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57" r:id="rId1"/>
    <p:sldMasterId id="2147483684" r:id="rId2"/>
    <p:sldMasterId id="2147483687" r:id="rId3"/>
    <p:sldMasterId id="2147483690" r:id="rId4"/>
    <p:sldMasterId id="2147483693" r:id="rId5"/>
    <p:sldMasterId id="2147483699" r:id="rId6"/>
    <p:sldMasterId id="2147483696" r:id="rId7"/>
    <p:sldMasterId id="2147483702" r:id="rId8"/>
  </p:sldMasterIdLst>
  <p:notesMasterIdLst>
    <p:notesMasterId r:id="rId44"/>
  </p:notesMasterIdLst>
  <p:handoutMasterIdLst>
    <p:handoutMasterId r:id="rId45"/>
  </p:handoutMasterIdLst>
  <p:sldIdLst>
    <p:sldId id="256" r:id="rId9"/>
    <p:sldId id="386" r:id="rId10"/>
    <p:sldId id="407" r:id="rId11"/>
    <p:sldId id="408" r:id="rId12"/>
    <p:sldId id="409" r:id="rId13"/>
    <p:sldId id="410" r:id="rId14"/>
    <p:sldId id="395" r:id="rId15"/>
    <p:sldId id="396" r:id="rId16"/>
    <p:sldId id="411" r:id="rId17"/>
    <p:sldId id="412" r:id="rId18"/>
    <p:sldId id="413" r:id="rId19"/>
    <p:sldId id="397" r:id="rId20"/>
    <p:sldId id="399" r:id="rId21"/>
    <p:sldId id="400" r:id="rId22"/>
    <p:sldId id="415" r:id="rId23"/>
    <p:sldId id="416" r:id="rId24"/>
    <p:sldId id="417" r:id="rId25"/>
    <p:sldId id="418" r:id="rId26"/>
    <p:sldId id="402" r:id="rId27"/>
    <p:sldId id="427" r:id="rId28"/>
    <p:sldId id="401" r:id="rId29"/>
    <p:sldId id="430" r:id="rId30"/>
    <p:sldId id="431" r:id="rId31"/>
    <p:sldId id="403" r:id="rId32"/>
    <p:sldId id="421" r:id="rId33"/>
    <p:sldId id="405" r:id="rId34"/>
    <p:sldId id="422" r:id="rId35"/>
    <p:sldId id="428" r:id="rId36"/>
    <p:sldId id="424" r:id="rId37"/>
    <p:sldId id="404" r:id="rId38"/>
    <p:sldId id="406" r:id="rId39"/>
    <p:sldId id="425" r:id="rId40"/>
    <p:sldId id="429" r:id="rId41"/>
    <p:sldId id="426" r:id="rId42"/>
    <p:sldId id="392" r:id="rId43"/>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23A"/>
    <a:srgbClr val="EA9416"/>
    <a:srgbClr val="00877C"/>
    <a:srgbClr val="008E80"/>
    <a:srgbClr val="4597A0"/>
    <a:srgbClr val="00667E"/>
    <a:srgbClr val="224B50"/>
    <a:srgbClr val="00FFCC"/>
    <a:srgbClr val="56565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9" autoAdjust="0"/>
    <p:restoredTop sz="82822" autoAdjust="0"/>
  </p:normalViewPr>
  <p:slideViewPr>
    <p:cSldViewPr snapToGrid="0">
      <p:cViewPr varScale="1">
        <p:scale>
          <a:sx n="52" d="100"/>
          <a:sy n="52" d="100"/>
        </p:scale>
        <p:origin x="1448"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104" y="11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78B7176-1BAD-417C-AF09-B073D6FEAF38}" type="datetimeFigureOut">
              <a:rPr lang="en-GB" smtClean="0"/>
              <a:t>30/05/2024</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CB6DC7E-D2D7-4630-BDB1-71F7A52A684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numCol="1" rtlCol="0"/>
          <a:lstStyle>
            <a:lvl1pPr algn="r">
              <a:defRPr sz="1200"/>
            </a:lvl1pPr>
          </a:lstStyle>
          <a:p>
            <a:fld id="{CA117779-7379-4120-B2FD-1299BEC86D78}" type="datetimeFigureOut">
              <a:rPr lang="en-GB" altLang="en-GB" smtClean="0"/>
              <a:pPr/>
              <a:t>30/05/2024</a:t>
            </a:fld>
            <a:endParaRPr lang="en-GB" alt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numCol="1" rtlCol="0" anchor="ctr"/>
          <a:lstStyle/>
          <a:p>
            <a:endParaRPr lang="en-GB" alt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numCol="1" rtlCol="0" anchor="b"/>
          <a:lstStyle>
            <a:lvl1pPr algn="r">
              <a:defRPr sz="1200"/>
            </a:lvl1pPr>
          </a:lstStyle>
          <a:p>
            <a:fld id="{9EC75A06-73E5-48C7-837A-8B7B9F641D29}" type="slidenum">
              <a:rPr lang="en-GB" altLang="en-GB" smtClean="0"/>
              <a:pPr/>
              <a:t>‹#›</a:t>
            </a:fld>
            <a:endParaRPr lang="en-GB" altLang="en-GB"/>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Welcome and introduce the team and content for the day</a:t>
            </a:r>
          </a:p>
          <a:p>
            <a:pPr lvl="0">
              <a:spcBef>
                <a:spcPts val="0"/>
              </a:spcBef>
              <a:buNone/>
            </a:pPr>
            <a:endParaRPr dirty="0"/>
          </a:p>
        </p:txBody>
      </p:sp>
    </p:spTree>
    <p:extLst>
      <p:ext uri="{BB962C8B-B14F-4D97-AF65-F5344CB8AC3E}">
        <p14:creationId xmlns:p14="http://schemas.microsoft.com/office/powerpoint/2010/main" val="148748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10</a:t>
            </a:fld>
            <a:endParaRPr lang="en-GB" altLang="en-GB"/>
          </a:p>
        </p:txBody>
      </p:sp>
    </p:spTree>
    <p:extLst>
      <p:ext uri="{BB962C8B-B14F-4D97-AF65-F5344CB8AC3E}">
        <p14:creationId xmlns:p14="http://schemas.microsoft.com/office/powerpoint/2010/main" val="65364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13</a:t>
            </a:fld>
            <a:endParaRPr lang="en-GB" altLang="en-GB"/>
          </a:p>
        </p:txBody>
      </p:sp>
    </p:spTree>
    <p:extLst>
      <p:ext uri="{BB962C8B-B14F-4D97-AF65-F5344CB8AC3E}">
        <p14:creationId xmlns:p14="http://schemas.microsoft.com/office/powerpoint/2010/main" val="488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baseline="0" dirty="0">
              <a:latin typeface="Helvetica" pitchFamily="34" charset="0"/>
            </a:endParaRPr>
          </a:p>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14</a:t>
            </a:fld>
            <a:endParaRPr lang="en-GB" altLang="en-GB"/>
          </a:p>
        </p:txBody>
      </p:sp>
    </p:spTree>
    <p:extLst>
      <p:ext uri="{BB962C8B-B14F-4D97-AF65-F5344CB8AC3E}">
        <p14:creationId xmlns:p14="http://schemas.microsoft.com/office/powerpoint/2010/main" val="245768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aseline="0" dirty="0">
                <a:latin typeface="Helvetica" pitchFamily="34" charset="0"/>
              </a:rPr>
              <a:t>Please check the LC portal regularly for any unconfirmed weeks.  The information can be found within the attendance worklist </a:t>
            </a:r>
          </a:p>
          <a:p>
            <a:pPr algn="l"/>
            <a:endParaRPr lang="en-GB" sz="1200" baseline="0" dirty="0">
              <a:latin typeface="Helvetica" pitchFamily="34" charset="0"/>
            </a:endParaRPr>
          </a:p>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15</a:t>
            </a:fld>
            <a:endParaRPr lang="en-GB" altLang="en-GB"/>
          </a:p>
        </p:txBody>
      </p:sp>
    </p:spTree>
    <p:extLst>
      <p:ext uri="{BB962C8B-B14F-4D97-AF65-F5344CB8AC3E}">
        <p14:creationId xmlns:p14="http://schemas.microsoft.com/office/powerpoint/2010/main" val="59270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16</a:t>
            </a:fld>
            <a:endParaRPr lang="en-GB" altLang="en-GB"/>
          </a:p>
        </p:txBody>
      </p:sp>
    </p:spTree>
    <p:extLst>
      <p:ext uri="{BB962C8B-B14F-4D97-AF65-F5344CB8AC3E}">
        <p14:creationId xmlns:p14="http://schemas.microsoft.com/office/powerpoint/2010/main" val="36666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17</a:t>
            </a:fld>
            <a:endParaRPr lang="en-GB" altLang="en-GB"/>
          </a:p>
        </p:txBody>
      </p:sp>
    </p:spTree>
    <p:extLst>
      <p:ext uri="{BB962C8B-B14F-4D97-AF65-F5344CB8AC3E}">
        <p14:creationId xmlns:p14="http://schemas.microsoft.com/office/powerpoint/2010/main" val="1777691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18</a:t>
            </a:fld>
            <a:endParaRPr lang="en-GB" altLang="en-GB"/>
          </a:p>
        </p:txBody>
      </p:sp>
    </p:spTree>
    <p:extLst>
      <p:ext uri="{BB962C8B-B14F-4D97-AF65-F5344CB8AC3E}">
        <p14:creationId xmlns:p14="http://schemas.microsoft.com/office/powerpoint/2010/main" val="98168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21</a:t>
            </a:fld>
            <a:endParaRPr lang="en-GB" altLang="en-GB"/>
          </a:p>
        </p:txBody>
      </p:sp>
    </p:spTree>
    <p:extLst>
      <p:ext uri="{BB962C8B-B14F-4D97-AF65-F5344CB8AC3E}">
        <p14:creationId xmlns:p14="http://schemas.microsoft.com/office/powerpoint/2010/main" val="145801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Full list of Service Standards can be found here https://www.lcservices.slc.co.uk/ </a:t>
            </a:r>
            <a:endParaRPr lang="en-GB" dirty="0"/>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25</a:t>
            </a:fld>
            <a:endParaRPr lang="en-GB" altLang="en-GB"/>
          </a:p>
        </p:txBody>
      </p:sp>
    </p:spTree>
    <p:extLst>
      <p:ext uri="{BB962C8B-B14F-4D97-AF65-F5344CB8AC3E}">
        <p14:creationId xmlns:p14="http://schemas.microsoft.com/office/powerpoint/2010/main" val="415601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26</a:t>
            </a:fld>
            <a:endParaRPr lang="en-GB" altLang="en-GB"/>
          </a:p>
        </p:txBody>
      </p:sp>
    </p:spTree>
    <p:extLst>
      <p:ext uri="{BB962C8B-B14F-4D97-AF65-F5344CB8AC3E}">
        <p14:creationId xmlns:p14="http://schemas.microsoft.com/office/powerpoint/2010/main" val="332359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182165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27</a:t>
            </a:fld>
            <a:endParaRPr lang="en-GB" altLang="en-GB"/>
          </a:p>
        </p:txBody>
      </p:sp>
    </p:spTree>
    <p:extLst>
      <p:ext uri="{BB962C8B-B14F-4D97-AF65-F5344CB8AC3E}">
        <p14:creationId xmlns:p14="http://schemas.microsoft.com/office/powerpoint/2010/main" val="222152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28</a:t>
            </a:fld>
            <a:endParaRPr lang="en-GB" altLang="en-GB"/>
          </a:p>
        </p:txBody>
      </p:sp>
    </p:spTree>
    <p:extLst>
      <p:ext uri="{BB962C8B-B14F-4D97-AF65-F5344CB8AC3E}">
        <p14:creationId xmlns:p14="http://schemas.microsoft.com/office/powerpoint/2010/main" val="48298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29</a:t>
            </a:fld>
            <a:endParaRPr lang="en-GB" altLang="en-GB"/>
          </a:p>
        </p:txBody>
      </p:sp>
    </p:spTree>
    <p:extLst>
      <p:ext uri="{BB962C8B-B14F-4D97-AF65-F5344CB8AC3E}">
        <p14:creationId xmlns:p14="http://schemas.microsoft.com/office/powerpoint/2010/main" val="170631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30</a:t>
            </a:fld>
            <a:endParaRPr lang="en-GB" altLang="en-GB"/>
          </a:p>
        </p:txBody>
      </p:sp>
    </p:spTree>
    <p:extLst>
      <p:ext uri="{BB962C8B-B14F-4D97-AF65-F5344CB8AC3E}">
        <p14:creationId xmlns:p14="http://schemas.microsoft.com/office/powerpoint/2010/main" val="1423414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31</a:t>
            </a:fld>
            <a:endParaRPr lang="en-GB" altLang="en-GB"/>
          </a:p>
        </p:txBody>
      </p:sp>
    </p:spTree>
    <p:extLst>
      <p:ext uri="{BB962C8B-B14F-4D97-AF65-F5344CB8AC3E}">
        <p14:creationId xmlns:p14="http://schemas.microsoft.com/office/powerpoint/2010/main" val="1058723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endParaRPr lang="en-GB" dirty="0"/>
          </a:p>
          <a:p>
            <a:endParaRPr lang="en-GB" dirty="0"/>
          </a:p>
          <a:p>
            <a:pPr lvl="0">
              <a:spcBef>
                <a:spcPts val="0"/>
              </a:spcBef>
              <a:buNone/>
            </a:pPr>
            <a:endParaRPr dirty="0"/>
          </a:p>
        </p:txBody>
      </p:sp>
    </p:spTree>
    <p:extLst>
      <p:ext uri="{BB962C8B-B14F-4D97-AF65-F5344CB8AC3E}">
        <p14:creationId xmlns:p14="http://schemas.microsoft.com/office/powerpoint/2010/main" val="23931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58538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4</a:t>
            </a:fld>
            <a:endParaRPr lang="en-GB" altLang="en-GB"/>
          </a:p>
        </p:txBody>
      </p:sp>
    </p:spTree>
    <p:extLst>
      <p:ext uri="{BB962C8B-B14F-4D97-AF65-F5344CB8AC3E}">
        <p14:creationId xmlns:p14="http://schemas.microsoft.com/office/powerpoint/2010/main" val="100514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5</a:t>
            </a:fld>
            <a:endParaRPr lang="en-GB" altLang="en-GB"/>
          </a:p>
        </p:txBody>
      </p:sp>
    </p:spTree>
    <p:extLst>
      <p:ext uri="{BB962C8B-B14F-4D97-AF65-F5344CB8AC3E}">
        <p14:creationId xmlns:p14="http://schemas.microsoft.com/office/powerpoint/2010/main" val="296523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6</a:t>
            </a:fld>
            <a:endParaRPr lang="en-GB" altLang="en-GB"/>
          </a:p>
        </p:txBody>
      </p:sp>
    </p:spTree>
    <p:extLst>
      <p:ext uri="{BB962C8B-B14F-4D97-AF65-F5344CB8AC3E}">
        <p14:creationId xmlns:p14="http://schemas.microsoft.com/office/powerpoint/2010/main" val="3165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7</a:t>
            </a:fld>
            <a:endParaRPr lang="en-GB" altLang="en-GB"/>
          </a:p>
        </p:txBody>
      </p:sp>
    </p:spTree>
    <p:extLst>
      <p:ext uri="{BB962C8B-B14F-4D97-AF65-F5344CB8AC3E}">
        <p14:creationId xmlns:p14="http://schemas.microsoft.com/office/powerpoint/2010/main" val="1566262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8</a:t>
            </a:fld>
            <a:endParaRPr lang="en-GB" altLang="en-GB"/>
          </a:p>
        </p:txBody>
      </p:sp>
    </p:spTree>
    <p:extLst>
      <p:ext uri="{BB962C8B-B14F-4D97-AF65-F5344CB8AC3E}">
        <p14:creationId xmlns:p14="http://schemas.microsoft.com/office/powerpoint/2010/main" val="171009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9</a:t>
            </a:fld>
            <a:endParaRPr lang="en-GB" altLang="en-GB"/>
          </a:p>
        </p:txBody>
      </p:sp>
    </p:spTree>
    <p:extLst>
      <p:ext uri="{BB962C8B-B14F-4D97-AF65-F5344CB8AC3E}">
        <p14:creationId xmlns:p14="http://schemas.microsoft.com/office/powerpoint/2010/main" val="1632288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dirty="0"/>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dirty="0"/>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41731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F91BE35-402D-4467-A3C5-ACE7606B863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545F6B2-1260-4E76-9373-DE3C9FCA53A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42A77B-FF48-40C1-9EF4-C887A8E218C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13763B0-80CC-45ED-AB64-DFD32B37A59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25938692-68A6-462D-8012-DF5AAA591A7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11AB802-89D8-4889-A782-614FE955B1F7}"/>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D85BF8E4-976A-4910-B4CB-C114DD1E166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3.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1" name="Shape 437"/>
          <p:cNvSpPr txBox="1">
            <a:spLocks/>
          </p:cNvSpPr>
          <p:nvPr userDrawn="1"/>
        </p:nvSpPr>
        <p:spPr>
          <a:xfrm>
            <a:off x="134556" y="54159"/>
            <a:ext cx="11366400" cy="738276"/>
          </a:xfrm>
          <a:prstGeom prst="rect">
            <a:avLst/>
          </a:prstGeom>
        </p:spPr>
        <p:txBody>
          <a:bodyPr lIns="121900" tIns="121900" rIns="121900" bIns="121900" numCol="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a:lstStyle>
          <a:p>
            <a:endParaRPr lang="en" altLang="en" kern="0" dirty="0">
              <a:solidFill>
                <a:srgbClr val="00877C"/>
              </a:solidFill>
              <a:latin typeface="Calibri" panose="020F0502020204030204" pitchFamily="34" charset="0"/>
            </a:endParaRPr>
          </a:p>
        </p:txBody>
      </p:sp>
      <p:pic>
        <p:nvPicPr>
          <p:cNvPr id="3" name="Picture 2" descr="Shape, rectangle&#10;&#10;Description automatically generated">
            <a:extLst>
              <a:ext uri="{FF2B5EF4-FFF2-40B4-BE49-F238E27FC236}">
                <a16:creationId xmlns:a16="http://schemas.microsoft.com/office/drawing/2014/main" id="{102A5116-A54A-4E77-8ECC-16A44FE4D60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26EB6693-FBFF-49A4-8C43-2EC8CC13B796}"/>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339A9C5C-9B7E-4B86-B56A-53CAED0D571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766037305"/>
      </p:ext>
    </p:extLst>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248CA42-91D4-48CA-A9BF-1DE9B7F9F44B}"/>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4"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E454BE6-F2B2-46CA-BD96-8C0CC547B3D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5"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C08F87B-68D7-46ED-8B4D-020C96DA5516}"/>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FA01BDB-6424-4854-94BD-05F7D4C12C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42D80F7-929D-432E-A867-12211BD6C12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AADA512-6AA0-40BA-A161-7A54ABDBFCA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E85C8794-54A0-4EEF-ACB6-CF7F61CEB4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96FE775-EA6E-4E58-8834-B7B542C5F789}"/>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F35F5E9A-4A23-44FF-8495-FF511FB7ACFA}"/>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B4535039-E2C2-4657-B896-28C862779F2F}"/>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EB2D9DE3-DE09-43FB-AD9E-004E6A4D556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B4C3BD2-C115-4E9A-A9DB-C0EC37EBCDF3}"/>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4472C20-D5B4-47AC-8BD9-AA0624F4077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43DA05A-4E70-47DB-88B2-1CAB20D522E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655A084F-0CBA-4E42-A6ED-18B8AAF2744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13D5C5C-8D27-41C4-84DE-E937501C575C}"/>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F5F99D3-FC5D-4E4D-8E3B-ED41B3C3973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9BCFE54-E11E-49BB-811B-2C6F31D4369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8E40F7D8-49FB-4053-9578-103C226B4124}"/>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BC625C42-6BD1-42E6-B20E-2AA1C82549C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37DA173-55D9-4889-A070-52F9FB8A012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271602&amp;picture=team-build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lcservices.slc.co.uk/ema-northern-ireland/guidance/guidance-notes-for-ema-learning-centres-in-northern-ireland/record-keeping/audit-advice/"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www.picpedia.org/chalkboard/c/case-study.html" TargetMode="Externa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hyperlink" Target="https://www.lcservices.slc.co.uk/ema-northern-ireland/guidance/guidance-notes-for-ema-learning-centres-in-northern-ireland/eligibility/sample-checking/" TargetMode="External"/><Relationship Id="rId2" Type="http://schemas.openxmlformats.org/officeDocument/2006/relationships/hyperlink" Target="https://www.lcservices.slc.co.uk/ema-wales/guidance/guidance-notes-for-ema-learning-centres-in-wales/eligibility/sample-checking/" TargetMode="External"/><Relationship Id="rId1" Type="http://schemas.openxmlformats.org/officeDocument/2006/relationships/slideLayout" Target="../slideLayouts/slideLayout11.xml"/><Relationship Id="rId5" Type="http://schemas.openxmlformats.org/officeDocument/2006/relationships/hyperlink" Target="https://www.picpedia.org/chalkboard/c/case-study.html" TargetMode="Externa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lcservices.slc.co.uk/ema-northern-ireland/guidance/guidance-notes-for-ema-learning-centres-in-northern-ireland/#1661" TargetMode="External"/><Relationship Id="rId1" Type="http://schemas.openxmlformats.org/officeDocument/2006/relationships/slideLayout" Target="../slideLayouts/slideLayout11.xml"/><Relationship Id="rId4" Type="http://schemas.openxmlformats.org/officeDocument/2006/relationships/hyperlink" Target="https://www.picpedia.org/chalkboard/c/case-study.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pngall.com/meeting-png/download/2449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mailto:emainfo@slc.co.uk"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mailto:Steve_Brown@slc.co.uk"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foto.wuestenigel.com/text-thank-you-on-green-grass-background/" TargetMode="External"/><Relationship Id="rId5" Type="http://schemas.openxmlformats.org/officeDocument/2006/relationships/image" Target="../media/image33.jpg"/><Relationship Id="rId4" Type="http://schemas.openxmlformats.org/officeDocument/2006/relationships/hyperlink" Target="mailto:EMAINFO@slc.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reepngimg.com/png/88559-heart-art-photography-question-mark-sto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s/statistic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Shape 413"/>
          <p:cNvSpPr txBox="1">
            <a:spLocks noGrp="1"/>
          </p:cNvSpPr>
          <p:nvPr>
            <p:ph type="subTitle" idx="1"/>
          </p:nvPr>
        </p:nvSpPr>
        <p:spPr>
          <a:xfrm>
            <a:off x="124113" y="3429000"/>
            <a:ext cx="9760661" cy="1595095"/>
          </a:xfrm>
          <a:prstGeom prst="rect">
            <a:avLst/>
          </a:prstGeom>
        </p:spPr>
        <p:txBody>
          <a:bodyPr lIns="121900" tIns="121900" rIns="121900" bIns="121900" numCol="1" anchor="b" anchorCtr="0">
            <a:noAutofit/>
          </a:bodyPr>
          <a:lstStyle/>
          <a:p>
            <a:pPr>
              <a:spcBef>
                <a:spcPts val="0"/>
              </a:spcBef>
            </a:pPr>
            <a:r>
              <a:rPr lang="en-GB" sz="40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EMA NI Service Review Forums 2024</a:t>
            </a:r>
          </a:p>
          <a:p>
            <a:pPr>
              <a:spcBef>
                <a:spcPts val="0"/>
              </a:spcBef>
            </a:pPr>
            <a:r>
              <a:rPr lang="en-US" altLang="en-US" sz="3200" dirty="0">
                <a:latin typeface="Helvetica" panose="020B0604020202020204" pitchFamily="34" charset="0"/>
                <a:cs typeface="Helvetica" panose="020B0604020202020204" pitchFamily="34" charset="0"/>
              </a:rPr>
              <a:t>FE Account Managers, Partner Services</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US" altLang="en-US" sz="3200" dirty="0">
                <a:latin typeface="Helvetica" panose="020B0604020202020204" pitchFamily="34" charset="0"/>
                <a:cs typeface="Helvetica" panose="020B0604020202020204" pitchFamily="34" charset="0"/>
              </a:rPr>
              <a:t>Steve Brown (Northern Ireland)</a:t>
            </a:r>
          </a:p>
          <a:p>
            <a:pPr>
              <a:spcBef>
                <a:spcPts val="0"/>
              </a:spcBef>
            </a:pPr>
            <a:r>
              <a:rPr lang="en-US" altLang="en-US" sz="3200" dirty="0">
                <a:latin typeface="Helvetica" panose="020B0604020202020204" pitchFamily="34" charset="0"/>
                <a:cs typeface="Helvetica" panose="020B0604020202020204" pitchFamily="34" charset="0"/>
              </a:rPr>
              <a:t>Craig Baker </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GB" altLang="en-US" sz="3200" dirty="0">
                <a:latin typeface="Helvetica" panose="020B0604020202020204" pitchFamily="34" charset="0"/>
                <a:cs typeface="Helvetica" panose="020B0604020202020204" pitchFamily="34" charset="0"/>
              </a:rPr>
              <a:t>April 2024</a:t>
            </a:r>
            <a:endParaRPr lang="en-GB" sz="32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1</a:t>
            </a:fld>
            <a:endParaRPr lang="en" altLang="en" sz="1067" dirty="0">
              <a:solidFill>
                <a:srgbClr val="000000"/>
              </a:solidFill>
            </a:endParaRPr>
          </a:p>
        </p:txBody>
      </p:sp>
    </p:spTree>
    <p:extLst>
      <p:ext uri="{BB962C8B-B14F-4D97-AF65-F5344CB8AC3E}">
        <p14:creationId xmlns:p14="http://schemas.microsoft.com/office/powerpoint/2010/main" val="246109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27761-80A3-6164-DC70-738356C01F26}"/>
              </a:ext>
            </a:extLst>
          </p:cNvPr>
          <p:cNvSpPr txBox="1"/>
          <p:nvPr/>
        </p:nvSpPr>
        <p:spPr>
          <a:xfrm>
            <a:off x="0" y="249169"/>
            <a:ext cx="8870212" cy="590931"/>
          </a:xfrm>
          <a:prstGeom prst="rect">
            <a:avLst/>
          </a:prstGeom>
          <a:noFill/>
        </p:spPr>
        <p:txBody>
          <a:bodyPr wrap="square">
            <a:spAutoFit/>
          </a:bodyPr>
          <a:lstStyle/>
          <a:p>
            <a:pPr>
              <a:lnSpc>
                <a:spcPct val="90000"/>
              </a:lnSpc>
              <a:spcBef>
                <a:spcPct val="0"/>
              </a:spcBef>
              <a:spcAft>
                <a:spcPts val="600"/>
              </a:spcAft>
            </a:pPr>
            <a:r>
              <a:rPr lang="en-US" sz="3600" kern="1200" dirty="0">
                <a:solidFill>
                  <a:schemeClr val="tx1"/>
                </a:solidFill>
                <a:latin typeface="Helvetica" panose="020B0604020202020204" pitchFamily="34" charset="0"/>
                <a:ea typeface="+mj-ea"/>
                <a:cs typeface="Helvetica" panose="020B0604020202020204" pitchFamily="34" charset="0"/>
              </a:rPr>
              <a:t>Account Manager </a:t>
            </a:r>
            <a:r>
              <a:rPr lang="en-US" sz="3600" dirty="0">
                <a:latin typeface="Helvetica" panose="020B0604020202020204" pitchFamily="34" charset="0"/>
                <a:ea typeface="+mj-ea"/>
                <a:cs typeface="Helvetica" panose="020B0604020202020204" pitchFamily="34" charset="0"/>
              </a:rPr>
              <a:t>E</a:t>
            </a:r>
            <a:r>
              <a:rPr lang="en-US" sz="3600" kern="1200" dirty="0">
                <a:solidFill>
                  <a:schemeClr val="tx1"/>
                </a:solidFill>
                <a:latin typeface="Helvetica" panose="020B0604020202020204" pitchFamily="34" charset="0"/>
                <a:ea typeface="+mj-ea"/>
                <a:cs typeface="Helvetica" panose="020B0604020202020204" pitchFamily="34" charset="0"/>
              </a:rPr>
              <a:t>ngagement</a:t>
            </a:r>
          </a:p>
        </p:txBody>
      </p:sp>
      <p:sp>
        <p:nvSpPr>
          <p:cNvPr id="4" name="Content Placeholder 1">
            <a:extLst>
              <a:ext uri="{FF2B5EF4-FFF2-40B4-BE49-F238E27FC236}">
                <a16:creationId xmlns:a16="http://schemas.microsoft.com/office/drawing/2014/main" id="{FF11E818-88E5-8046-9D83-721AA728AB56}"/>
              </a:ext>
            </a:extLst>
          </p:cNvPr>
          <p:cNvSpPr txBox="1">
            <a:spLocks/>
          </p:cNvSpPr>
          <p:nvPr/>
        </p:nvSpPr>
        <p:spPr>
          <a:xfrm>
            <a:off x="80348" y="2494493"/>
            <a:ext cx="9027041" cy="418876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Helvetica" panose="020B0604020202020204" pitchFamily="34" charset="0"/>
                <a:cs typeface="Helvetica" panose="020B0604020202020204" pitchFamily="34" charset="0"/>
              </a:rPr>
              <a:t>2022/23 forums – 81 EMA Administrators attended</a:t>
            </a:r>
          </a:p>
          <a:p>
            <a:endParaRPr lang="en-US" sz="2400" dirty="0">
              <a:latin typeface="Helvetica" panose="020B0604020202020204" pitchFamily="34" charset="0"/>
              <a:cs typeface="Helvetica" panose="020B0604020202020204" pitchFamily="34" charset="0"/>
            </a:endParaRPr>
          </a:p>
          <a:p>
            <a:pPr marL="0" indent="0">
              <a:buNone/>
            </a:pPr>
            <a:r>
              <a:rPr lang="en-GB" sz="2400" b="1" dirty="0">
                <a:latin typeface="Helvetica" panose="020B0604020202020204" pitchFamily="34" charset="0"/>
                <a:cs typeface="Helvetica" panose="020B0604020202020204" pitchFamily="34" charset="0"/>
              </a:rPr>
              <a:t>     Direct contact with LC’s</a:t>
            </a:r>
          </a:p>
          <a:p>
            <a:r>
              <a:rPr lang="en-US" sz="2400" dirty="0">
                <a:latin typeface="Helvetica" panose="020B0604020202020204" pitchFamily="34" charset="0"/>
                <a:cs typeface="Helvetica" panose="020B0604020202020204" pitchFamily="34" charset="0"/>
              </a:rPr>
              <a:t> 23 Face to face meetings at Schools/Colleges</a:t>
            </a:r>
          </a:p>
          <a:p>
            <a:r>
              <a:rPr lang="en-US" sz="2400" dirty="0">
                <a:latin typeface="Helvetica" panose="020B0604020202020204" pitchFamily="34" charset="0"/>
                <a:cs typeface="Helvetica" panose="020B0604020202020204" pitchFamily="34" charset="0"/>
              </a:rPr>
              <a:t> 30 Virtual online reviews with Schools/Colleges</a:t>
            </a:r>
          </a:p>
          <a:p>
            <a:endParaRPr lang="en-US" sz="2200" dirty="0">
              <a:latin typeface="Helvetica" panose="020B0604020202020204" pitchFamily="34" charset="0"/>
              <a:cs typeface="Helvetica" panose="020B0604020202020204" pitchFamily="34" charset="0"/>
            </a:endParaRPr>
          </a:p>
          <a:p>
            <a:pPr marL="0" indent="0">
              <a:buFont typeface="Arial" pitchFamily="34" charset="0"/>
              <a:buNone/>
            </a:pPr>
            <a:endParaRPr lang="en-US" sz="2200" dirty="0">
              <a:latin typeface="Helvetica" panose="020B0604020202020204" pitchFamily="34" charset="0"/>
              <a:cs typeface="Helvetica" panose="020B0604020202020204" pitchFamily="34" charset="0"/>
            </a:endParaRPr>
          </a:p>
        </p:txBody>
      </p:sp>
      <p:pic>
        <p:nvPicPr>
          <p:cNvPr id="9" name="Picture 8" descr="A group of hands holding a puzzle piece&#10;&#10;Description automatically generated">
            <a:extLst>
              <a:ext uri="{FF2B5EF4-FFF2-40B4-BE49-F238E27FC236}">
                <a16:creationId xmlns:a16="http://schemas.microsoft.com/office/drawing/2014/main" id="{070A7697-00FB-C433-F25D-9B1E0AC29B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98132" y="1258771"/>
            <a:ext cx="4340457" cy="4340457"/>
          </a:xfrm>
          <a:prstGeom prst="rect">
            <a:avLst/>
          </a:prstGeom>
        </p:spPr>
      </p:pic>
    </p:spTree>
    <p:extLst>
      <p:ext uri="{BB962C8B-B14F-4D97-AF65-F5344CB8AC3E}">
        <p14:creationId xmlns:p14="http://schemas.microsoft.com/office/powerpoint/2010/main" val="273319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B2F37-FE32-5F8E-1B9B-685F667903CF}"/>
              </a:ext>
            </a:extLst>
          </p:cNvPr>
          <p:cNvSpPr txBox="1">
            <a:spLocks/>
          </p:cNvSpPr>
          <p:nvPr/>
        </p:nvSpPr>
        <p:spPr>
          <a:xfrm>
            <a:off x="148856" y="1250507"/>
            <a:ext cx="10515600" cy="4633913"/>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200" b="1" dirty="0">
                <a:latin typeface="Helvetica" panose="020B0604020202020204" pitchFamily="34" charset="0"/>
                <a:cs typeface="Helvetica" panose="020B0604020202020204" pitchFamily="34" charset="0"/>
              </a:rPr>
              <a:t>You asked - we delivered</a:t>
            </a:r>
          </a:p>
          <a:p>
            <a:r>
              <a:rPr lang="en-GB" sz="5000" dirty="0">
                <a:latin typeface="Helvetica" panose="020B0604020202020204" pitchFamily="34" charset="0"/>
                <a:cs typeface="Helvetica" panose="020B0604020202020204" pitchFamily="34" charset="0"/>
              </a:rPr>
              <a:t>Add e</a:t>
            </a:r>
            <a:r>
              <a:rPr lang="en-GB" sz="5000" dirty="0">
                <a:latin typeface="Helvetica" panose="020B0604020202020204" pitchFamily="34" charset="0"/>
                <a:ea typeface="Aptos" panose="020B0004020202020204" pitchFamily="34" charset="0"/>
                <a:cs typeface="Helvetica" panose="020B0604020202020204" pitchFamily="34" charset="0"/>
              </a:rPr>
              <a:t>xport to EMA Attendance, application and learning agreement worklists</a:t>
            </a:r>
          </a:p>
          <a:p>
            <a:r>
              <a:rPr lang="en-GB" sz="5000" dirty="0">
                <a:latin typeface="Helvetica" panose="020B0604020202020204" pitchFamily="34" charset="0"/>
                <a:ea typeface="Aptos" panose="020B0004020202020204" pitchFamily="34" charset="0"/>
                <a:cs typeface="Helvetica" panose="020B0604020202020204" pitchFamily="34" charset="0"/>
              </a:rPr>
              <a:t>User details tab to default to 'Hide inactive users’</a:t>
            </a:r>
          </a:p>
          <a:p>
            <a:r>
              <a:rPr lang="en-GB" sz="5000" dirty="0">
                <a:latin typeface="Helvetica" panose="020B0604020202020204" pitchFamily="34" charset="0"/>
                <a:ea typeface="Aptos" panose="020B0004020202020204" pitchFamily="34" charset="0"/>
                <a:cs typeface="Helvetica" panose="020B0604020202020204" pitchFamily="34" charset="0"/>
              </a:rPr>
              <a:t>You can now add group names up to 30 characters long</a:t>
            </a:r>
          </a:p>
          <a:p>
            <a:r>
              <a:rPr lang="en-GB" sz="5000" dirty="0">
                <a:latin typeface="Helvetica" panose="020B0604020202020204" pitchFamily="34" charset="0"/>
                <a:ea typeface="Aptos" panose="020B0004020202020204" pitchFamily="34" charset="0"/>
                <a:cs typeface="Helvetica" panose="020B0604020202020204" pitchFamily="34" charset="0"/>
              </a:rPr>
              <a:t>You can now click on enter after you have inputted a student's name etc rather than having to press return</a:t>
            </a:r>
          </a:p>
          <a:p>
            <a:r>
              <a:rPr lang="en-GB" sz="5000" dirty="0">
                <a:latin typeface="Helvetica" panose="020B0604020202020204" pitchFamily="34" charset="0"/>
                <a:ea typeface="Aptos" panose="020B0004020202020204" pitchFamily="34" charset="0"/>
                <a:cs typeface="Helvetica" panose="020B0604020202020204" pitchFamily="34" charset="0"/>
              </a:rPr>
              <a:t>Default attendance weeks within EMA Customer Search to 75</a:t>
            </a:r>
          </a:p>
          <a:p>
            <a:r>
              <a:rPr lang="en-GB" sz="5000" dirty="0">
                <a:latin typeface="Helvetica" panose="020B0604020202020204" pitchFamily="34" charset="0"/>
                <a:ea typeface="Aptos" panose="020B0004020202020204" pitchFamily="34" charset="0"/>
                <a:cs typeface="Helvetica" panose="020B0604020202020204" pitchFamily="34" charset="0"/>
              </a:rPr>
              <a:t>We now have a removal report PDF and excel</a:t>
            </a:r>
          </a:p>
          <a:p>
            <a:r>
              <a:rPr lang="en-GB" sz="5000" dirty="0">
                <a:latin typeface="Helvetica" panose="020B0604020202020204" pitchFamily="34" charset="0"/>
                <a:ea typeface="Aptos" panose="020B0004020202020204" pitchFamily="34" charset="0"/>
                <a:cs typeface="Helvetica" panose="020B0604020202020204" pitchFamily="34" charset="0"/>
              </a:rPr>
              <a:t>Warning message before submitting Learning Agreement</a:t>
            </a:r>
          </a:p>
          <a:p>
            <a:pPr marL="0" indent="0">
              <a:buFont typeface="Arial" pitchFamily="34" charset="0"/>
              <a:buNone/>
            </a:pPr>
            <a:endParaRPr lang="en-GB" sz="5000" dirty="0">
              <a:latin typeface="Helvetica" panose="020B0604020202020204" pitchFamily="34" charset="0"/>
              <a:ea typeface="Aptos" panose="020B0004020202020204" pitchFamily="34" charset="0"/>
              <a:cs typeface="Helvetica" panose="020B0604020202020204" pitchFamily="34" charset="0"/>
            </a:endParaRPr>
          </a:p>
          <a:p>
            <a:endParaRPr lang="en-GB" sz="5000" dirty="0">
              <a:latin typeface="Helvetica" panose="020B0604020202020204" pitchFamily="34" charset="0"/>
              <a:cs typeface="Helvetica" panose="020B0604020202020204" pitchFamily="34" charset="0"/>
            </a:endParaRPr>
          </a:p>
          <a:p>
            <a:pPr marL="0" indent="0">
              <a:buFont typeface="Arial" pitchFamily="34" charset="0"/>
              <a:buNone/>
            </a:pPr>
            <a:r>
              <a:rPr lang="en-GB" sz="6200" b="1" dirty="0">
                <a:latin typeface="Helvetica" panose="020B0604020202020204" pitchFamily="34" charset="0"/>
                <a:cs typeface="Helvetica" panose="020B0604020202020204" pitchFamily="34" charset="0"/>
              </a:rPr>
              <a:t>On our wish list – Re set average days </a:t>
            </a:r>
          </a:p>
          <a:p>
            <a:r>
              <a:rPr lang="en-GB" sz="5000" dirty="0">
                <a:latin typeface="Helvetica" panose="020B0604020202020204" pitchFamily="34" charset="0"/>
                <a:cs typeface="Helvetica" panose="020B0604020202020204" pitchFamily="34" charset="0"/>
              </a:rPr>
              <a:t>When a student transfers to a new LC </a:t>
            </a:r>
          </a:p>
          <a:p>
            <a:r>
              <a:rPr lang="en-GB" sz="5000" dirty="0">
                <a:latin typeface="Helvetica" panose="020B0604020202020204" pitchFamily="34" charset="0"/>
                <a:cs typeface="Helvetica" panose="020B0604020202020204" pitchFamily="34" charset="0"/>
              </a:rPr>
              <a:t>If an application is awaiting information but the average days are still counting (typically when they have been sample checked).</a:t>
            </a:r>
          </a:p>
          <a:p>
            <a:pPr marL="0" indent="0">
              <a:buFont typeface="Arial" pitchFamily="34" charset="0"/>
              <a:buNone/>
            </a:pPr>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6040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612392" y="2402614"/>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BREAK </a:t>
            </a:r>
            <a:endParaRPr lang="en" altLang="en" sz="3200" dirty="0">
              <a:latin typeface="Helvetica" panose="020B0604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183587" y="3013050"/>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Test your Knowledge</a:t>
            </a:r>
            <a:endParaRPr lang="en" altLang="en" sz="3200" dirty="0">
              <a:latin typeface="Helvetica" panose="020B0604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320266" y="411850"/>
            <a:ext cx="7933177" cy="1987092"/>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algn="ctr" eaLnBrk="0" hangingPunct="0">
              <a:buClr>
                <a:srgbClr val="00877C"/>
              </a:buClr>
              <a:defRPr/>
            </a:pPr>
            <a:endParaRPr lang="en-GB" altLang="en-US" sz="2400" dirty="0">
              <a:solidFill>
                <a:prstClr val="black"/>
              </a:solidFill>
              <a:latin typeface="Helvetica" pitchFamily="34" charset="0"/>
              <a:ea typeface="+mn-ea"/>
            </a:endParaRPr>
          </a:p>
          <a:p>
            <a:pPr marL="482588" indent="-482588" eaLnBrk="0" hangingPunct="0">
              <a:buClr>
                <a:srgbClr val="00877C"/>
              </a:buClr>
              <a:defRPr/>
            </a:pPr>
            <a:r>
              <a:rPr lang="en-GB" altLang="en-US" sz="2400" dirty="0">
                <a:solidFill>
                  <a:prstClr val="black"/>
                </a:solidFill>
                <a:latin typeface="Helvetica" pitchFamily="34" charset="0"/>
                <a:ea typeface="+mn-ea"/>
              </a:rPr>
              <a:t>	</a:t>
            </a:r>
            <a:r>
              <a:rPr lang="en-GB" altLang="en-US" sz="2400" dirty="0">
                <a:solidFill>
                  <a:prstClr val="black"/>
                </a:solidFill>
                <a:latin typeface="Helvetica" pitchFamily="34" charset="0"/>
              </a:rPr>
              <a:t>Can you remove a student who has not signed their learning agreement after 10 working days, even if you know they are studying with you?</a:t>
            </a:r>
            <a:endParaRPr lang="en-GB" sz="2400" dirty="0">
              <a:solidFill>
                <a:srgbClr val="1E1E1E"/>
              </a:solidFill>
              <a:latin typeface="Helvetica"/>
              <a:cs typeface="Helvetica"/>
            </a:endParaRPr>
          </a:p>
          <a:p>
            <a:pPr marL="482588" indent="-482588" eaLnBrk="0" hangingPunct="0">
              <a:buClr>
                <a:srgbClr val="00877C"/>
              </a:buClr>
              <a:defRPr/>
            </a:pPr>
            <a:endParaRPr lang="en-GB" sz="2400" dirty="0">
              <a:solidFill>
                <a:srgbClr val="1E1E1E"/>
              </a:solidFill>
              <a:latin typeface="Helvetica"/>
              <a:cs typeface="Helvetica"/>
            </a:endParaRPr>
          </a:p>
        </p:txBody>
      </p:sp>
      <p:pic>
        <p:nvPicPr>
          <p:cNvPr id="4" name="Picture 3">
            <a:extLst>
              <a:ext uri="{FF2B5EF4-FFF2-40B4-BE49-F238E27FC236}">
                <a16:creationId xmlns:a16="http://schemas.microsoft.com/office/drawing/2014/main" id="{4BFA1E0C-B7A0-FF49-931B-FDBDBDFDE2C8}"/>
              </a:ext>
            </a:extLst>
          </p:cNvPr>
          <p:cNvPicPr>
            <a:picLocks noChangeAspect="1"/>
          </p:cNvPicPr>
          <p:nvPr/>
        </p:nvPicPr>
        <p:blipFill>
          <a:blip r:embed="rId3"/>
          <a:stretch>
            <a:fillRect/>
          </a:stretch>
        </p:blipFill>
        <p:spPr>
          <a:xfrm>
            <a:off x="7959209" y="1626351"/>
            <a:ext cx="3781424" cy="3796671"/>
          </a:xfrm>
          <a:prstGeom prst="rect">
            <a:avLst/>
          </a:prstGeom>
        </p:spPr>
      </p:pic>
      <p:pic>
        <p:nvPicPr>
          <p:cNvPr id="1026" name="Picture 2" descr="Red Stamp and True. Vector Illustration. Stock Illustration ...">
            <a:extLst>
              <a:ext uri="{FF2B5EF4-FFF2-40B4-BE49-F238E27FC236}">
                <a16:creationId xmlns:a16="http://schemas.microsoft.com/office/drawing/2014/main" id="{06371083-1588-C47A-0AC9-063CDA4A4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288" y="2352775"/>
            <a:ext cx="3236579" cy="2152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09FED63-CFFA-88D0-EAA5-7B87A807034F}"/>
              </a:ext>
            </a:extLst>
          </p:cNvPr>
          <p:cNvSpPr/>
          <p:nvPr/>
        </p:nvSpPr>
        <p:spPr>
          <a:xfrm>
            <a:off x="242260" y="4794371"/>
            <a:ext cx="7543800" cy="1754326"/>
          </a:xfrm>
          <a:prstGeom prst="rect">
            <a:avLst/>
          </a:prstGeom>
        </p:spPr>
        <p:txBody>
          <a:bodyPr wrap="square">
            <a:spAutoFit/>
          </a:bodyPr>
          <a:lstStyle/>
          <a:p>
            <a:pPr defTabSz="651917">
              <a:lnSpc>
                <a:spcPct val="90000"/>
              </a:lnSpc>
              <a:spcAft>
                <a:spcPct val="35000"/>
              </a:spcAft>
            </a:pPr>
            <a:r>
              <a:rPr lang="en-GB" sz="2400" dirty="0">
                <a:latin typeface="Helvetica" pitchFamily="34" charset="0"/>
              </a:rPr>
              <a:t>This will help protect your service standard. SLC Will ask the student to sign a LA via letter. The LC will ask them to sign their learning agreement and SLC will also send reminder text’s etc. You can always restore once they want to sign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123201" y="379952"/>
            <a:ext cx="7933177" cy="2356423"/>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algn="ctr" eaLnBrk="0" hangingPunct="0">
              <a:buClr>
                <a:srgbClr val="00877C"/>
              </a:buClr>
              <a:defRPr/>
            </a:pPr>
            <a:endParaRPr lang="en-GB" altLang="en-US" sz="4800" dirty="0">
              <a:solidFill>
                <a:prstClr val="black"/>
              </a:solidFill>
              <a:latin typeface="Helvetica" pitchFamily="34" charset="0"/>
              <a:ea typeface="+mn-ea"/>
            </a:endParaRPr>
          </a:p>
          <a:p>
            <a:r>
              <a:rPr lang="en-GB" sz="2400" dirty="0">
                <a:latin typeface="Helvetica" pitchFamily="34" charset="0"/>
              </a:rPr>
              <a:t>If your register has some missing attendances marks you should leave the portal attendance confirmation blank until you know if the student was in attendance or not.</a:t>
            </a:r>
          </a:p>
        </p:txBody>
      </p:sp>
      <p:sp>
        <p:nvSpPr>
          <p:cNvPr id="9" name="Rectangle 8">
            <a:extLst>
              <a:ext uri="{FF2B5EF4-FFF2-40B4-BE49-F238E27FC236}">
                <a16:creationId xmlns:a16="http://schemas.microsoft.com/office/drawing/2014/main" id="{01F942B1-E453-D478-0B63-9C927D7958F2}"/>
              </a:ext>
            </a:extLst>
          </p:cNvPr>
          <p:cNvSpPr/>
          <p:nvPr/>
        </p:nvSpPr>
        <p:spPr>
          <a:xfrm>
            <a:off x="251899" y="4920512"/>
            <a:ext cx="7543800" cy="1200329"/>
          </a:xfrm>
          <a:prstGeom prst="rect">
            <a:avLst/>
          </a:prstGeom>
        </p:spPr>
        <p:txBody>
          <a:bodyPr wrap="square">
            <a:spAutoFit/>
          </a:bodyPr>
          <a:lstStyle/>
          <a:p>
            <a:r>
              <a:rPr lang="en-GB" sz="2400" dirty="0">
                <a:latin typeface="Helvetica" pitchFamily="34" charset="0"/>
              </a:rPr>
              <a:t>You should never leave an attendance confirmation blank it should be marked as not in attendance until you have proof of attendance. </a:t>
            </a:r>
          </a:p>
        </p:txBody>
      </p:sp>
      <p:pic>
        <p:nvPicPr>
          <p:cNvPr id="4" name="Picture 3" descr="A red rectangular sign with black background&#10;&#10;Description automatically generated">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883305" y="2524805"/>
            <a:ext cx="3230954" cy="2148633"/>
          </a:xfrm>
          <a:prstGeom prst="rect">
            <a:avLst/>
          </a:prstGeom>
        </p:spPr>
      </p:pic>
      <p:pic>
        <p:nvPicPr>
          <p:cNvPr id="3" name="Picture 2">
            <a:extLst>
              <a:ext uri="{FF2B5EF4-FFF2-40B4-BE49-F238E27FC236}">
                <a16:creationId xmlns:a16="http://schemas.microsoft.com/office/drawing/2014/main" id="{916CBD76-EA9C-864F-1B1E-E8122F154DCE}"/>
              </a:ext>
            </a:extLst>
          </p:cNvPr>
          <p:cNvPicPr>
            <a:picLocks noChangeAspect="1"/>
          </p:cNvPicPr>
          <p:nvPr/>
        </p:nvPicPr>
        <p:blipFill>
          <a:blip r:embed="rId5"/>
          <a:stretch>
            <a:fillRect/>
          </a:stretch>
        </p:blipFill>
        <p:spPr>
          <a:xfrm>
            <a:off x="7959209" y="1626351"/>
            <a:ext cx="3781424" cy="3796671"/>
          </a:xfrm>
          <a:prstGeom prst="rect">
            <a:avLst/>
          </a:prstGeom>
        </p:spPr>
      </p:pic>
    </p:spTree>
    <p:extLst>
      <p:ext uri="{BB962C8B-B14F-4D97-AF65-F5344CB8AC3E}">
        <p14:creationId xmlns:p14="http://schemas.microsoft.com/office/powerpoint/2010/main" val="2608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123201" y="379952"/>
            <a:ext cx="8616762" cy="1617760"/>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eaLnBrk="0" hangingPunct="0">
              <a:buClr>
                <a:srgbClr val="00877C"/>
              </a:buClr>
              <a:defRPr/>
            </a:pPr>
            <a:endParaRPr lang="en-GB" altLang="en-US" sz="4800" dirty="0">
              <a:solidFill>
                <a:prstClr val="black"/>
              </a:solidFill>
              <a:latin typeface="Helvetica" pitchFamily="34" charset="0"/>
              <a:ea typeface="+mn-ea"/>
            </a:endParaRPr>
          </a:p>
          <a:p>
            <a:pPr marL="482588" indent="-482588" eaLnBrk="0" hangingPunct="0">
              <a:buClr>
                <a:srgbClr val="00877C"/>
              </a:buClr>
              <a:defRPr/>
            </a:pPr>
            <a:r>
              <a:rPr lang="en-GB" altLang="en-US" sz="2400" dirty="0">
                <a:latin typeface="Helvetica" pitchFamily="34" charset="0"/>
              </a:rPr>
              <a:t>Learning Centres have 10 days (from the start of the course)</a:t>
            </a:r>
          </a:p>
          <a:p>
            <a:pPr marL="482588" indent="-482588" eaLnBrk="0" hangingPunct="0">
              <a:buClr>
                <a:srgbClr val="00877C"/>
              </a:buClr>
              <a:defRPr/>
            </a:pPr>
            <a:r>
              <a:rPr lang="en-GB" altLang="en-US" sz="2400" dirty="0">
                <a:latin typeface="Helvetica" pitchFamily="34" charset="0"/>
              </a:rPr>
              <a:t>to confirm Learning Agreements?</a:t>
            </a:r>
          </a:p>
        </p:txBody>
      </p:sp>
      <p:sp>
        <p:nvSpPr>
          <p:cNvPr id="9" name="Rectangle 8">
            <a:extLst>
              <a:ext uri="{FF2B5EF4-FFF2-40B4-BE49-F238E27FC236}">
                <a16:creationId xmlns:a16="http://schemas.microsoft.com/office/drawing/2014/main" id="{01F942B1-E453-D478-0B63-9C927D7958F2}"/>
              </a:ext>
            </a:extLst>
          </p:cNvPr>
          <p:cNvSpPr/>
          <p:nvPr/>
        </p:nvSpPr>
        <p:spPr>
          <a:xfrm>
            <a:off x="269305" y="4299070"/>
            <a:ext cx="7543800" cy="1938992"/>
          </a:xfrm>
          <a:prstGeom prst="rect">
            <a:avLst/>
          </a:prstGeom>
        </p:spPr>
        <p:txBody>
          <a:bodyPr wrap="square">
            <a:spAutoFit/>
          </a:bodyPr>
          <a:lstStyle/>
          <a:p>
            <a:r>
              <a:rPr lang="en-GB" sz="2400" dirty="0">
                <a:latin typeface="Helvetica" pitchFamily="34" charset="0"/>
              </a:rPr>
              <a:t>New students: 100% within 10 working ways of an approved application (or EMA start date).</a:t>
            </a:r>
          </a:p>
          <a:p>
            <a:endParaRPr lang="en-GB" sz="2400" dirty="0">
              <a:latin typeface="Helvetica" pitchFamily="34" charset="0"/>
            </a:endParaRPr>
          </a:p>
          <a:p>
            <a:r>
              <a:rPr lang="en-GB" sz="2400" dirty="0">
                <a:latin typeface="Helvetica" pitchFamily="34" charset="0"/>
              </a:rPr>
              <a:t>Returning students / Auto roll over students: 100% within 10 working days from the EMA start date.</a:t>
            </a:r>
            <a:endParaRPr lang="en-GB" sz="2400" b="1" dirty="0">
              <a:latin typeface="Helvetica" pitchFamily="34" charset="0"/>
            </a:endParaRPr>
          </a:p>
        </p:txBody>
      </p:sp>
      <p:pic>
        <p:nvPicPr>
          <p:cNvPr id="4" name="Picture 3" descr="A red rectangular sign with black background&#10;&#10;Description automatically generated">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861791" y="2169804"/>
            <a:ext cx="3230954" cy="2148633"/>
          </a:xfrm>
          <a:prstGeom prst="rect">
            <a:avLst/>
          </a:prstGeom>
        </p:spPr>
      </p:pic>
      <p:pic>
        <p:nvPicPr>
          <p:cNvPr id="3" name="Picture 2">
            <a:extLst>
              <a:ext uri="{FF2B5EF4-FFF2-40B4-BE49-F238E27FC236}">
                <a16:creationId xmlns:a16="http://schemas.microsoft.com/office/drawing/2014/main" id="{17781699-9DE6-02B6-E9F4-66922E8E834D}"/>
              </a:ext>
            </a:extLst>
          </p:cNvPr>
          <p:cNvPicPr>
            <a:picLocks noChangeAspect="1"/>
          </p:cNvPicPr>
          <p:nvPr/>
        </p:nvPicPr>
        <p:blipFill>
          <a:blip r:embed="rId5"/>
          <a:stretch>
            <a:fillRect/>
          </a:stretch>
        </p:blipFill>
        <p:spPr>
          <a:xfrm>
            <a:off x="7959209" y="1626351"/>
            <a:ext cx="3781424" cy="3796671"/>
          </a:xfrm>
          <a:prstGeom prst="rect">
            <a:avLst/>
          </a:prstGeom>
        </p:spPr>
      </p:pic>
    </p:spTree>
    <p:extLst>
      <p:ext uri="{BB962C8B-B14F-4D97-AF65-F5344CB8AC3E}">
        <p14:creationId xmlns:p14="http://schemas.microsoft.com/office/powerpoint/2010/main" val="37733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251899" y="1016201"/>
            <a:ext cx="9403571" cy="1248428"/>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eaLnBrk="0" hangingPunct="0">
              <a:buClr>
                <a:srgbClr val="00877C"/>
              </a:buClr>
              <a:defRPr/>
            </a:pPr>
            <a:r>
              <a:rPr lang="en-GB" altLang="en-US" sz="2400" dirty="0">
                <a:latin typeface="Helvetica" pitchFamily="34" charset="0"/>
              </a:rPr>
              <a:t>You need to contact your account manager for an account</a:t>
            </a:r>
          </a:p>
          <a:p>
            <a:pPr marL="482588" indent="-482588" eaLnBrk="0" hangingPunct="0">
              <a:buClr>
                <a:srgbClr val="00877C"/>
              </a:buClr>
              <a:defRPr/>
            </a:pPr>
            <a:r>
              <a:rPr lang="en-GB" altLang="en-US" sz="2400" dirty="0">
                <a:latin typeface="Helvetica" pitchFamily="34" charset="0"/>
              </a:rPr>
              <a:t>review to find out how you are performing against the</a:t>
            </a:r>
          </a:p>
          <a:p>
            <a:pPr marL="482588" indent="-482588" eaLnBrk="0" hangingPunct="0">
              <a:buClr>
                <a:srgbClr val="00877C"/>
              </a:buClr>
              <a:defRPr/>
            </a:pPr>
            <a:r>
              <a:rPr lang="en-GB" altLang="en-US" sz="2400" dirty="0">
                <a:latin typeface="Helvetica" pitchFamily="34" charset="0"/>
              </a:rPr>
              <a:t>service standards.</a:t>
            </a:r>
            <a:endParaRPr lang="en-GB" sz="2800" dirty="0">
              <a:solidFill>
                <a:srgbClr val="1E1E1E"/>
              </a:solidFill>
              <a:latin typeface="Helvetica"/>
              <a:cs typeface="Helvetica"/>
            </a:endParaRPr>
          </a:p>
        </p:txBody>
      </p:sp>
      <p:sp>
        <p:nvSpPr>
          <p:cNvPr id="9" name="Rectangle 8">
            <a:extLst>
              <a:ext uri="{FF2B5EF4-FFF2-40B4-BE49-F238E27FC236}">
                <a16:creationId xmlns:a16="http://schemas.microsoft.com/office/drawing/2014/main" id="{01F942B1-E453-D478-0B63-9C927D7958F2}"/>
              </a:ext>
            </a:extLst>
          </p:cNvPr>
          <p:cNvSpPr/>
          <p:nvPr/>
        </p:nvSpPr>
        <p:spPr>
          <a:xfrm>
            <a:off x="251898" y="4707861"/>
            <a:ext cx="7868721" cy="1569660"/>
          </a:xfrm>
          <a:prstGeom prst="rect">
            <a:avLst/>
          </a:prstGeom>
        </p:spPr>
        <p:txBody>
          <a:bodyPr wrap="square">
            <a:spAutoFit/>
          </a:bodyPr>
          <a:lstStyle/>
          <a:p>
            <a:r>
              <a:rPr lang="en-GB" sz="2400" dirty="0">
                <a:latin typeface="Helvetica" pitchFamily="34" charset="0"/>
              </a:rPr>
              <a:t>Service standard reports are available on the portal - self service report helps provides an overview of your Learning Centre and provides a regional sector comparison.</a:t>
            </a:r>
          </a:p>
        </p:txBody>
      </p:sp>
      <p:pic>
        <p:nvPicPr>
          <p:cNvPr id="4" name="Picture 3" descr="A red rectangular sign with black background&#10;&#10;Description automatically generated">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978998" y="2299052"/>
            <a:ext cx="3230954" cy="2148633"/>
          </a:xfrm>
          <a:prstGeom prst="rect">
            <a:avLst/>
          </a:prstGeom>
        </p:spPr>
      </p:pic>
      <p:pic>
        <p:nvPicPr>
          <p:cNvPr id="3" name="Picture 2">
            <a:extLst>
              <a:ext uri="{FF2B5EF4-FFF2-40B4-BE49-F238E27FC236}">
                <a16:creationId xmlns:a16="http://schemas.microsoft.com/office/drawing/2014/main" id="{1D1E3BC8-5383-542E-0814-93F0D909E597}"/>
              </a:ext>
            </a:extLst>
          </p:cNvPr>
          <p:cNvPicPr>
            <a:picLocks noChangeAspect="1"/>
          </p:cNvPicPr>
          <p:nvPr/>
        </p:nvPicPr>
        <p:blipFill>
          <a:blip r:embed="rId5"/>
          <a:stretch>
            <a:fillRect/>
          </a:stretch>
        </p:blipFill>
        <p:spPr>
          <a:xfrm>
            <a:off x="8158677" y="1696020"/>
            <a:ext cx="3781424" cy="3796671"/>
          </a:xfrm>
          <a:prstGeom prst="rect">
            <a:avLst/>
          </a:prstGeom>
        </p:spPr>
      </p:pic>
    </p:spTree>
    <p:extLst>
      <p:ext uri="{BB962C8B-B14F-4D97-AF65-F5344CB8AC3E}">
        <p14:creationId xmlns:p14="http://schemas.microsoft.com/office/powerpoint/2010/main" val="30496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0" y="973671"/>
            <a:ext cx="10100930" cy="1679315"/>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eaLnBrk="0" hangingPunct="0">
              <a:buClr>
                <a:srgbClr val="00877C"/>
              </a:buClr>
              <a:defRPr/>
            </a:pPr>
            <a:r>
              <a:rPr lang="en-GB" sz="2400" dirty="0">
                <a:solidFill>
                  <a:srgbClr val="1E1E1E"/>
                </a:solidFill>
                <a:latin typeface="Helvetica"/>
                <a:cs typeface="Helvetica"/>
              </a:rPr>
              <a:t>      Attendance to be over the schools expected % and meeting certain grades in your exams/course work are great examples of objectives that could be used for students to achieve their Jan/June bonus ?</a:t>
            </a:r>
          </a:p>
          <a:p>
            <a:pPr marL="482588" indent="-482588" eaLnBrk="0" hangingPunct="0">
              <a:buClr>
                <a:srgbClr val="00877C"/>
              </a:buClr>
              <a:defRPr/>
            </a:pPr>
            <a:endParaRPr lang="en-GB" altLang="en-US" sz="2800" dirty="0">
              <a:latin typeface="Helvetica" pitchFamily="34" charset="0"/>
            </a:endParaRPr>
          </a:p>
        </p:txBody>
      </p:sp>
      <p:sp>
        <p:nvSpPr>
          <p:cNvPr id="9" name="Rectangle 8">
            <a:extLst>
              <a:ext uri="{FF2B5EF4-FFF2-40B4-BE49-F238E27FC236}">
                <a16:creationId xmlns:a16="http://schemas.microsoft.com/office/drawing/2014/main" id="{01F942B1-E453-D478-0B63-9C927D7958F2}"/>
              </a:ext>
            </a:extLst>
          </p:cNvPr>
          <p:cNvSpPr/>
          <p:nvPr/>
        </p:nvSpPr>
        <p:spPr>
          <a:xfrm>
            <a:off x="251898" y="4707861"/>
            <a:ext cx="7868721" cy="1569660"/>
          </a:xfrm>
          <a:prstGeom prst="rect">
            <a:avLst/>
          </a:prstGeom>
        </p:spPr>
        <p:txBody>
          <a:bodyPr wrap="square">
            <a:spAutoFit/>
          </a:bodyPr>
          <a:lstStyle/>
          <a:p>
            <a:r>
              <a:rPr lang="en-GB" sz="2400" dirty="0">
                <a:latin typeface="Helvetica" panose="020B0604020202020204" pitchFamily="34" charset="0"/>
                <a:cs typeface="Helvetica" panose="020B0604020202020204" pitchFamily="34" charset="0"/>
              </a:rPr>
              <a:t>Objectives should be ‘smart’ For example, coursework due dates and attendance at exams, receive no formal behaviour penalties for example detention or removal from classroom are good objectives. </a:t>
            </a:r>
          </a:p>
        </p:txBody>
      </p:sp>
      <p:pic>
        <p:nvPicPr>
          <p:cNvPr id="4" name="Picture 3" descr="A red rectangular sign with black background&#10;&#10;Description automatically generated">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978998" y="2299052"/>
            <a:ext cx="3230954" cy="2148633"/>
          </a:xfrm>
          <a:prstGeom prst="rect">
            <a:avLst/>
          </a:prstGeom>
        </p:spPr>
      </p:pic>
      <p:pic>
        <p:nvPicPr>
          <p:cNvPr id="3" name="Picture 2">
            <a:extLst>
              <a:ext uri="{FF2B5EF4-FFF2-40B4-BE49-F238E27FC236}">
                <a16:creationId xmlns:a16="http://schemas.microsoft.com/office/drawing/2014/main" id="{E60DB30B-C99E-B1E0-83EE-813FE0DE2C98}"/>
              </a:ext>
            </a:extLst>
          </p:cNvPr>
          <p:cNvPicPr>
            <a:picLocks noChangeAspect="1"/>
          </p:cNvPicPr>
          <p:nvPr/>
        </p:nvPicPr>
        <p:blipFill>
          <a:blip r:embed="rId5"/>
          <a:stretch>
            <a:fillRect/>
          </a:stretch>
        </p:blipFill>
        <p:spPr>
          <a:xfrm>
            <a:off x="8210218" y="2087658"/>
            <a:ext cx="3781424" cy="3796671"/>
          </a:xfrm>
          <a:prstGeom prst="rect">
            <a:avLst/>
          </a:prstGeom>
        </p:spPr>
      </p:pic>
    </p:spTree>
    <p:extLst>
      <p:ext uri="{BB962C8B-B14F-4D97-AF65-F5344CB8AC3E}">
        <p14:creationId xmlns:p14="http://schemas.microsoft.com/office/powerpoint/2010/main" val="2656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484801" y="1435051"/>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Case Studies </a:t>
            </a:r>
            <a:endParaRPr lang="en" altLang="en" sz="3200" dirty="0">
              <a:latin typeface="Helvetica" panose="020B0604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2</a:t>
            </a:fld>
            <a:endParaRPr lang="en" altLang="en" sz="1067" dirty="0">
              <a:solidFill>
                <a:srgbClr val="000000"/>
              </a:solidFill>
            </a:endParaRPr>
          </a:p>
        </p:txBody>
      </p:sp>
      <p:sp>
        <p:nvSpPr>
          <p:cNvPr id="2" name="Rectangle 1"/>
          <p:cNvSpPr/>
          <p:nvPr/>
        </p:nvSpPr>
        <p:spPr>
          <a:xfrm>
            <a:off x="99347" y="244593"/>
            <a:ext cx="1596912" cy="584775"/>
          </a:xfrm>
          <a:prstGeom prst="rect">
            <a:avLst/>
          </a:prstGeom>
        </p:spPr>
        <p:txBody>
          <a:bodyPr wrap="none">
            <a:spAutoFit/>
          </a:bodyPr>
          <a:lstStyle/>
          <a:p>
            <a:r>
              <a:rPr lang="en-GB" sz="3200" b="0" dirty="0">
                <a:latin typeface="Helvetica" panose="020B0604020202020204" pitchFamily="34" charset="0"/>
                <a:ea typeface="MS Mincho" panose="02020609040205080304" pitchFamily="49" charset="-128"/>
                <a:cs typeface="Helvetica" panose="020B0604020202020204" pitchFamily="34" charset="0"/>
              </a:rPr>
              <a:t>Agenda</a:t>
            </a:r>
            <a:endParaRPr lang="en" altLang="en" sz="3200" kern="0" dirty="0">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ECC14F89-AB62-1299-76D6-BC965810CC94}"/>
              </a:ext>
            </a:extLst>
          </p:cNvPr>
          <p:cNvSpPr txBox="1"/>
          <p:nvPr/>
        </p:nvSpPr>
        <p:spPr>
          <a:xfrm>
            <a:off x="99347" y="1245973"/>
            <a:ext cx="6714054" cy="4524315"/>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Registration and housekeeping</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You tell us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Common queries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LC website tour </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SLC engagement, you asked we delivered</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Break </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Test your knowledge </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Case studies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standards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update</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AOB </a:t>
            </a:r>
          </a:p>
          <a:p>
            <a:pPr algn="ctr"/>
            <a:r>
              <a:rPr lang="en-GB" sz="2400" dirty="0">
                <a:latin typeface="Helvetica" panose="020B0604020202020204" pitchFamily="34" charset="0"/>
                <a:cs typeface="Helvetica" panose="020B0604020202020204" pitchFamily="34" charset="0"/>
              </a:rPr>
              <a:t> 	</a:t>
            </a:r>
            <a:endParaRPr lang="en-GB" dirty="0">
              <a:latin typeface="Helvetica" panose="020B0604020202020204" pitchFamily="34" charset="0"/>
              <a:cs typeface="Helvetica" panose="020B0604020202020204" pitchFamily="34" charset="0"/>
            </a:endParaRPr>
          </a:p>
        </p:txBody>
      </p:sp>
      <p:pic>
        <p:nvPicPr>
          <p:cNvPr id="4" name="Picture 2" descr="The Power of the Agenda - Mint Blue Consulting">
            <a:extLst>
              <a:ext uri="{FF2B5EF4-FFF2-40B4-BE49-F238E27FC236}">
                <a16:creationId xmlns:a16="http://schemas.microsoft.com/office/drawing/2014/main" id="{AA9BBB37-01D7-F636-5F90-88FFB1064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378" y="1835251"/>
            <a:ext cx="4943061" cy="219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F2CF8-7D38-21BF-5FB7-5B61818999E9}"/>
              </a:ext>
            </a:extLst>
          </p:cNvPr>
          <p:cNvSpPr txBox="1"/>
          <p:nvPr/>
        </p:nvSpPr>
        <p:spPr>
          <a:xfrm>
            <a:off x="401255" y="1104498"/>
            <a:ext cx="11389489" cy="5632311"/>
          </a:xfrm>
          <a:prstGeom prst="rect">
            <a:avLst/>
          </a:prstGeom>
          <a:noFill/>
        </p:spPr>
        <p:txBody>
          <a:bodyPr wrap="square" rtlCol="0">
            <a:spAutoFit/>
          </a:bodyPr>
          <a:lstStyle/>
          <a:p>
            <a:r>
              <a:rPr lang="en-GB" sz="2000" dirty="0">
                <a:latin typeface="Helvetica" panose="020B0604020202020204" pitchFamily="34" charset="0"/>
                <a:cs typeface="Helvetica" panose="020B0604020202020204" pitchFamily="34" charset="0"/>
              </a:rPr>
              <a:t>Working in groups think about the following scenario’s</a:t>
            </a:r>
          </a:p>
          <a:p>
            <a:endParaRPr lang="en-GB" sz="2000" dirty="0">
              <a:solidFill>
                <a:srgbClr val="00B0F0"/>
              </a:solidFill>
              <a:latin typeface="Helvetica" panose="020B0604020202020204" pitchFamily="34" charset="0"/>
              <a:cs typeface="Helvetica" panose="020B0604020202020204" pitchFamily="34" charset="0"/>
            </a:endParaRPr>
          </a:p>
          <a:p>
            <a:r>
              <a:rPr lang="en-GB" sz="2000" dirty="0">
                <a:solidFill>
                  <a:srgbClr val="00B0F0"/>
                </a:solidFill>
                <a:latin typeface="Helvetica" panose="020B0604020202020204" pitchFamily="34" charset="0"/>
                <a:cs typeface="Helvetica" panose="020B0604020202020204" pitchFamily="34" charset="0"/>
              </a:rPr>
              <a:t>1, You have been contacted to be advised that the DOE would like to visit to carry out an audit, what types of   things will the auditor to be looking for?</a:t>
            </a:r>
          </a:p>
          <a:p>
            <a:r>
              <a:rPr lang="en-GB" sz="2000" dirty="0">
                <a:solidFill>
                  <a:srgbClr val="00B0F0"/>
                </a:solidFill>
                <a:latin typeface="Helvetica" panose="020B0604020202020204" pitchFamily="34" charset="0"/>
                <a:cs typeface="Helvetica" panose="020B0604020202020204" pitchFamily="34" charset="0"/>
              </a:rPr>
              <a:t>Please include as much details as possible in your answer. </a:t>
            </a:r>
          </a:p>
          <a:p>
            <a:endParaRPr lang="en-GB" sz="2000" dirty="0">
              <a:latin typeface="Helvetica" panose="020B0604020202020204" pitchFamily="34" charset="0"/>
              <a:cs typeface="Helvetica" panose="020B0604020202020204" pitchFamily="34" charset="0"/>
            </a:endParaRPr>
          </a:p>
          <a:p>
            <a:endParaRPr lang="en-GB" sz="2000" dirty="0">
              <a:latin typeface="Helvetica" panose="020B0604020202020204" pitchFamily="34" charset="0"/>
              <a:cs typeface="Helvetica" panose="020B0604020202020204" pitchFamily="34" charset="0"/>
            </a:endParaRPr>
          </a:p>
          <a:p>
            <a:r>
              <a:rPr lang="en-GB" sz="2000" dirty="0">
                <a:solidFill>
                  <a:schemeClr val="accent6">
                    <a:lumMod val="75000"/>
                  </a:schemeClr>
                </a:solidFill>
                <a:latin typeface="Helvetica" panose="020B0604020202020204" pitchFamily="34" charset="0"/>
                <a:cs typeface="Helvetica" panose="020B0604020202020204" pitchFamily="34" charset="0"/>
              </a:rPr>
              <a:t>2, We carry out 2 sample checks on returning students during the year. One in the summer before they return and another in Nov/Dec time.</a:t>
            </a:r>
          </a:p>
          <a:p>
            <a:endParaRPr lang="en-GB" sz="2000" dirty="0">
              <a:solidFill>
                <a:schemeClr val="accent6">
                  <a:lumMod val="75000"/>
                </a:schemeClr>
              </a:solidFill>
              <a:latin typeface="Helvetica" panose="020B0604020202020204" pitchFamily="34" charset="0"/>
              <a:cs typeface="Helvetica" panose="020B0604020202020204" pitchFamily="34" charset="0"/>
            </a:endParaRPr>
          </a:p>
          <a:p>
            <a:r>
              <a:rPr lang="en-GB" sz="2000" dirty="0">
                <a:solidFill>
                  <a:schemeClr val="accent6">
                    <a:lumMod val="75000"/>
                  </a:schemeClr>
                </a:solidFill>
                <a:latin typeface="Helvetica" panose="020B0604020202020204" pitchFamily="34" charset="0"/>
                <a:cs typeface="Helvetica" panose="020B0604020202020204" pitchFamily="34" charset="0"/>
              </a:rPr>
              <a:t>What is the difference between these 2 sample checks and what evidence are we requesting from the student/parent/guardians ?</a:t>
            </a:r>
          </a:p>
          <a:p>
            <a:r>
              <a:rPr lang="en-GB" sz="2000" dirty="0">
                <a:solidFill>
                  <a:schemeClr val="accent6">
                    <a:lumMod val="75000"/>
                  </a:schemeClr>
                </a:solidFill>
                <a:latin typeface="Helvetica" panose="020B0604020202020204" pitchFamily="34" charset="0"/>
                <a:cs typeface="Helvetica" panose="020B0604020202020204" pitchFamily="34" charset="0"/>
              </a:rPr>
              <a:t> </a:t>
            </a:r>
          </a:p>
          <a:p>
            <a:r>
              <a:rPr lang="en-GB" sz="2000" dirty="0">
                <a:solidFill>
                  <a:schemeClr val="accent6">
                    <a:lumMod val="75000"/>
                  </a:schemeClr>
                </a:solidFill>
                <a:latin typeface="Helvetica" panose="020B0604020202020204" pitchFamily="34" charset="0"/>
                <a:cs typeface="Helvetica" panose="020B0604020202020204" pitchFamily="34" charset="0"/>
              </a:rPr>
              <a:t>How can you identify and support these students that have been selected by using the portal ?</a:t>
            </a:r>
          </a:p>
          <a:p>
            <a:endParaRPr lang="en-GB" sz="2000" dirty="0">
              <a:latin typeface="Helvetica" panose="020B0604020202020204" pitchFamily="34" charset="0"/>
              <a:cs typeface="Helvetica" panose="020B0604020202020204" pitchFamily="34" charset="0"/>
            </a:endParaRPr>
          </a:p>
          <a:p>
            <a:r>
              <a:rPr lang="en-GB" sz="2000" dirty="0">
                <a:solidFill>
                  <a:schemeClr val="accent4"/>
                </a:solidFill>
                <a:latin typeface="Helvetica" panose="020B0604020202020204" pitchFamily="34" charset="0"/>
                <a:cs typeface="Helvetica" panose="020B0604020202020204" pitchFamily="34" charset="0"/>
              </a:rPr>
              <a:t>3, Make 2 lists of as many authorised and unauthorised absence reasons as you can.</a:t>
            </a:r>
          </a:p>
          <a:p>
            <a:endParaRPr lang="en-GB" sz="2000" dirty="0">
              <a:latin typeface="Helvetica" panose="020B0604020202020204" pitchFamily="34" charset="0"/>
              <a:cs typeface="Helvetica" panose="020B0604020202020204" pitchFamily="34" charset="0"/>
            </a:endParaRPr>
          </a:p>
          <a:p>
            <a:endParaRPr lang="en-GB" sz="2000" dirty="0"/>
          </a:p>
        </p:txBody>
      </p:sp>
      <p:sp>
        <p:nvSpPr>
          <p:cNvPr id="3" name="TextBox 2">
            <a:extLst>
              <a:ext uri="{FF2B5EF4-FFF2-40B4-BE49-F238E27FC236}">
                <a16:creationId xmlns:a16="http://schemas.microsoft.com/office/drawing/2014/main" id="{0774FDA2-F267-E36C-4BE5-574963A089AB}"/>
              </a:ext>
            </a:extLst>
          </p:cNvPr>
          <p:cNvSpPr txBox="1"/>
          <p:nvPr/>
        </p:nvSpPr>
        <p:spPr>
          <a:xfrm>
            <a:off x="167491" y="318255"/>
            <a:ext cx="4560425" cy="584775"/>
          </a:xfrm>
          <a:prstGeom prst="rect">
            <a:avLst/>
          </a:prstGeom>
          <a:noFill/>
        </p:spPr>
        <p:txBody>
          <a:bodyPr wrap="square" rtlCol="0">
            <a:spAutoFit/>
          </a:bodyPr>
          <a:lstStyle/>
          <a:p>
            <a:r>
              <a:rPr lang="en-GB" sz="3200" dirty="0">
                <a:latin typeface="Helvetica" panose="020B0604020202020204" pitchFamily="34" charset="0"/>
                <a:cs typeface="Helvetica" panose="020B0604020202020204" pitchFamily="34" charset="0"/>
              </a:rPr>
              <a:t>Case Studies </a:t>
            </a:r>
          </a:p>
        </p:txBody>
      </p:sp>
    </p:spTree>
    <p:extLst>
      <p:ext uri="{BB962C8B-B14F-4D97-AF65-F5344CB8AC3E}">
        <p14:creationId xmlns:p14="http://schemas.microsoft.com/office/powerpoint/2010/main" val="396384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49B0BF-1349-4A1F-AAA4-E43F5A37982D}"/>
              </a:ext>
            </a:extLst>
          </p:cNvPr>
          <p:cNvSpPr/>
          <p:nvPr/>
        </p:nvSpPr>
        <p:spPr>
          <a:xfrm>
            <a:off x="0" y="126407"/>
            <a:ext cx="2576346"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Case study 1</a:t>
            </a:r>
            <a:endParaRPr lang="en" altLang="en" sz="3200" kern="0" dirty="0">
              <a:latin typeface="Helvetica" panose="020B0604020202020204" pitchFamily="34" charset="0"/>
              <a:cs typeface="Helvetica" panose="020B0604020202020204" pitchFamily="34" charset="0"/>
            </a:endParaRPr>
          </a:p>
        </p:txBody>
      </p:sp>
      <p:sp>
        <p:nvSpPr>
          <p:cNvPr id="2" name="Text Placeholder 3">
            <a:extLst>
              <a:ext uri="{FF2B5EF4-FFF2-40B4-BE49-F238E27FC236}">
                <a16:creationId xmlns:a16="http://schemas.microsoft.com/office/drawing/2014/main" id="{15BC2037-FA1C-15E6-77AF-0942D9AEDF04}"/>
              </a:ext>
            </a:extLst>
          </p:cNvPr>
          <p:cNvSpPr txBox="1">
            <a:spLocks/>
          </p:cNvSpPr>
          <p:nvPr/>
        </p:nvSpPr>
        <p:spPr>
          <a:xfrm>
            <a:off x="183101" y="1134898"/>
            <a:ext cx="8057132" cy="490720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latin typeface="Helvetica" panose="020B0604020202020204" pitchFamily="34" charset="0"/>
                <a:cs typeface="Helvetica" panose="020B0604020202020204" pitchFamily="34" charset="0"/>
              </a:rPr>
              <a:t>You have been contacted to be advised that the DOE would like to visit to carry out an audit, what types of   things will the auditor to be looking for?</a:t>
            </a:r>
          </a:p>
          <a:p>
            <a:pPr marL="0" indent="0">
              <a:buNone/>
            </a:pPr>
            <a:endParaRPr lang="en-GB" sz="2000" b="1" dirty="0">
              <a:solidFill>
                <a:srgbClr val="FFC000"/>
              </a:solidFill>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Inconsistent or missing attendance records</a:t>
            </a:r>
          </a:p>
          <a:p>
            <a:r>
              <a:rPr lang="en-GB" sz="2000" dirty="0">
                <a:latin typeface="Helvetica" panose="020B0604020202020204" pitchFamily="34" charset="0"/>
                <a:cs typeface="Helvetica" panose="020B0604020202020204" pitchFamily="34" charset="0"/>
              </a:rPr>
              <a:t>Out of date or incorrectly completed EMA Learning Agreements, no provision for bonus review</a:t>
            </a:r>
          </a:p>
          <a:p>
            <a:r>
              <a:rPr lang="en-GB" sz="2000" dirty="0">
                <a:latin typeface="Helvetica" panose="020B0604020202020204" pitchFamily="34" charset="0"/>
                <a:cs typeface="Helvetica" panose="020B0604020202020204" pitchFamily="34" charset="0"/>
              </a:rPr>
              <a:t>EMA authorised absence policy unclear or insufficient</a:t>
            </a:r>
          </a:p>
          <a:p>
            <a:r>
              <a:rPr lang="en-GB" sz="2000" dirty="0">
                <a:latin typeface="Helvetica" panose="020B0604020202020204" pitchFamily="34" charset="0"/>
                <a:cs typeface="Helvetica" panose="020B0604020202020204" pitchFamily="34" charset="0"/>
              </a:rPr>
              <a:t>Holiday weeks overpaid</a:t>
            </a:r>
          </a:p>
          <a:p>
            <a:endParaRPr lang="en-GB" sz="2000" dirty="0">
              <a:solidFill>
                <a:srgbClr val="FFC000"/>
              </a:solidFill>
              <a:latin typeface="Helvetica" panose="020B0604020202020204" pitchFamily="34" charset="0"/>
              <a:cs typeface="Helvetica" panose="020B0604020202020204" pitchFamily="34" charset="0"/>
            </a:endParaRPr>
          </a:p>
          <a:p>
            <a:pPr marL="0" indent="0">
              <a:buNone/>
            </a:pPr>
            <a:r>
              <a:rPr lang="en-GB" sz="2000" dirty="0">
                <a:solidFill>
                  <a:srgbClr val="FFC000"/>
                </a:solidFill>
                <a:latin typeface="Helvetica" panose="020B0604020202020204" pitchFamily="34" charset="0"/>
                <a:cs typeface="Helvetica" panose="020B0604020202020204" pitchFamily="34" charset="0"/>
                <a:hlinkClick r:id="rId3"/>
              </a:rPr>
              <a:t>https://www.lcservices.slc.co.uk/ema-northern-ireland/guidance/guidance-notes-for-ema-learning-centres-in-northern-ireland/record-keeping/audit-advice/</a:t>
            </a:r>
            <a:endParaRPr lang="en-GB" sz="2000" dirty="0">
              <a:solidFill>
                <a:srgbClr val="FFC000"/>
              </a:solidFill>
              <a:latin typeface="Helvetica" panose="020B0604020202020204" pitchFamily="34" charset="0"/>
              <a:cs typeface="Helvetica" panose="020B0604020202020204" pitchFamily="34" charset="0"/>
            </a:endParaRPr>
          </a:p>
          <a:p>
            <a:endParaRPr lang="en-GB" sz="2000" b="1" dirty="0">
              <a:solidFill>
                <a:srgbClr val="FFC000"/>
              </a:solidFill>
              <a:latin typeface="Helvetica" panose="020B0604020202020204" pitchFamily="34" charset="0"/>
              <a:cs typeface="Helvetica" panose="020B0604020202020204" pitchFamily="34" charset="0"/>
            </a:endParaRPr>
          </a:p>
          <a:p>
            <a:endParaRPr lang="en-GB" sz="2000" dirty="0">
              <a:latin typeface="Helvetica" panose="020B0604020202020204" pitchFamily="34" charset="0"/>
              <a:cs typeface="Helvetica" panose="020B0604020202020204" pitchFamily="34" charset="0"/>
            </a:endParaRPr>
          </a:p>
        </p:txBody>
      </p:sp>
      <p:pic>
        <p:nvPicPr>
          <p:cNvPr id="9" name="Picture 8" descr="A chalkboard with a book and glasses&#10;&#10;Description automatically generated">
            <a:extLst>
              <a:ext uri="{FF2B5EF4-FFF2-40B4-BE49-F238E27FC236}">
                <a16:creationId xmlns:a16="http://schemas.microsoft.com/office/drawing/2014/main" id="{4EC1BA49-CABE-26D7-33F3-BBDD5874EA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85668" y="2434856"/>
            <a:ext cx="3413049" cy="22753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81EB72-2804-6958-FC7E-9C88ABC08F03}"/>
              </a:ext>
            </a:extLst>
          </p:cNvPr>
          <p:cNvSpPr/>
          <p:nvPr/>
        </p:nvSpPr>
        <p:spPr>
          <a:xfrm>
            <a:off x="0" y="223226"/>
            <a:ext cx="2576346"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Case study 2</a:t>
            </a:r>
            <a:endParaRPr lang="en" altLang="en" sz="3200" kern="0" dirty="0">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8510DE68-D352-0EF4-738F-AE7165BCC4BD}"/>
              </a:ext>
            </a:extLst>
          </p:cNvPr>
          <p:cNvSpPr txBox="1"/>
          <p:nvPr/>
        </p:nvSpPr>
        <p:spPr>
          <a:xfrm>
            <a:off x="75834" y="808001"/>
            <a:ext cx="8375797" cy="6247864"/>
          </a:xfrm>
          <a:prstGeom prst="rect">
            <a:avLst/>
          </a:prstGeom>
          <a:noFill/>
        </p:spPr>
        <p:txBody>
          <a:bodyPr wrap="square">
            <a:spAutoFit/>
          </a:bodyPr>
          <a:lstStyle/>
          <a:p>
            <a:r>
              <a:rPr lang="en-GB" sz="1900" dirty="0">
                <a:latin typeface="Helvetica" panose="020B0604020202020204" pitchFamily="34" charset="0"/>
                <a:cs typeface="Helvetica" panose="020B0604020202020204" pitchFamily="34" charset="0"/>
              </a:rPr>
              <a:t>We carry out 2 sample checks on returning students during the year. One in the summer before they return and another in Nov/Dec time.</a:t>
            </a:r>
          </a:p>
          <a:p>
            <a:r>
              <a:rPr lang="en-GB" sz="1900" dirty="0">
                <a:latin typeface="Helvetica" panose="020B0604020202020204" pitchFamily="34" charset="0"/>
                <a:cs typeface="Helvetica" panose="020B0604020202020204" pitchFamily="34" charset="0"/>
              </a:rPr>
              <a:t>What is the difference between these 2 sample checks and what evidence are we requesting from the student/parent/guardians ? </a:t>
            </a:r>
          </a:p>
          <a:p>
            <a:r>
              <a:rPr lang="en-GB" sz="1900" dirty="0">
                <a:latin typeface="Helvetica" panose="020B0604020202020204" pitchFamily="34" charset="0"/>
                <a:cs typeface="Helvetica" panose="020B0604020202020204" pitchFamily="34" charset="0"/>
              </a:rPr>
              <a:t>How can you identify and support these students that have been selected by using the portal ?</a:t>
            </a:r>
          </a:p>
          <a:p>
            <a:endParaRPr lang="en-GB" sz="1900" dirty="0">
              <a:latin typeface="Helvetica" panose="020B0604020202020204" pitchFamily="34" charset="0"/>
              <a:cs typeface="Helvetica" panose="020B0604020202020204" pitchFamily="34" charset="0"/>
            </a:endParaRPr>
          </a:p>
          <a:p>
            <a:r>
              <a:rPr lang="en-GB" sz="1900" dirty="0">
                <a:latin typeface="Helvetica" panose="020B0604020202020204" pitchFamily="34" charset="0"/>
                <a:cs typeface="Helvetica" panose="020B0604020202020204" pitchFamily="34" charset="0"/>
              </a:rPr>
              <a:t>Guidance can be found on the portal</a:t>
            </a:r>
          </a:p>
          <a:p>
            <a:endParaRPr lang="en-GB" sz="1900" u="sng" dirty="0">
              <a:latin typeface="Helvetica" panose="020B0604020202020204" pitchFamily="34" charset="0"/>
              <a:cs typeface="Helvetica" panose="020B0604020202020204" pitchFamily="34" charset="0"/>
              <a:hlinkClick r:id="rId2"/>
            </a:endParaRPr>
          </a:p>
          <a:p>
            <a:r>
              <a:rPr lang="en-GB" sz="1900" dirty="0">
                <a:latin typeface="Helvetica" panose="020B0604020202020204" pitchFamily="34" charset="0"/>
                <a:cs typeface="Helvetica" panose="020B0604020202020204" pitchFamily="34" charset="0"/>
                <a:hlinkClick r:id="rId3"/>
              </a:rPr>
              <a:t>https://www.lcservices.slc.co.uk/ema-northern-ireland/guidance/guidance-notes-for-ema-learning-centres-in-northern-ireland/eligibility/sample-checking/</a:t>
            </a:r>
            <a:endParaRPr lang="en-GB" sz="1900" dirty="0">
              <a:latin typeface="Helvetica" panose="020B0604020202020204" pitchFamily="34" charset="0"/>
              <a:cs typeface="Helvetica" panose="020B0604020202020204" pitchFamily="34" charset="0"/>
            </a:endParaRPr>
          </a:p>
          <a:p>
            <a:endParaRPr lang="en-GB" sz="1900" dirty="0">
              <a:latin typeface="Helvetica" panose="020B0604020202020204" pitchFamily="34" charset="0"/>
              <a:cs typeface="Helvetica" panose="020B0604020202020204" pitchFamily="34" charset="0"/>
            </a:endParaRPr>
          </a:p>
          <a:p>
            <a:r>
              <a:rPr lang="en-GB" sz="1900" dirty="0">
                <a:latin typeface="Helvetica" panose="020B0604020202020204" pitchFamily="34" charset="0"/>
                <a:cs typeface="Helvetica" panose="020B0604020202020204" pitchFamily="34" charset="0"/>
              </a:rPr>
              <a:t>The difference between them is</a:t>
            </a:r>
          </a:p>
          <a:p>
            <a:pPr marL="342900" indent="-342900">
              <a:buFont typeface="Arial" panose="020B0604020202020204" pitchFamily="34" charset="0"/>
              <a:buChar char="•"/>
            </a:pPr>
            <a:r>
              <a:rPr lang="en-GB" sz="1900" dirty="0">
                <a:latin typeface="Helvetica" panose="020B0604020202020204" pitchFamily="34" charset="0"/>
                <a:cs typeface="Helvetica" panose="020B0604020202020204" pitchFamily="34" charset="0"/>
              </a:rPr>
              <a:t>Summer sample check is to check the household income is still below the EMA threshold.</a:t>
            </a:r>
          </a:p>
          <a:p>
            <a:pPr marL="342900" indent="-342900">
              <a:buFont typeface="Arial" panose="020B0604020202020204" pitchFamily="34" charset="0"/>
              <a:buChar char="•"/>
            </a:pPr>
            <a:r>
              <a:rPr lang="en-GB" sz="1900" dirty="0">
                <a:latin typeface="Helvetica" panose="020B0604020202020204" pitchFamily="34" charset="0"/>
                <a:cs typeface="Helvetica" panose="020B0604020202020204" pitchFamily="34" charset="0"/>
              </a:rPr>
              <a:t>Nov/Dec Sample check It is to prove that they are still financially dependent on the household income since they originally applied.</a:t>
            </a:r>
          </a:p>
          <a:p>
            <a:pPr marL="342900" indent="-342900">
              <a:buFont typeface="Arial" panose="020B0604020202020204" pitchFamily="34" charset="0"/>
              <a:buChar char="•"/>
            </a:pPr>
            <a:r>
              <a:rPr lang="en-GB" sz="1900" dirty="0">
                <a:latin typeface="Helvetica" panose="020B0604020202020204" pitchFamily="34" charset="0"/>
                <a:cs typeface="Helvetica" panose="020B0604020202020204" pitchFamily="34" charset="0"/>
              </a:rPr>
              <a:t>You can use the sample check reports to identify any students that have been selected.</a:t>
            </a:r>
          </a:p>
          <a:p>
            <a:endParaRPr lang="en-GB" sz="2000" dirty="0">
              <a:latin typeface="Helvetica" panose="020B0604020202020204" pitchFamily="34" charset="0"/>
              <a:cs typeface="Helvetica" panose="020B0604020202020204" pitchFamily="34" charset="0"/>
            </a:endParaRPr>
          </a:p>
        </p:txBody>
      </p:sp>
      <p:pic>
        <p:nvPicPr>
          <p:cNvPr id="7" name="Picture 6" descr="A chalkboard with a book and glasses&#10;&#10;Description automatically generated">
            <a:extLst>
              <a:ext uri="{FF2B5EF4-FFF2-40B4-BE49-F238E27FC236}">
                <a16:creationId xmlns:a16="http://schemas.microsoft.com/office/drawing/2014/main" id="{23C50044-99E3-F875-A02A-04CB83AF0C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95540" y="2413591"/>
            <a:ext cx="3413049" cy="2275366"/>
          </a:xfrm>
          <a:prstGeom prst="rect">
            <a:avLst/>
          </a:prstGeom>
        </p:spPr>
      </p:pic>
    </p:spTree>
    <p:extLst>
      <p:ext uri="{BB962C8B-B14F-4D97-AF65-F5344CB8AC3E}">
        <p14:creationId xmlns:p14="http://schemas.microsoft.com/office/powerpoint/2010/main" val="301887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BA958-3B7B-ECEB-9BF2-EB184E29320E}"/>
              </a:ext>
            </a:extLst>
          </p:cNvPr>
          <p:cNvSpPr/>
          <p:nvPr/>
        </p:nvSpPr>
        <p:spPr>
          <a:xfrm>
            <a:off x="0" y="126407"/>
            <a:ext cx="2576346"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Case study 3</a:t>
            </a:r>
            <a:endParaRPr lang="en" altLang="en" sz="3200" kern="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198EFB8A-5689-69F7-08C3-AFF644F882C2}"/>
              </a:ext>
            </a:extLst>
          </p:cNvPr>
          <p:cNvSpPr txBox="1"/>
          <p:nvPr/>
        </p:nvSpPr>
        <p:spPr>
          <a:xfrm>
            <a:off x="197708" y="988541"/>
            <a:ext cx="7755446" cy="2246769"/>
          </a:xfrm>
          <a:prstGeom prst="rect">
            <a:avLst/>
          </a:prstGeom>
          <a:noFill/>
        </p:spPr>
        <p:txBody>
          <a:bodyPr wrap="square">
            <a:spAutoFit/>
          </a:bodyPr>
          <a:lstStyle/>
          <a:p>
            <a:r>
              <a:rPr lang="en-GB" sz="2000" dirty="0">
                <a:latin typeface="Helvetica" panose="020B0604020202020204" pitchFamily="34" charset="0"/>
                <a:cs typeface="Helvetica" panose="020B0604020202020204" pitchFamily="34" charset="0"/>
              </a:rPr>
              <a:t>A, Make a list of as many authorised and unauthorised absence reasons as you can – full lists can be found using this link below.</a:t>
            </a:r>
          </a:p>
          <a:p>
            <a:endParaRPr lang="en-GB" sz="20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hlinkClick r:id="rId2"/>
              </a:rPr>
              <a:t>https://www.lcservices.slc.co.uk/ema-northern-ireland/guidance/guidance-notes-for-ema-learning-centres-in-northern-ireland/#1661</a:t>
            </a:r>
            <a:endParaRPr lang="en-GB" sz="2000" dirty="0">
              <a:latin typeface="Helvetica" panose="020B0604020202020204" pitchFamily="34" charset="0"/>
              <a:cs typeface="Helvetica" panose="020B0604020202020204" pitchFamily="34" charset="0"/>
            </a:endParaRPr>
          </a:p>
          <a:p>
            <a:endParaRPr lang="en-GB" sz="2000" dirty="0">
              <a:latin typeface="Helvetica" panose="020B0604020202020204" pitchFamily="34" charset="0"/>
              <a:cs typeface="Helvetica" panose="020B0604020202020204" pitchFamily="34" charset="0"/>
            </a:endParaRPr>
          </a:p>
        </p:txBody>
      </p:sp>
      <p:pic>
        <p:nvPicPr>
          <p:cNvPr id="5" name="Picture 4" descr="A chalkboard with a book and glasses&#10;&#10;Description automatically generated">
            <a:extLst>
              <a:ext uri="{FF2B5EF4-FFF2-40B4-BE49-F238E27FC236}">
                <a16:creationId xmlns:a16="http://schemas.microsoft.com/office/drawing/2014/main" id="{03FDCCBF-EDBE-5FFD-8163-5E5C9AA89B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60941" y="2371061"/>
            <a:ext cx="3045630" cy="2275366"/>
          </a:xfrm>
          <a:prstGeom prst="rect">
            <a:avLst/>
          </a:prstGeom>
        </p:spPr>
      </p:pic>
      <p:graphicFrame>
        <p:nvGraphicFramePr>
          <p:cNvPr id="3" name="Table 2">
            <a:extLst>
              <a:ext uri="{FF2B5EF4-FFF2-40B4-BE49-F238E27FC236}">
                <a16:creationId xmlns:a16="http://schemas.microsoft.com/office/drawing/2014/main" id="{9EE7D1FC-E01C-0150-D554-E026C85A4959}"/>
              </a:ext>
            </a:extLst>
          </p:cNvPr>
          <p:cNvGraphicFramePr>
            <a:graphicFrameLocks noGrp="1"/>
          </p:cNvGraphicFramePr>
          <p:nvPr>
            <p:extLst>
              <p:ext uri="{D42A27DB-BD31-4B8C-83A1-F6EECF244321}">
                <p14:modId xmlns:p14="http://schemas.microsoft.com/office/powerpoint/2010/main" val="270991627"/>
              </p:ext>
            </p:extLst>
          </p:nvPr>
        </p:nvGraphicFramePr>
        <p:xfrm>
          <a:off x="197708" y="3051004"/>
          <a:ext cx="8042526" cy="3291840"/>
        </p:xfrm>
        <a:graphic>
          <a:graphicData uri="http://schemas.openxmlformats.org/drawingml/2006/table">
            <a:tbl>
              <a:tblPr firstRow="1" bandRow="1">
                <a:tableStyleId>{5C22544A-7EE6-4342-B048-85BDC9FD1C3A}</a:tableStyleId>
              </a:tblPr>
              <a:tblGrid>
                <a:gridCol w="4021263">
                  <a:extLst>
                    <a:ext uri="{9D8B030D-6E8A-4147-A177-3AD203B41FA5}">
                      <a16:colId xmlns:a16="http://schemas.microsoft.com/office/drawing/2014/main" val="3039342548"/>
                    </a:ext>
                  </a:extLst>
                </a:gridCol>
                <a:gridCol w="4021263">
                  <a:extLst>
                    <a:ext uri="{9D8B030D-6E8A-4147-A177-3AD203B41FA5}">
                      <a16:colId xmlns:a16="http://schemas.microsoft.com/office/drawing/2014/main" val="2026258347"/>
                    </a:ext>
                  </a:extLst>
                </a:gridCol>
              </a:tblGrid>
              <a:tr h="352116">
                <a:tc>
                  <a:txBody>
                    <a:bodyPr/>
                    <a:lstStyle/>
                    <a:p>
                      <a:r>
                        <a:rPr lang="en-GB" dirty="0">
                          <a:latin typeface="Helvetica" panose="020B0604020202020204" pitchFamily="34" charset="0"/>
                          <a:cs typeface="Helvetica" panose="020B0604020202020204" pitchFamily="34" charset="0"/>
                        </a:rPr>
                        <a:t>Authorised</a:t>
                      </a:r>
                    </a:p>
                  </a:txBody>
                  <a:tcPr/>
                </a:tc>
                <a:tc>
                  <a:txBody>
                    <a:bodyPr/>
                    <a:lstStyle/>
                    <a:p>
                      <a:r>
                        <a:rPr lang="en-GB" dirty="0">
                          <a:latin typeface="Helvetica" panose="020B0604020202020204" pitchFamily="34" charset="0"/>
                          <a:cs typeface="Helvetica" panose="020B0604020202020204" pitchFamily="34" charset="0"/>
                        </a:rPr>
                        <a:t>Unauthorised</a:t>
                      </a:r>
                    </a:p>
                  </a:txBody>
                  <a:tcPr/>
                </a:tc>
                <a:extLst>
                  <a:ext uri="{0D108BD9-81ED-4DB2-BD59-A6C34878D82A}">
                    <a16:rowId xmlns:a16="http://schemas.microsoft.com/office/drawing/2014/main" val="1906953585"/>
                  </a:ext>
                </a:extLst>
              </a:tr>
              <a:tr h="616202">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medical appointments that could not be made outside of school or college hours</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holidays, as students are expected to take these outside of term time</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66497020"/>
                  </a:ext>
                </a:extLst>
              </a:tr>
              <a:tr h="352116">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a driving test</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leisure activities</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776427978"/>
                  </a:ext>
                </a:extLst>
              </a:tr>
              <a:tr h="352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Helvetica" panose="020B0604020202020204" pitchFamily="34" charset="0"/>
                          <a:ea typeface="+mn-ea"/>
                          <a:cs typeface="Helvetica" panose="020B0604020202020204" pitchFamily="34" charset="0"/>
                        </a:rPr>
                        <a:t>delayed or cancelled public transport</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birthdays or family celebrations</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42977426"/>
                  </a:ext>
                </a:extLst>
              </a:tr>
              <a:tr h="616202">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attending a funeral, wedding or civil ceremony of a close family member</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babysitting siblings (not including family emergencies)</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79351842"/>
                  </a:ext>
                </a:extLst>
              </a:tr>
              <a:tr h="616202">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a visit to a university open day or a career-related interview</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part-time or full-time work that is not part of the study programme</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71328855"/>
                  </a:ext>
                </a:extLst>
              </a:tr>
            </a:tbl>
          </a:graphicData>
        </a:graphic>
      </p:graphicFrame>
    </p:spTree>
    <p:extLst>
      <p:ext uri="{BB962C8B-B14F-4D97-AF65-F5344CB8AC3E}">
        <p14:creationId xmlns:p14="http://schemas.microsoft.com/office/powerpoint/2010/main" val="225799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8354" y="2360083"/>
            <a:ext cx="9760661" cy="831900"/>
          </a:xfrm>
          <a:prstGeom prst="rect">
            <a:avLst/>
          </a:prstGeom>
        </p:spPr>
        <p:txBody>
          <a:bodyPr lIns="121900" tIns="121900" rIns="121900" bIns="121900" numCol="1" anchor="b" anchorCtr="0">
            <a:noAutofit/>
          </a:bodyPr>
          <a:lstStyle/>
          <a:p>
            <a:r>
              <a:rPr lang="en-GB" sz="3200" dirty="0">
                <a:latin typeface="+mj-lt"/>
              </a:rPr>
              <a:t>AY 23/24 Performance against Service Standards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8ACD24-3EAC-AA28-5457-A3C13160251B}"/>
              </a:ext>
            </a:extLst>
          </p:cNvPr>
          <p:cNvPicPr>
            <a:picLocks noChangeAspect="1"/>
          </p:cNvPicPr>
          <p:nvPr/>
        </p:nvPicPr>
        <p:blipFill>
          <a:blip r:embed="rId3"/>
          <a:stretch>
            <a:fillRect/>
          </a:stretch>
        </p:blipFill>
        <p:spPr>
          <a:xfrm>
            <a:off x="1379986" y="956162"/>
            <a:ext cx="9026092" cy="958613"/>
          </a:xfrm>
          <a:prstGeom prst="rect">
            <a:avLst/>
          </a:prstGeom>
        </p:spPr>
      </p:pic>
      <p:graphicFrame>
        <p:nvGraphicFramePr>
          <p:cNvPr id="7" name="Table 11">
            <a:extLst>
              <a:ext uri="{FF2B5EF4-FFF2-40B4-BE49-F238E27FC236}">
                <a16:creationId xmlns:a16="http://schemas.microsoft.com/office/drawing/2014/main" id="{0B1BFAEC-8FC0-211E-DD27-4F0D5CB31C3C}"/>
              </a:ext>
            </a:extLst>
          </p:cNvPr>
          <p:cNvGraphicFramePr>
            <a:graphicFrameLocks noGrp="1"/>
          </p:cNvGraphicFramePr>
          <p:nvPr>
            <p:extLst>
              <p:ext uri="{D42A27DB-BD31-4B8C-83A1-F6EECF244321}">
                <p14:modId xmlns:p14="http://schemas.microsoft.com/office/powerpoint/2010/main" val="1247778234"/>
              </p:ext>
            </p:extLst>
          </p:nvPr>
        </p:nvGraphicFramePr>
        <p:xfrm>
          <a:off x="1551906" y="2000246"/>
          <a:ext cx="8737067" cy="4754880"/>
        </p:xfrm>
        <a:graphic>
          <a:graphicData uri="http://schemas.openxmlformats.org/drawingml/2006/table">
            <a:tbl>
              <a:tblPr firstRow="1" bandRow="1">
                <a:tableStyleId>{5C22544A-7EE6-4342-B048-85BDC9FD1C3A}</a:tableStyleId>
              </a:tblPr>
              <a:tblGrid>
                <a:gridCol w="3210401">
                  <a:extLst>
                    <a:ext uri="{9D8B030D-6E8A-4147-A177-3AD203B41FA5}">
                      <a16:colId xmlns:a16="http://schemas.microsoft.com/office/drawing/2014/main" val="4007371636"/>
                    </a:ext>
                  </a:extLst>
                </a:gridCol>
                <a:gridCol w="5526666">
                  <a:extLst>
                    <a:ext uri="{9D8B030D-6E8A-4147-A177-3AD203B41FA5}">
                      <a16:colId xmlns:a16="http://schemas.microsoft.com/office/drawing/2014/main" val="722987512"/>
                    </a:ext>
                  </a:extLst>
                </a:gridCol>
              </a:tblGrid>
              <a:tr h="331057">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23334410"/>
                  </a:ext>
                </a:extLst>
              </a:tr>
              <a:tr h="1241462">
                <a:tc>
                  <a:txBody>
                    <a:bodyPr/>
                    <a:lstStyle/>
                    <a:p>
                      <a:pPr algn="l"/>
                      <a:br>
                        <a:rPr lang="en-GB" sz="1200" b="1" dirty="0">
                          <a:latin typeface="Arial Nova" panose="020B0604020202020204" pitchFamily="34" charset="0"/>
                          <a:cs typeface="Arial" panose="020B0604020202020204" pitchFamily="34" charset="0"/>
                        </a:rPr>
                      </a:br>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Learning (Grant) Agreement Confirmations </a:t>
                      </a:r>
                    </a:p>
                  </a:txBody>
                  <a:tcPr/>
                </a:tc>
                <a:tc>
                  <a:txBody>
                    <a:bodyPr/>
                    <a:lstStyle/>
                    <a:p>
                      <a:pPr algn="l"/>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New Students: 100% Within 10 Working Days of an Approved Application or EMA start date 9</a:t>
                      </a:r>
                      <a:r>
                        <a:rPr lang="en-GB" sz="1200" b="1" baseline="30000" dirty="0">
                          <a:latin typeface="Arial Nova" panose="020B0604020202020204" pitchFamily="34" charset="0"/>
                          <a:cs typeface="Arial" panose="020B0604020202020204" pitchFamily="34" charset="0"/>
                        </a:rPr>
                        <a:t>th</a:t>
                      </a:r>
                      <a:r>
                        <a:rPr lang="en-GB" sz="1200" b="1" dirty="0">
                          <a:latin typeface="Arial Nova" panose="020B0604020202020204" pitchFamily="34" charset="0"/>
                          <a:cs typeface="Arial" panose="020B0604020202020204" pitchFamily="34" charset="0"/>
                        </a:rPr>
                        <a:t> Sept 2024 </a:t>
                      </a:r>
                      <a:br>
                        <a:rPr lang="en-GB" sz="1200" b="1" dirty="0">
                          <a:latin typeface="Arial Nova" panose="020B0604020202020204" pitchFamily="34" charset="0"/>
                          <a:cs typeface="Arial" panose="020B0604020202020204" pitchFamily="34" charset="0"/>
                        </a:rPr>
                      </a:br>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Returning Students: 100% Within 10 Working Days from the EMA year start date 9</a:t>
                      </a:r>
                      <a:r>
                        <a:rPr lang="en-GB" sz="1200" b="1" baseline="30000" dirty="0">
                          <a:latin typeface="Arial Nova" panose="020B0604020202020204" pitchFamily="34" charset="0"/>
                          <a:cs typeface="Arial" panose="020B0604020202020204" pitchFamily="34" charset="0"/>
                        </a:rPr>
                        <a:t>th</a:t>
                      </a:r>
                      <a:r>
                        <a:rPr lang="en-GB" sz="1200" b="1" dirty="0">
                          <a:latin typeface="Arial Nova" panose="020B0604020202020204" pitchFamily="34" charset="0"/>
                          <a:cs typeface="Arial" panose="020B0604020202020204" pitchFamily="34" charset="0"/>
                        </a:rPr>
                        <a:t> Sept 2024</a:t>
                      </a:r>
                      <a:br>
                        <a:rPr lang="en-GB" sz="1200" b="1" dirty="0">
                          <a:latin typeface="Arial Nova" panose="020B0604020202020204" pitchFamily="34" charset="0"/>
                          <a:cs typeface="Arial" panose="020B0604020202020204" pitchFamily="34" charset="0"/>
                        </a:rPr>
                      </a:br>
                      <a:endParaRPr lang="en-GB" sz="1200" b="1" dirty="0">
                        <a:latin typeface="Arial Nova" panose="020B0604020202020204" pitchFamily="34" charset="0"/>
                        <a:cs typeface="Arial" panose="020B0604020202020204" pitchFamily="34" charset="0"/>
                      </a:endParaRPr>
                    </a:p>
                  </a:txBody>
                  <a:tcPr/>
                </a:tc>
                <a:extLst>
                  <a:ext uri="{0D108BD9-81ED-4DB2-BD59-A6C34878D82A}">
                    <a16:rowId xmlns:a16="http://schemas.microsoft.com/office/drawing/2014/main" val="1338774652"/>
                  </a:ext>
                </a:extLst>
              </a:tr>
              <a:tr h="579349">
                <a:tc>
                  <a:txBody>
                    <a:bodyPr/>
                    <a:lstStyle/>
                    <a:p>
                      <a:pPr algn="l"/>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Attendance Confirmations </a:t>
                      </a:r>
                    </a:p>
                    <a:p>
                      <a:pPr algn="l"/>
                      <a:endParaRPr lang="en-GB" sz="1200" b="1" dirty="0">
                        <a:latin typeface="Arial Nova" panose="020B0604020202020204" pitchFamily="34" charset="0"/>
                        <a:cs typeface="Arial" panose="020B0604020202020204" pitchFamily="34" charset="0"/>
                      </a:endParaRPr>
                    </a:p>
                  </a:txBody>
                  <a:tcPr/>
                </a:tc>
                <a:tc>
                  <a:txBody>
                    <a:bodyPr/>
                    <a:lstStyle/>
                    <a:p>
                      <a:pPr algn="l"/>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EMA: 100% Attendance Confirmations Weekly </a:t>
                      </a:r>
                    </a:p>
                  </a:txBody>
                  <a:tcPr/>
                </a:tc>
                <a:extLst>
                  <a:ext uri="{0D108BD9-81ED-4DB2-BD59-A6C34878D82A}">
                    <a16:rowId xmlns:a16="http://schemas.microsoft.com/office/drawing/2014/main" val="3973618220"/>
                  </a:ext>
                </a:extLst>
              </a:tr>
              <a:tr h="1241462">
                <a:tc>
                  <a:txBody>
                    <a:bodyPr/>
                    <a:lstStyle/>
                    <a:p>
                      <a:pPr algn="l"/>
                      <a:br>
                        <a:rPr lang="en-GB" sz="1200" b="1" dirty="0">
                          <a:latin typeface="Arial Nova" panose="020B0604020202020204" pitchFamily="34" charset="0"/>
                          <a:cs typeface="Arial" panose="020B0604020202020204" pitchFamily="34" charset="0"/>
                        </a:rPr>
                      </a:br>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Bonus Confirmations </a:t>
                      </a:r>
                    </a:p>
                  </a:txBody>
                  <a:tcPr/>
                </a:tc>
                <a:tc>
                  <a:txBody>
                    <a:bodyPr/>
                    <a:lstStyle/>
                    <a:p>
                      <a:pPr algn="l"/>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90% by the payment date: End January </a:t>
                      </a:r>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90% by the payment date: End June </a:t>
                      </a:r>
                    </a:p>
                    <a:p>
                      <a:pPr algn="l"/>
                      <a:endParaRPr lang="en-GB" sz="1200" b="1" dirty="0">
                        <a:latin typeface="Arial Nova" panose="020B0604020202020204" pitchFamily="34" charset="0"/>
                        <a:cs typeface="Arial" panose="020B0604020202020204" pitchFamily="34" charset="0"/>
                      </a:endParaRPr>
                    </a:p>
                    <a:p>
                      <a:pPr algn="l"/>
                      <a:r>
                        <a:rPr lang="en-GB" sz="1200" b="1" dirty="0">
                          <a:latin typeface="Arial Nova" panose="020B0604020202020204" pitchFamily="34" charset="0"/>
                          <a:cs typeface="Arial" panose="020B0604020202020204" pitchFamily="34" charset="0"/>
                        </a:rPr>
                        <a:t>(NB – Part 2 signed by the 2nd December 2024 for eligibility for January Bonus) </a:t>
                      </a:r>
                      <a:br>
                        <a:rPr lang="en-GB" sz="1200" b="1" dirty="0">
                          <a:latin typeface="Arial Nova" panose="020B0604020202020204" pitchFamily="34" charset="0"/>
                          <a:cs typeface="Arial" panose="020B0604020202020204" pitchFamily="34" charset="0"/>
                        </a:rPr>
                      </a:br>
                      <a:endParaRPr lang="en-GB" sz="1200" b="1" dirty="0">
                        <a:latin typeface="Arial Nova" panose="020B0604020202020204" pitchFamily="34" charset="0"/>
                        <a:cs typeface="Arial" panose="020B0604020202020204" pitchFamily="34" charset="0"/>
                      </a:endParaRPr>
                    </a:p>
                  </a:txBody>
                  <a:tcPr/>
                </a:tc>
                <a:extLst>
                  <a:ext uri="{0D108BD9-81ED-4DB2-BD59-A6C34878D82A}">
                    <a16:rowId xmlns:a16="http://schemas.microsoft.com/office/drawing/2014/main" val="434735405"/>
                  </a:ext>
                </a:extLst>
              </a:tr>
              <a:tr h="910406">
                <a:tc>
                  <a:txBody>
                    <a:bodyPr/>
                    <a:lstStyle/>
                    <a:p>
                      <a:pPr algn="l"/>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Removals </a:t>
                      </a:r>
                      <a:br>
                        <a:rPr lang="en-GB" sz="1200" b="1" dirty="0">
                          <a:latin typeface="Arial Nova" panose="020B0604020202020204" pitchFamily="34" charset="0"/>
                          <a:cs typeface="Arial" panose="020B0604020202020204" pitchFamily="34" charset="0"/>
                        </a:rPr>
                      </a:br>
                      <a:r>
                        <a:rPr lang="en-GB" sz="1200" b="1" dirty="0">
                          <a:latin typeface="Arial Nova" panose="020B0604020202020204" pitchFamily="34" charset="0"/>
                          <a:cs typeface="Arial" panose="020B0604020202020204" pitchFamily="34" charset="0"/>
                        </a:rPr>
                        <a:t>(Outstanding Learning Agreements)</a:t>
                      </a:r>
                    </a:p>
                    <a:p>
                      <a:pPr algn="l"/>
                      <a:endParaRPr lang="en-GB" sz="1200" b="1" dirty="0">
                        <a:latin typeface="Arial Nova" panose="020B0604020202020204" pitchFamily="34" charset="0"/>
                        <a:cs typeface="Arial" panose="020B0604020202020204" pitchFamily="34" charset="0"/>
                      </a:endParaRPr>
                    </a:p>
                    <a:p>
                      <a:pPr algn="l"/>
                      <a:endParaRPr lang="en-GB" sz="1200" b="1" dirty="0">
                        <a:latin typeface="Arial Nova" panose="020B0604020202020204" pitchFamily="34" charset="0"/>
                        <a:cs typeface="Arial" panose="020B0604020202020204" pitchFamily="34" charset="0"/>
                      </a:endParaRPr>
                    </a:p>
                  </a:txBody>
                  <a:tcPr/>
                </a:tc>
                <a:tc>
                  <a:txBody>
                    <a:bodyPr/>
                    <a:lstStyle/>
                    <a:p>
                      <a:pPr algn="l"/>
                      <a:endParaRPr lang="en-GB" sz="1200" b="1" dirty="0">
                        <a:latin typeface="Arial Nova" panose="020B0604020202020204" pitchFamily="34" charset="0"/>
                        <a:cs typeface="Arial" panose="020B0604020202020204" pitchFamily="34" charset="0"/>
                      </a:endParaRPr>
                    </a:p>
                    <a:p>
                      <a:pPr algn="l"/>
                      <a:r>
                        <a:rPr lang="en-GB" sz="1200" b="1" dirty="0">
                          <a:latin typeface="Arial Nova" panose="020B0604020202020204" pitchFamily="34" charset="0"/>
                          <a:cs typeface="Arial" panose="020B0604020202020204" pitchFamily="34" charset="0"/>
                        </a:rPr>
                        <a:t>100% Within 10 Working Days of Approved Application by the first full week of Academic Year </a:t>
                      </a:r>
                    </a:p>
                  </a:txBody>
                  <a:tcPr/>
                </a:tc>
                <a:extLst>
                  <a:ext uri="{0D108BD9-81ED-4DB2-BD59-A6C34878D82A}">
                    <a16:rowId xmlns:a16="http://schemas.microsoft.com/office/drawing/2014/main" val="1208200091"/>
                  </a:ext>
                </a:extLst>
              </a:tr>
            </a:tbl>
          </a:graphicData>
        </a:graphic>
      </p:graphicFrame>
      <p:pic>
        <p:nvPicPr>
          <p:cNvPr id="5" name="Picture 4">
            <a:extLst>
              <a:ext uri="{FF2B5EF4-FFF2-40B4-BE49-F238E27FC236}">
                <a16:creationId xmlns:a16="http://schemas.microsoft.com/office/drawing/2014/main" id="{A8217CB7-071C-9AC8-0CDB-5B529B2D642F}"/>
              </a:ext>
            </a:extLst>
          </p:cNvPr>
          <p:cNvPicPr>
            <a:picLocks noChangeAspect="1"/>
          </p:cNvPicPr>
          <p:nvPr/>
        </p:nvPicPr>
        <p:blipFill>
          <a:blip r:embed="rId4"/>
          <a:stretch>
            <a:fillRect/>
          </a:stretch>
        </p:blipFill>
        <p:spPr>
          <a:xfrm>
            <a:off x="1497092" y="1829305"/>
            <a:ext cx="8791881" cy="681061"/>
          </a:xfrm>
          <a:prstGeom prst="rect">
            <a:avLst/>
          </a:prstGeom>
        </p:spPr>
      </p:pic>
    </p:spTree>
    <p:extLst>
      <p:ext uri="{BB962C8B-B14F-4D97-AF65-F5344CB8AC3E}">
        <p14:creationId xmlns:p14="http://schemas.microsoft.com/office/powerpoint/2010/main" val="3345869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19969-CF29-CCBD-EAE0-4276DF1A59FA}"/>
              </a:ext>
            </a:extLst>
          </p:cNvPr>
          <p:cNvSpPr txBox="1"/>
          <p:nvPr/>
        </p:nvSpPr>
        <p:spPr>
          <a:xfrm>
            <a:off x="0" y="161766"/>
            <a:ext cx="9907265" cy="584775"/>
          </a:xfrm>
          <a:prstGeom prst="rect">
            <a:avLst/>
          </a:prstGeom>
          <a:noFill/>
        </p:spPr>
        <p:txBody>
          <a:bodyPr wrap="square">
            <a:spAutoFit/>
          </a:bodyPr>
          <a:lstStyle/>
          <a:p>
            <a:r>
              <a:rPr lang="en-US" sz="3200" b="0" kern="1200" dirty="0">
                <a:solidFill>
                  <a:schemeClr val="tx1"/>
                </a:solidFill>
                <a:latin typeface="Helvetica" panose="020B0604020202020204" pitchFamily="34" charset="0"/>
                <a:ea typeface="+mj-ea"/>
                <a:cs typeface="Helvetica" panose="020B0604020202020204" pitchFamily="34" charset="0"/>
              </a:rPr>
              <a:t>EMA NI Application Numbers </a:t>
            </a:r>
            <a:endParaRPr lang="en-GB" sz="3200" dirty="0">
              <a:latin typeface="Helvetica" panose="020B0604020202020204" pitchFamily="34" charset="0"/>
              <a:cs typeface="Helvetica" panose="020B0604020202020204" pitchFamily="34" charset="0"/>
            </a:endParaRPr>
          </a:p>
        </p:txBody>
      </p:sp>
      <p:graphicFrame>
        <p:nvGraphicFramePr>
          <p:cNvPr id="6" name="Table 5">
            <a:extLst>
              <a:ext uri="{FF2B5EF4-FFF2-40B4-BE49-F238E27FC236}">
                <a16:creationId xmlns:a16="http://schemas.microsoft.com/office/drawing/2014/main" id="{128895E8-D461-4693-3B7F-DC73C7CE3A98}"/>
              </a:ext>
            </a:extLst>
          </p:cNvPr>
          <p:cNvGraphicFramePr>
            <a:graphicFrameLocks noGrp="1"/>
          </p:cNvGraphicFramePr>
          <p:nvPr>
            <p:extLst>
              <p:ext uri="{D42A27DB-BD31-4B8C-83A1-F6EECF244321}">
                <p14:modId xmlns:p14="http://schemas.microsoft.com/office/powerpoint/2010/main" val="3266162540"/>
              </p:ext>
            </p:extLst>
          </p:nvPr>
        </p:nvGraphicFramePr>
        <p:xfrm>
          <a:off x="1795892" y="1015663"/>
          <a:ext cx="8600215" cy="5443807"/>
        </p:xfrm>
        <a:graphic>
          <a:graphicData uri="http://schemas.openxmlformats.org/drawingml/2006/table">
            <a:tbl>
              <a:tblPr/>
              <a:tblGrid>
                <a:gridCol w="2268070">
                  <a:extLst>
                    <a:ext uri="{9D8B030D-6E8A-4147-A177-3AD203B41FA5}">
                      <a16:colId xmlns:a16="http://schemas.microsoft.com/office/drawing/2014/main" val="3884063761"/>
                    </a:ext>
                  </a:extLst>
                </a:gridCol>
                <a:gridCol w="1624405">
                  <a:extLst>
                    <a:ext uri="{9D8B030D-6E8A-4147-A177-3AD203B41FA5}">
                      <a16:colId xmlns:a16="http://schemas.microsoft.com/office/drawing/2014/main" val="306939413"/>
                    </a:ext>
                  </a:extLst>
                </a:gridCol>
                <a:gridCol w="1376979">
                  <a:extLst>
                    <a:ext uri="{9D8B030D-6E8A-4147-A177-3AD203B41FA5}">
                      <a16:colId xmlns:a16="http://schemas.microsoft.com/office/drawing/2014/main" val="2767833911"/>
                    </a:ext>
                  </a:extLst>
                </a:gridCol>
                <a:gridCol w="1512720">
                  <a:extLst>
                    <a:ext uri="{9D8B030D-6E8A-4147-A177-3AD203B41FA5}">
                      <a16:colId xmlns:a16="http://schemas.microsoft.com/office/drawing/2014/main" val="1811394604"/>
                    </a:ext>
                  </a:extLst>
                </a:gridCol>
                <a:gridCol w="1818041">
                  <a:extLst>
                    <a:ext uri="{9D8B030D-6E8A-4147-A177-3AD203B41FA5}">
                      <a16:colId xmlns:a16="http://schemas.microsoft.com/office/drawing/2014/main" val="2270944592"/>
                    </a:ext>
                  </a:extLst>
                </a:gridCol>
              </a:tblGrid>
              <a:tr h="873238">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Month Application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22/23 &amp; 23/24 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April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5,237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6,080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June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437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5,600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372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387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918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554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711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September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2,367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2,897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2,931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October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872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881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753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FF0000"/>
                          </a:solidFill>
                          <a:effectLst/>
                          <a:latin typeface="Helvetica" panose="020B0604020202020204" pitchFamily="34" charset="0"/>
                          <a:cs typeface="Helvetica"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November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478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292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233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FF0000"/>
                          </a:solidFill>
                          <a:effectLst/>
                          <a:latin typeface="Helvetica" panose="020B0604020202020204" pitchFamily="34" charset="0"/>
                          <a:cs typeface="Helvetica"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December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FF0000"/>
                          </a:solidFill>
                          <a:effectLst/>
                          <a:latin typeface="Helvetica" panose="020B0604020202020204" pitchFamily="34" charset="0"/>
                          <a:cs typeface="Helvetica"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January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121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FF0000"/>
                          </a:solidFill>
                          <a:effectLst/>
                          <a:latin typeface="Helvetica" panose="020B0604020202020204" pitchFamily="34" charset="0"/>
                          <a:cs typeface="Helvetica"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February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245825">
                <a:tc>
                  <a:txBody>
                    <a:bodyPr/>
                    <a:lstStyle/>
                    <a:p>
                      <a:pPr algn="ctr" fontAlgn="b"/>
                      <a:r>
                        <a:rPr lang="en-GB" sz="1600" b="0" i="0" u="none" strike="noStrike">
                          <a:solidFill>
                            <a:srgbClr val="000000"/>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b"/>
                      <a:r>
                        <a:rPr lang="en-GB" sz="1600" b="1" i="0" u="none" strike="noStrike" dirty="0">
                          <a:solidFill>
                            <a:schemeClr val="bg1"/>
                          </a:solidFill>
                          <a:effectLst/>
                          <a:latin typeface="Helvetica" panose="020B0604020202020204" pitchFamily="34" charset="0"/>
                          <a:cs typeface="Helvetica"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12,177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11,171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10,859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159487" y="262417"/>
            <a:ext cx="10253663"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EMA NI Learning Agreement Confirmations </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180753" y="1229465"/>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New Students: </a:t>
            </a:r>
            <a:r>
              <a:rPr lang="en-GB" sz="2400" dirty="0">
                <a:solidFill>
                  <a:srgbClr val="FF0000"/>
                </a:solidFill>
                <a:latin typeface="Helvetica" panose="020B0604020202020204" pitchFamily="34" charset="0"/>
                <a:cs typeface="Helvetica" panose="020B0604020202020204" pitchFamily="34" charset="0"/>
              </a:rPr>
              <a:t>100% within 10 working days of an approved application </a:t>
            </a:r>
            <a:br>
              <a:rPr lang="en-GB" sz="2400" dirty="0">
                <a:solidFill>
                  <a:srgbClr val="FF0000"/>
                </a:solidFill>
                <a:latin typeface="Helvetica" panose="020B0604020202020204" pitchFamily="34" charset="0"/>
                <a:cs typeface="Helvetica" panose="020B0604020202020204" pitchFamily="34" charset="0"/>
              </a:rPr>
            </a:br>
            <a:br>
              <a:rPr lang="en-GB" sz="2400" dirty="0">
                <a:latin typeface="Helvetica" panose="020B0604020202020204" pitchFamily="34" charset="0"/>
                <a:cs typeface="Helvetica" panose="020B0604020202020204" pitchFamily="34" charset="0"/>
              </a:rPr>
            </a:br>
            <a:r>
              <a:rPr lang="en-GB" sz="2400" b="1" dirty="0">
                <a:latin typeface="Helvetica" panose="020B0604020202020204" pitchFamily="34" charset="0"/>
                <a:cs typeface="Helvetica" panose="020B0604020202020204" pitchFamily="34" charset="0"/>
              </a:rPr>
              <a:t>Returning Students: </a:t>
            </a:r>
            <a:r>
              <a:rPr lang="en-GB" sz="2400" dirty="0">
                <a:solidFill>
                  <a:srgbClr val="FF0000"/>
                </a:solidFill>
                <a:latin typeface="Helvetica" panose="020B0604020202020204" pitchFamily="34" charset="0"/>
                <a:cs typeface="Helvetica" panose="020B0604020202020204" pitchFamily="34" charset="0"/>
              </a:rPr>
              <a:t>100% within 10 working days from the first full week of academic Year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3506515251"/>
              </p:ext>
            </p:extLst>
          </p:nvPr>
        </p:nvGraphicFramePr>
        <p:xfrm>
          <a:off x="2169042" y="3929473"/>
          <a:ext cx="7134643" cy="1095154"/>
        </p:xfrm>
        <a:graphic>
          <a:graphicData uri="http://schemas.openxmlformats.org/drawingml/2006/table">
            <a:tbl>
              <a:tblPr/>
              <a:tblGrid>
                <a:gridCol w="1660426">
                  <a:extLst>
                    <a:ext uri="{9D8B030D-6E8A-4147-A177-3AD203B41FA5}">
                      <a16:colId xmlns:a16="http://schemas.microsoft.com/office/drawing/2014/main" val="3026105801"/>
                    </a:ext>
                  </a:extLst>
                </a:gridCol>
                <a:gridCol w="2153365">
                  <a:extLst>
                    <a:ext uri="{9D8B030D-6E8A-4147-A177-3AD203B41FA5}">
                      <a16:colId xmlns:a16="http://schemas.microsoft.com/office/drawing/2014/main" val="820442259"/>
                    </a:ext>
                  </a:extLst>
                </a:gridCol>
                <a:gridCol w="1660426">
                  <a:extLst>
                    <a:ext uri="{9D8B030D-6E8A-4147-A177-3AD203B41FA5}">
                      <a16:colId xmlns:a16="http://schemas.microsoft.com/office/drawing/2014/main" val="692104554"/>
                    </a:ext>
                  </a:extLst>
                </a:gridCol>
                <a:gridCol w="1660426">
                  <a:extLst>
                    <a:ext uri="{9D8B030D-6E8A-4147-A177-3AD203B41FA5}">
                      <a16:colId xmlns:a16="http://schemas.microsoft.com/office/drawing/2014/main" val="2396459637"/>
                    </a:ext>
                  </a:extLst>
                </a:gridCol>
              </a:tblGrid>
              <a:tr h="314802">
                <a:tc>
                  <a:txBody>
                    <a:bodyPr/>
                    <a:lstStyle/>
                    <a:p>
                      <a:pPr algn="l" rtl="0" fontAlgn="b"/>
                      <a:r>
                        <a:rPr lang="en-GB" sz="2000" b="0" i="0" u="none" strike="noStrike">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21/22</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en-GB" sz="2000" b="1" i="0" u="none" strike="noStrike" dirty="0">
                          <a:solidFill>
                            <a:srgbClr val="FFFFFF"/>
                          </a:solidFill>
                          <a:effectLst/>
                          <a:latin typeface="Helvetica" panose="020B0604020202020204" pitchFamily="34" charset="0"/>
                        </a:rPr>
                        <a:t>Average Days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a:solidFill>
                            <a:srgbClr val="000000"/>
                          </a:solidFill>
                          <a:effectLst/>
                          <a:latin typeface="Helvetica" panose="020B0604020202020204" pitchFamily="34" charset="0"/>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a:solidFill>
                            <a:srgbClr val="000000"/>
                          </a:solidFill>
                          <a:effectLst/>
                          <a:latin typeface="Helvetica"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Tree>
    <p:extLst>
      <p:ext uri="{BB962C8B-B14F-4D97-AF65-F5344CB8AC3E}">
        <p14:creationId xmlns:p14="http://schemas.microsoft.com/office/powerpoint/2010/main" val="122374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A3E382-C52F-C939-8EF6-D93FCE03F59C}"/>
              </a:ext>
            </a:extLst>
          </p:cNvPr>
          <p:cNvSpPr txBox="1">
            <a:spLocks/>
          </p:cNvSpPr>
          <p:nvPr/>
        </p:nvSpPr>
        <p:spPr>
          <a:xfrm>
            <a:off x="-1090276" y="288427"/>
            <a:ext cx="8077200" cy="11699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EMA Attendance Confirmations </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5" name="Content Placeholder 2">
            <a:extLst>
              <a:ext uri="{FF2B5EF4-FFF2-40B4-BE49-F238E27FC236}">
                <a16:creationId xmlns:a16="http://schemas.microsoft.com/office/drawing/2014/main" id="{DD63A161-07F6-A791-BC15-3E0B301FA108}"/>
              </a:ext>
            </a:extLst>
          </p:cNvPr>
          <p:cNvSpPr txBox="1">
            <a:spLocks/>
          </p:cNvSpPr>
          <p:nvPr/>
        </p:nvSpPr>
        <p:spPr>
          <a:xfrm>
            <a:off x="116959" y="1254421"/>
            <a:ext cx="10515600" cy="5778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EMA</a:t>
            </a:r>
            <a:r>
              <a:rPr lang="en-GB" sz="2400" dirty="0">
                <a:latin typeface="Helvetica" panose="020B0604020202020204" pitchFamily="34" charset="0"/>
                <a:cs typeface="Helvetica" panose="020B0604020202020204" pitchFamily="34" charset="0"/>
              </a:rPr>
              <a:t>: Attendance Confirmations on payment week</a:t>
            </a:r>
          </a:p>
          <a:p>
            <a:pPr marL="0" indent="0">
              <a:buNone/>
            </a:pPr>
            <a:endParaRPr lang="en-GB" sz="2400" dirty="0">
              <a:latin typeface="Helvetica" panose="020B0604020202020204" pitchFamily="34" charset="0"/>
              <a:cs typeface="Helvetica" panose="020B0604020202020204" pitchFamily="34" charset="0"/>
            </a:endParaRPr>
          </a:p>
        </p:txBody>
      </p:sp>
      <p:graphicFrame>
        <p:nvGraphicFramePr>
          <p:cNvPr id="6" name="Table 5">
            <a:extLst>
              <a:ext uri="{FF2B5EF4-FFF2-40B4-BE49-F238E27FC236}">
                <a16:creationId xmlns:a16="http://schemas.microsoft.com/office/drawing/2014/main" id="{AD21B99B-7186-BFB1-3282-A438F88DA73F}"/>
              </a:ext>
            </a:extLst>
          </p:cNvPr>
          <p:cNvGraphicFramePr>
            <a:graphicFrameLocks noGrp="1"/>
          </p:cNvGraphicFramePr>
          <p:nvPr>
            <p:extLst>
              <p:ext uri="{D42A27DB-BD31-4B8C-83A1-F6EECF244321}">
                <p14:modId xmlns:p14="http://schemas.microsoft.com/office/powerpoint/2010/main" val="2466974247"/>
              </p:ext>
            </p:extLst>
          </p:nvPr>
        </p:nvGraphicFramePr>
        <p:xfrm>
          <a:off x="896679" y="2424409"/>
          <a:ext cx="5674242" cy="1334791"/>
        </p:xfrm>
        <a:graphic>
          <a:graphicData uri="http://schemas.openxmlformats.org/drawingml/2006/table">
            <a:tbl>
              <a:tblPr/>
              <a:tblGrid>
                <a:gridCol w="1891414">
                  <a:extLst>
                    <a:ext uri="{9D8B030D-6E8A-4147-A177-3AD203B41FA5}">
                      <a16:colId xmlns:a16="http://schemas.microsoft.com/office/drawing/2014/main" val="255923355"/>
                    </a:ext>
                  </a:extLst>
                </a:gridCol>
                <a:gridCol w="1891414">
                  <a:extLst>
                    <a:ext uri="{9D8B030D-6E8A-4147-A177-3AD203B41FA5}">
                      <a16:colId xmlns:a16="http://schemas.microsoft.com/office/drawing/2014/main" val="3274984240"/>
                    </a:ext>
                  </a:extLst>
                </a:gridCol>
                <a:gridCol w="1891414">
                  <a:extLst>
                    <a:ext uri="{9D8B030D-6E8A-4147-A177-3AD203B41FA5}">
                      <a16:colId xmlns:a16="http://schemas.microsoft.com/office/drawing/2014/main" val="4263780957"/>
                    </a:ext>
                  </a:extLst>
                </a:gridCol>
              </a:tblGrid>
              <a:tr h="383684">
                <a:tc>
                  <a:txBody>
                    <a:bodyPr/>
                    <a:lstStyle/>
                    <a:p>
                      <a:pPr algn="ctr" rtl="0" fontAlgn="b"/>
                      <a:r>
                        <a:rPr lang="en-GB" sz="2000" b="1" i="0" u="none" strike="noStrike" dirty="0">
                          <a:solidFill>
                            <a:srgbClr val="000000"/>
                          </a:solidFill>
                          <a:effectLst/>
                          <a:latin typeface="Helvetica"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78793182"/>
                  </a:ext>
                </a:extLst>
              </a:tr>
              <a:tr h="951107">
                <a:tc>
                  <a:txBody>
                    <a:bodyPr/>
                    <a:lstStyle/>
                    <a:p>
                      <a:pPr algn="ctr" rtl="0" fontAlgn="ctr"/>
                      <a:r>
                        <a:rPr lang="en-GB" sz="2000" b="1" i="0" u="none" strike="noStrike" dirty="0">
                          <a:solidFill>
                            <a:srgbClr val="FFFFFF"/>
                          </a:solidFill>
                          <a:effectLst/>
                          <a:latin typeface="Helvetica" panose="020B0604020202020204" pitchFamily="34" charset="0"/>
                        </a:rPr>
                        <a:t>EMA </a:t>
                      </a:r>
                    </a:p>
                    <a:p>
                      <a:pPr algn="ctr" rtl="0" fontAlgn="ctr"/>
                      <a:r>
                        <a:rPr lang="en-GB" sz="2000" b="1" i="0" u="none" strike="noStrike" dirty="0">
                          <a:solidFill>
                            <a:srgbClr val="FFFFFF"/>
                          </a:solidFill>
                          <a:effectLst/>
                          <a:latin typeface="Helvetica" panose="020B0604020202020204" pitchFamily="34" charset="0"/>
                        </a:rPr>
                        <a:t>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000000"/>
                          </a:solidFill>
                          <a:effectLst/>
                          <a:latin typeface="Helvetica" panose="020B0604020202020204" pitchFamily="34" charset="0"/>
                        </a:rPr>
                        <a:t>93.2%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rgbClr val="000000"/>
                          </a:solidFill>
                          <a:effectLst/>
                          <a:latin typeface="Helvetica"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758758"/>
                  </a:ext>
                </a:extLst>
              </a:tr>
            </a:tbl>
          </a:graphicData>
        </a:graphic>
      </p:graphicFrame>
      <p:sp>
        <p:nvSpPr>
          <p:cNvPr id="7" name="TextBox 6">
            <a:extLst>
              <a:ext uri="{FF2B5EF4-FFF2-40B4-BE49-F238E27FC236}">
                <a16:creationId xmlns:a16="http://schemas.microsoft.com/office/drawing/2014/main" id="{7E9A1A54-CC29-093A-A3BA-EB28E6A3DD3A}"/>
              </a:ext>
            </a:extLst>
          </p:cNvPr>
          <p:cNvSpPr txBox="1"/>
          <p:nvPr/>
        </p:nvSpPr>
        <p:spPr>
          <a:xfrm>
            <a:off x="365811" y="4841064"/>
            <a:ext cx="7434942" cy="1323439"/>
          </a:xfrm>
          <a:prstGeom prst="rect">
            <a:avLst/>
          </a:prstGeom>
          <a:noFill/>
        </p:spPr>
        <p:txBody>
          <a:bodyPr wrap="square">
            <a:spAutoFit/>
          </a:bodyPr>
          <a:lstStyle/>
          <a:p>
            <a:pPr marL="0" indent="0" algn="l">
              <a:buNone/>
            </a:pPr>
            <a:endParaRPr lang="en-GB" sz="2000" dirty="0">
              <a:latin typeface="Helvetica" panose="020B0604020202020204" pitchFamily="34" charset="0"/>
              <a:cs typeface="Helvetica" panose="020B0604020202020204" pitchFamily="34" charset="0"/>
            </a:endParaRPr>
          </a:p>
          <a:p>
            <a:pPr marL="0" indent="0" algn="l">
              <a:buNone/>
            </a:pPr>
            <a:endParaRPr lang="en-GB" sz="2000" dirty="0">
              <a:latin typeface="Helvetica" panose="020B0604020202020204" pitchFamily="34" charset="0"/>
              <a:cs typeface="Helvetica" panose="020B0604020202020204" pitchFamily="34" charset="0"/>
            </a:endParaRPr>
          </a:p>
          <a:p>
            <a:pPr marL="0" indent="0" algn="l">
              <a:buNone/>
            </a:pPr>
            <a:r>
              <a:rPr lang="en-GB" sz="2000" dirty="0">
                <a:latin typeface="Helvetica" panose="020B0604020202020204" pitchFamily="34" charset="0"/>
                <a:cs typeface="Helvetica" panose="020B0604020202020204" pitchFamily="34" charset="0"/>
              </a:rPr>
              <a:t>(NB – 100%  weekly confirmations are required as per service standard)</a:t>
            </a:r>
          </a:p>
        </p:txBody>
      </p:sp>
      <p:pic>
        <p:nvPicPr>
          <p:cNvPr id="8" name="Picture 2" descr="Performance Management: Definition, Stages, Elements &amp; Types | RingCentral  UK Blog">
            <a:extLst>
              <a:ext uri="{FF2B5EF4-FFF2-40B4-BE49-F238E27FC236}">
                <a16:creationId xmlns:a16="http://schemas.microsoft.com/office/drawing/2014/main" id="{A427A840-08BF-5CD8-270E-472780B71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927" y="1924493"/>
            <a:ext cx="2711718" cy="26702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7DDBD3D3-D551-ABF3-A329-1A3E85F3B234}"/>
              </a:ext>
            </a:extLst>
          </p:cNvPr>
          <p:cNvGraphicFramePr>
            <a:graphicFrameLocks noGrp="1"/>
          </p:cNvGraphicFramePr>
          <p:nvPr>
            <p:extLst>
              <p:ext uri="{D42A27DB-BD31-4B8C-83A1-F6EECF244321}">
                <p14:modId xmlns:p14="http://schemas.microsoft.com/office/powerpoint/2010/main" val="1488994839"/>
              </p:ext>
            </p:extLst>
          </p:nvPr>
        </p:nvGraphicFramePr>
        <p:xfrm>
          <a:off x="838200" y="4140200"/>
          <a:ext cx="5674242" cy="1130300"/>
        </p:xfrm>
        <a:graphic>
          <a:graphicData uri="http://schemas.openxmlformats.org/drawingml/2006/table">
            <a:tbl>
              <a:tblPr/>
              <a:tblGrid>
                <a:gridCol w="1891414">
                  <a:extLst>
                    <a:ext uri="{9D8B030D-6E8A-4147-A177-3AD203B41FA5}">
                      <a16:colId xmlns:a16="http://schemas.microsoft.com/office/drawing/2014/main" val="3048239092"/>
                    </a:ext>
                  </a:extLst>
                </a:gridCol>
                <a:gridCol w="1891414">
                  <a:extLst>
                    <a:ext uri="{9D8B030D-6E8A-4147-A177-3AD203B41FA5}">
                      <a16:colId xmlns:a16="http://schemas.microsoft.com/office/drawing/2014/main" val="2781639041"/>
                    </a:ext>
                  </a:extLst>
                </a:gridCol>
                <a:gridCol w="1891414">
                  <a:extLst>
                    <a:ext uri="{9D8B030D-6E8A-4147-A177-3AD203B41FA5}">
                      <a16:colId xmlns:a16="http://schemas.microsoft.com/office/drawing/2014/main" val="1214650388"/>
                    </a:ext>
                  </a:extLst>
                </a:gridCol>
              </a:tblGrid>
              <a:tr h="1130300">
                <a:tc>
                  <a:txBody>
                    <a:bodyPr/>
                    <a:lstStyle/>
                    <a:p>
                      <a:pPr algn="ctr" rtl="0" fontAlgn="ctr"/>
                      <a:r>
                        <a:rPr lang="en-GB" sz="2000" b="1" i="0" u="none" strike="noStrike" dirty="0">
                          <a:solidFill>
                            <a:srgbClr val="FFFFFF"/>
                          </a:solidFill>
                          <a:effectLst/>
                          <a:latin typeface="Helvetica" panose="020B0604020202020204" pitchFamily="34" charset="0"/>
                        </a:rPr>
                        <a:t>EMA Non-Payment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000000"/>
                          </a:solidFill>
                          <a:effectLst/>
                          <a:latin typeface="Helvetica" panose="020B0604020202020204" pitchFamily="34" charset="0"/>
                        </a:rPr>
                        <a:t>88%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rgbClr val="000000"/>
                          </a:solidFill>
                          <a:effectLst/>
                          <a:latin typeface="Helvetica" panose="020B0604020202020204" pitchFamily="34" charset="0"/>
                        </a:rPr>
                        <a:t>86.8%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6411637"/>
                  </a:ext>
                </a:extLst>
              </a:tr>
            </a:tbl>
          </a:graphicData>
        </a:graphic>
      </p:graphicFrame>
    </p:spTree>
    <p:extLst>
      <p:ext uri="{BB962C8B-B14F-4D97-AF65-F5344CB8AC3E}">
        <p14:creationId xmlns:p14="http://schemas.microsoft.com/office/powerpoint/2010/main" val="952779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1F74-ACFE-2CF9-7E1F-F1E5E3B5596C}"/>
              </a:ext>
            </a:extLst>
          </p:cNvPr>
          <p:cNvSpPr txBox="1">
            <a:spLocks/>
          </p:cNvSpPr>
          <p:nvPr/>
        </p:nvSpPr>
        <p:spPr>
          <a:xfrm>
            <a:off x="-1173335" y="314307"/>
            <a:ext cx="644525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Bonus Confirmations </a:t>
            </a:r>
          </a:p>
        </p:txBody>
      </p:sp>
      <p:graphicFrame>
        <p:nvGraphicFramePr>
          <p:cNvPr id="4" name="Table 3">
            <a:extLst>
              <a:ext uri="{FF2B5EF4-FFF2-40B4-BE49-F238E27FC236}">
                <a16:creationId xmlns:a16="http://schemas.microsoft.com/office/drawing/2014/main" id="{7E379346-A58D-BC9F-9A6A-C9A5BC70F2A6}"/>
              </a:ext>
            </a:extLst>
          </p:cNvPr>
          <p:cNvGraphicFramePr>
            <a:graphicFrameLocks noGrp="1"/>
          </p:cNvGraphicFramePr>
          <p:nvPr>
            <p:extLst>
              <p:ext uri="{D42A27DB-BD31-4B8C-83A1-F6EECF244321}">
                <p14:modId xmlns:p14="http://schemas.microsoft.com/office/powerpoint/2010/main" val="1740420788"/>
              </p:ext>
            </p:extLst>
          </p:nvPr>
        </p:nvGraphicFramePr>
        <p:xfrm>
          <a:off x="6784306" y="1453486"/>
          <a:ext cx="4649238" cy="4409753"/>
        </p:xfrm>
        <a:graphic>
          <a:graphicData uri="http://schemas.openxmlformats.org/drawingml/2006/table">
            <a:tbl>
              <a:tblPr/>
              <a:tblGrid>
                <a:gridCol w="1939664">
                  <a:extLst>
                    <a:ext uri="{9D8B030D-6E8A-4147-A177-3AD203B41FA5}">
                      <a16:colId xmlns:a16="http://schemas.microsoft.com/office/drawing/2014/main" val="1120908302"/>
                    </a:ext>
                  </a:extLst>
                </a:gridCol>
                <a:gridCol w="1365422">
                  <a:extLst>
                    <a:ext uri="{9D8B030D-6E8A-4147-A177-3AD203B41FA5}">
                      <a16:colId xmlns:a16="http://schemas.microsoft.com/office/drawing/2014/main" val="3142025007"/>
                    </a:ext>
                  </a:extLst>
                </a:gridCol>
                <a:gridCol w="1344152">
                  <a:extLst>
                    <a:ext uri="{9D8B030D-6E8A-4147-A177-3AD203B41FA5}">
                      <a16:colId xmlns:a16="http://schemas.microsoft.com/office/drawing/2014/main" val="2850573012"/>
                    </a:ext>
                  </a:extLst>
                </a:gridCol>
              </a:tblGrid>
              <a:tr h="632823">
                <a:tc>
                  <a:txBody>
                    <a:bodyPr/>
                    <a:lstStyle/>
                    <a:p>
                      <a:pPr algn="ctr" rtl="0" fontAlgn="ctr"/>
                      <a:r>
                        <a:rPr lang="en-GB" sz="1800" b="0" i="0" u="none" strike="noStrike">
                          <a:solidFill>
                            <a:srgbClr val="000000"/>
                          </a:solidFill>
                          <a:effectLst/>
                          <a:latin typeface="Helvetica" panose="020B0604020202020204" pitchFamily="34" charset="0"/>
                        </a:rPr>
                        <a:t> </a:t>
                      </a:r>
                    </a:p>
                  </a:txBody>
                  <a:tcPr marL="8720" marR="8720" marT="872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800" b="1" i="0" u="none" strike="noStrike" dirty="0">
                          <a:solidFill>
                            <a:srgbClr val="FFFFFF"/>
                          </a:solidFill>
                          <a:effectLst/>
                          <a:latin typeface="Helvetica" panose="020B0604020202020204" pitchFamily="34" charset="0"/>
                        </a:rPr>
                        <a:t>Jan-23</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1800" b="1" i="0" u="none" strike="noStrike" dirty="0">
                          <a:solidFill>
                            <a:srgbClr val="FFFFFF"/>
                          </a:solidFill>
                          <a:effectLst/>
                          <a:latin typeface="Helvetica" panose="020B0604020202020204" pitchFamily="34" charset="0"/>
                        </a:rPr>
                        <a:t>Jan-24</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18021122"/>
                  </a:ext>
                </a:extLst>
              </a:tr>
              <a:tr h="1568688">
                <a:tc>
                  <a:txBody>
                    <a:bodyPr/>
                    <a:lstStyle/>
                    <a:p>
                      <a:pPr algn="ctr" rtl="0" fontAlgn="ctr"/>
                      <a:r>
                        <a:rPr lang="en-GB" sz="1800" b="1" i="0" u="none" strike="noStrike" dirty="0">
                          <a:solidFill>
                            <a:srgbClr val="FFFFFF"/>
                          </a:solidFill>
                          <a:effectLst/>
                          <a:latin typeface="Helvetica" panose="020B0604020202020204" pitchFamily="34" charset="0"/>
                        </a:rPr>
                        <a:t>Week Ending</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1800" b="1" i="0" u="none" strike="noStrike" dirty="0">
                          <a:solidFill>
                            <a:srgbClr val="FFFFFF"/>
                          </a:solidFill>
                          <a:effectLst/>
                          <a:latin typeface="Helvetica" panose="020B0604020202020204" pitchFamily="34" charset="0"/>
                        </a:rPr>
                        <a:t>% Confirmed</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1800" b="1" i="0" u="none" strike="noStrike" dirty="0">
                          <a:solidFill>
                            <a:srgbClr val="FFFFFF"/>
                          </a:solidFill>
                          <a:effectLst/>
                          <a:latin typeface="Helvetica" panose="020B0604020202020204" pitchFamily="34" charset="0"/>
                        </a:rPr>
                        <a:t>% Confirmed</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320048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01/01/2024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51%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panose="020F050202020403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6667725"/>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08/01/2024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a:solidFill>
                            <a:srgbClr val="000000"/>
                          </a:solidFill>
                          <a:effectLst/>
                          <a:latin typeface="Calibri" panose="020F0502020204030204" pitchFamily="34" charset="0"/>
                        </a:rPr>
                        <a:t>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panose="020F0502020204030204" pitchFamily="34" charset="0"/>
                        </a:rPr>
                        <a:t>56%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63296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15/01/2024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a:solidFill>
                            <a:srgbClr val="000000"/>
                          </a:solidFill>
                          <a:effectLst/>
                          <a:latin typeface="Calibri" panose="020F0502020204030204" pitchFamily="34" charset="0"/>
                        </a:rPr>
                        <a:t>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panose="020F0502020204030204" pitchFamily="34" charset="0"/>
                        </a:rPr>
                        <a:t>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96108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22/01/2024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a:solidFill>
                            <a:srgbClr val="000000"/>
                          </a:solidFill>
                          <a:effectLst/>
                          <a:latin typeface="Calibri" panose="020F0502020204030204" pitchFamily="34" charset="0"/>
                        </a:rPr>
                        <a:t>81%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panose="020F0502020204030204" pitchFamily="34" charset="0"/>
                        </a:rPr>
                        <a:t>81%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2939462"/>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29/01/2024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a:solidFill>
                            <a:srgbClr val="000000"/>
                          </a:solidFill>
                          <a:effectLst/>
                          <a:latin typeface="Calibri" panose="020F0502020204030204" pitchFamily="34" charset="0"/>
                        </a:rPr>
                        <a:t>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panose="020F0502020204030204" pitchFamily="34" charset="0"/>
                        </a:rPr>
                        <a:t>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01056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05/02/2024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a:solidFill>
                            <a:srgbClr val="000000"/>
                          </a:solidFill>
                          <a:effectLst/>
                          <a:latin typeface="Calibri" panose="020F0502020204030204" pitchFamily="34" charset="0"/>
                        </a:rPr>
                        <a:t>91%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panose="020F0502020204030204" pitchFamily="34" charset="0"/>
                        </a:rPr>
                        <a:t>91%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7255544"/>
                  </a:ext>
                </a:extLst>
              </a:tr>
              <a:tr h="140979">
                <a:tc>
                  <a:txBody>
                    <a:bodyPr/>
                    <a:lstStyle/>
                    <a:p>
                      <a:pPr algn="ctr" rtl="0" fontAlgn="b"/>
                      <a:r>
                        <a:rPr lang="en-GB" sz="1800" b="1" i="0" u="none" strike="noStrike" dirty="0">
                          <a:solidFill>
                            <a:srgbClr val="FFFFFF"/>
                          </a:solidFill>
                          <a:effectLst/>
                          <a:latin typeface="Helvetica" panose="020B0604020202020204" pitchFamily="34" charset="0"/>
                        </a:rPr>
                        <a:t>12/02/2024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92%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panose="020F0502020204030204" pitchFamily="34" charset="0"/>
                        </a:rPr>
                        <a:t>91%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1135607"/>
                  </a:ext>
                </a:extLst>
              </a:tr>
            </a:tbl>
          </a:graphicData>
        </a:graphic>
      </p:graphicFrame>
      <p:sp>
        <p:nvSpPr>
          <p:cNvPr id="5" name="Content Placeholder 2">
            <a:extLst>
              <a:ext uri="{FF2B5EF4-FFF2-40B4-BE49-F238E27FC236}">
                <a16:creationId xmlns:a16="http://schemas.microsoft.com/office/drawing/2014/main" id="{9BB8E671-F7A3-1022-B7C9-6B4C9E48FCE7}"/>
              </a:ext>
            </a:extLst>
          </p:cNvPr>
          <p:cNvSpPr txBox="1">
            <a:spLocks/>
          </p:cNvSpPr>
          <p:nvPr/>
        </p:nvSpPr>
        <p:spPr>
          <a:xfrm>
            <a:off x="182173" y="1996598"/>
            <a:ext cx="6220047" cy="53811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a:latin typeface="Helvetica" panose="020B0604020202020204" pitchFamily="34" charset="0"/>
                <a:cs typeface="Helvetica" panose="020B0604020202020204" pitchFamily="34" charset="0"/>
              </a:rPr>
              <a:t>90% by the payment date: End of January </a:t>
            </a:r>
            <a:br>
              <a:rPr lang="en-GB" sz="2400" dirty="0">
                <a:latin typeface="Helvetica" panose="020B0604020202020204" pitchFamily="34" charset="0"/>
                <a:cs typeface="Helvetica" panose="020B0604020202020204" pitchFamily="34" charset="0"/>
              </a:rPr>
            </a:br>
            <a:endParaRPr lang="en-GB" sz="2400" dirty="0">
              <a:latin typeface="Helvetica" panose="020B0604020202020204" pitchFamily="34" charset="0"/>
              <a:cs typeface="Helvetica" panose="020B0604020202020204" pitchFamily="34" charset="0"/>
            </a:endParaRPr>
          </a:p>
          <a:p>
            <a:pPr marL="0" indent="0">
              <a:buFont typeface="Arial" pitchFamily="34" charset="0"/>
              <a:buNone/>
            </a:pPr>
            <a:r>
              <a:rPr lang="en-GB" sz="2400" dirty="0">
                <a:latin typeface="Helvetica" panose="020B0604020202020204" pitchFamily="34" charset="0"/>
                <a:cs typeface="Helvetica" panose="020B0604020202020204" pitchFamily="34" charset="0"/>
              </a:rPr>
              <a:t>90% by the payment date: End of June</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pPr marL="0" indent="0">
              <a:buFont typeface="Arial" pitchFamily="34" charset="0"/>
              <a:buNone/>
            </a:pPr>
            <a:r>
              <a:rPr lang="en-GB" sz="2400" dirty="0">
                <a:latin typeface="Helvetica" panose="020B0604020202020204" pitchFamily="34" charset="0"/>
                <a:cs typeface="Helvetica" panose="020B0604020202020204" pitchFamily="34" charset="0"/>
              </a:rPr>
              <a:t>(NB – Part 2 signed by the 2nd December for eligibility for January Bonus) </a:t>
            </a:r>
          </a:p>
        </p:txBody>
      </p:sp>
    </p:spTree>
    <p:extLst>
      <p:ext uri="{BB962C8B-B14F-4D97-AF65-F5344CB8AC3E}">
        <p14:creationId xmlns:p14="http://schemas.microsoft.com/office/powerpoint/2010/main" val="195877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3</a:t>
            </a:fld>
            <a:endParaRPr lang="en" altLang="en" sz="1067" dirty="0">
              <a:solidFill>
                <a:srgbClr val="000000"/>
              </a:solidFill>
            </a:endParaRPr>
          </a:p>
        </p:txBody>
      </p:sp>
      <p:pic>
        <p:nvPicPr>
          <p:cNvPr id="6" name="Picture 5" descr="A group of people sitting around a round table with puzzles&#10;&#10;Description automatically generated">
            <a:extLst>
              <a:ext uri="{FF2B5EF4-FFF2-40B4-BE49-F238E27FC236}">
                <a16:creationId xmlns:a16="http://schemas.microsoft.com/office/drawing/2014/main" id="{DC6EF8D0-D019-753A-EA3D-D4E1DDBEB8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27839" y="1163051"/>
            <a:ext cx="6500089" cy="4875066"/>
          </a:xfrm>
          <a:prstGeom prst="rect">
            <a:avLst/>
          </a:prstGeom>
        </p:spPr>
      </p:pic>
    </p:spTree>
    <p:extLst>
      <p:ext uri="{BB962C8B-B14F-4D97-AF65-F5344CB8AC3E}">
        <p14:creationId xmlns:p14="http://schemas.microsoft.com/office/powerpoint/2010/main" val="342999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0" y="2725969"/>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Northern Ireland Government Update </a:t>
            </a:r>
            <a:endParaRPr lang="en" altLang="en" sz="3200" dirty="0">
              <a:latin typeface="Helvetica" panose="020B0604020202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A730A-318F-B9FC-B813-52E2203F5497}"/>
              </a:ext>
            </a:extLst>
          </p:cNvPr>
          <p:cNvSpPr txBox="1"/>
          <p:nvPr/>
        </p:nvSpPr>
        <p:spPr>
          <a:xfrm>
            <a:off x="159489" y="1010245"/>
            <a:ext cx="11556833" cy="5062924"/>
          </a:xfrm>
          <a:prstGeom prst="rect">
            <a:avLst/>
          </a:prstGeom>
          <a:noFill/>
        </p:spPr>
        <p:txBody>
          <a:bodyPr wrap="square" rtlCol="0">
            <a:spAutoFit/>
          </a:bodyPr>
          <a:lstStyle/>
          <a:p>
            <a:pPr algn="l" rtl="0" fontAlgn="base">
              <a:buFont typeface="Arial" panose="020B0604020202020204" pitchFamily="34" charset="0"/>
              <a:buChar char="•"/>
            </a:pPr>
            <a:r>
              <a:rPr lang="en-AU" sz="1800" b="1" i="1" u="none" strike="noStrike" dirty="0">
                <a:solidFill>
                  <a:srgbClr val="000000"/>
                </a:solidFill>
                <a:effectLst/>
                <a:latin typeface="Helvetica" panose="020B0604020202020204" pitchFamily="34" charset="0"/>
                <a:cs typeface="Helvetica" panose="020B0604020202020204" pitchFamily="34" charset="0"/>
              </a:rPr>
              <a:t>Family Members of Ukraine Nationals</a:t>
            </a:r>
            <a:r>
              <a:rPr lang="en-US" sz="1800" b="1" i="0" dirty="0">
                <a:solidFill>
                  <a:srgbClr val="000000"/>
                </a:solidFill>
                <a:effectLst/>
                <a:latin typeface="Helvetica" panose="020B0604020202020204" pitchFamily="34" charset="0"/>
                <a:cs typeface="Helvetica" panose="020B0604020202020204" pitchFamily="34" charset="0"/>
              </a:rPr>
              <a:t>​</a:t>
            </a:r>
          </a:p>
          <a:p>
            <a:pPr algn="l" rtl="0" fontAlgn="base"/>
            <a:r>
              <a:rPr lang="en-AU" sz="1800" b="0" i="0" u="none" strike="noStrike" dirty="0">
                <a:solidFill>
                  <a:srgbClr val="000000"/>
                </a:solidFill>
                <a:effectLst/>
                <a:latin typeface="Helvetica" panose="020B0604020202020204" pitchFamily="34" charset="0"/>
                <a:cs typeface="Helvetica" panose="020B0604020202020204" pitchFamily="34" charset="0"/>
              </a:rPr>
              <a:t>From AY 24/25, family members of Ukraine Scheme leave holders will be eligible to apply for FE support. </a:t>
            </a:r>
            <a:r>
              <a:rPr lang="en-US" sz="1800" b="0" i="0" dirty="0">
                <a:solidFill>
                  <a:srgbClr val="000000"/>
                </a:solidFill>
                <a:effectLst/>
                <a:latin typeface="Helvetica" panose="020B0604020202020204" pitchFamily="34" charset="0"/>
                <a:cs typeface="Helvetica" panose="020B0604020202020204" pitchFamily="34" charset="0"/>
              </a:rPr>
              <a:t>​</a:t>
            </a:r>
          </a:p>
          <a:p>
            <a:pPr algn="l" rtl="0" fontAlgn="base"/>
            <a:r>
              <a:rPr lang="en-AU" sz="1800" b="0" i="0" dirty="0">
                <a:solidFill>
                  <a:srgbClr val="000000"/>
                </a:solidFill>
                <a:effectLst/>
                <a:latin typeface="Helvetica" panose="020B0604020202020204" pitchFamily="34" charset="0"/>
                <a:cs typeface="Helvetica" panose="020B0604020202020204" pitchFamily="34" charset="0"/>
              </a:rPr>
              <a:t>​</a:t>
            </a:r>
          </a:p>
          <a:p>
            <a:pPr algn="l" rtl="0" fontAlgn="base">
              <a:buFont typeface="Arial" panose="020B0604020202020204" pitchFamily="34" charset="0"/>
              <a:buChar char="•"/>
            </a:pPr>
            <a:r>
              <a:rPr lang="en-AU" sz="1800" b="1" i="1" u="none" strike="noStrike" dirty="0">
                <a:solidFill>
                  <a:srgbClr val="000000"/>
                </a:solidFill>
                <a:effectLst/>
                <a:latin typeface="Helvetica" panose="020B0604020202020204" pitchFamily="34" charset="0"/>
                <a:cs typeface="Helvetica" panose="020B0604020202020204" pitchFamily="34" charset="0"/>
              </a:rPr>
              <a:t>Family members of Afghan Citizens</a:t>
            </a:r>
            <a:r>
              <a:rPr lang="en-US" sz="1800" b="1" i="0" dirty="0">
                <a:solidFill>
                  <a:srgbClr val="000000"/>
                </a:solidFill>
                <a:effectLst/>
                <a:latin typeface="Helvetica" panose="020B0604020202020204" pitchFamily="34" charset="0"/>
                <a:cs typeface="Helvetica" panose="020B0604020202020204" pitchFamily="34" charset="0"/>
              </a:rPr>
              <a:t>​</a:t>
            </a:r>
          </a:p>
          <a:p>
            <a:pPr fontAlgn="base"/>
            <a:r>
              <a:rPr lang="en-AU" sz="1800" b="0" i="0" u="none" strike="noStrike" dirty="0">
                <a:solidFill>
                  <a:srgbClr val="000000"/>
                </a:solidFill>
                <a:effectLst/>
                <a:latin typeface="Helvetica" panose="020B0604020202020204" pitchFamily="34" charset="0"/>
                <a:cs typeface="Helvetica" panose="020B0604020202020204" pitchFamily="34" charset="0"/>
              </a:rPr>
              <a:t>From AY 24/25, family members of those granted leave under the Afghan Relocations and Assistance Policy (ARAP) or the Afghan Citizens Resettlement Scheme (ACRS) will be eligible to apply for FE support without any</a:t>
            </a:r>
            <a:r>
              <a:rPr lang="en-US" sz="1800" b="0" i="0" dirty="0">
                <a:solidFill>
                  <a:srgbClr val="000000"/>
                </a:solidFill>
                <a:effectLst/>
                <a:latin typeface="Helvetica" panose="020B0604020202020204" pitchFamily="34" charset="0"/>
                <a:cs typeface="Helvetica" panose="020B0604020202020204" pitchFamily="34" charset="0"/>
              </a:rPr>
              <a:t>​ </a:t>
            </a:r>
            <a:r>
              <a:rPr lang="en-AU" sz="1800" b="0" i="0" u="none" strike="noStrike" dirty="0">
                <a:solidFill>
                  <a:srgbClr val="000000"/>
                </a:solidFill>
                <a:effectLst/>
                <a:latin typeface="Helvetica" panose="020B0604020202020204" pitchFamily="34" charset="0"/>
                <a:cs typeface="Helvetica" panose="020B0604020202020204" pitchFamily="34" charset="0"/>
              </a:rPr>
              <a:t>requirement for them to have been granted leave in line.  </a:t>
            </a:r>
            <a:r>
              <a:rPr lang="en-US" sz="1800" b="0" i="0" dirty="0">
                <a:solidFill>
                  <a:srgbClr val="000000"/>
                </a:solidFill>
                <a:effectLst/>
                <a:latin typeface="Helvetica" panose="020B0604020202020204" pitchFamily="34" charset="0"/>
                <a:cs typeface="Helvetica" panose="020B0604020202020204" pitchFamily="34" charset="0"/>
              </a:rPr>
              <a:t>​</a:t>
            </a:r>
          </a:p>
          <a:p>
            <a:pPr algn="l" rtl="0" fontAlgn="base"/>
            <a:r>
              <a:rPr lang="en-US" sz="1800" b="0" i="0" dirty="0">
                <a:solidFill>
                  <a:srgbClr val="000000"/>
                </a:solidFill>
                <a:effectLst/>
                <a:latin typeface="Helvetica" panose="020B0604020202020204" pitchFamily="34" charset="0"/>
                <a:cs typeface="Helvetica" panose="020B0604020202020204" pitchFamily="34" charset="0"/>
              </a:rPr>
              <a:t>​</a:t>
            </a:r>
          </a:p>
          <a:p>
            <a:pPr algn="l" rtl="0" fontAlgn="base"/>
            <a:r>
              <a:rPr lang="en-GB" sz="1800" b="0" i="0" dirty="0">
                <a:solidFill>
                  <a:srgbClr val="000000"/>
                </a:solidFill>
                <a:effectLst/>
                <a:latin typeface="Helvetica" panose="020B0604020202020204" pitchFamily="34" charset="0"/>
                <a:cs typeface="Helvetica" panose="020B0604020202020204" pitchFamily="34" charset="0"/>
              </a:rPr>
              <a:t>​</a:t>
            </a:r>
          </a:p>
          <a:p>
            <a:pPr algn="l" rtl="0" fontAlgn="base">
              <a:buFont typeface="Arial" panose="020B0604020202020204" pitchFamily="34" charset="0"/>
              <a:buChar char="•"/>
            </a:pPr>
            <a:r>
              <a:rPr lang="en-GB" sz="1800" b="1" i="1" u="none" strike="noStrike" dirty="0">
                <a:solidFill>
                  <a:srgbClr val="000000"/>
                </a:solidFill>
                <a:effectLst/>
                <a:latin typeface="Helvetica" panose="020B0604020202020204" pitchFamily="34" charset="0"/>
                <a:cs typeface="Helvetica" panose="020B0604020202020204" pitchFamily="34" charset="0"/>
              </a:rPr>
              <a:t>Continuation of student support where leave has expired:</a:t>
            </a:r>
            <a:r>
              <a:rPr lang="en-US" sz="1800" b="1" i="0" dirty="0">
                <a:solidFill>
                  <a:srgbClr val="000000"/>
                </a:solidFill>
                <a:effectLst/>
                <a:latin typeface="Helvetica" panose="020B0604020202020204" pitchFamily="34" charset="0"/>
                <a:cs typeface="Helvetica" panose="020B0604020202020204" pitchFamily="34" charset="0"/>
              </a:rPr>
              <a:t>​</a:t>
            </a:r>
          </a:p>
          <a:p>
            <a:pPr algn="l" rtl="0" fontAlgn="base">
              <a:buFont typeface="+mj-lt"/>
              <a:buAutoNum type="arabicPeriod"/>
            </a:pPr>
            <a:r>
              <a:rPr lang="en-GB" sz="1800" b="0" i="0" u="none" strike="noStrike" dirty="0">
                <a:solidFill>
                  <a:srgbClr val="000000"/>
                </a:solidFill>
                <a:effectLst/>
                <a:latin typeface="Helvetica" panose="020B0604020202020204" pitchFamily="34" charset="0"/>
                <a:cs typeface="Helvetica" panose="020B0604020202020204" pitchFamily="34" charset="0"/>
              </a:rPr>
              <a:t>Ukraine Scheme Expiry - Changes will be made to SLC guidance to make clear that persons with Ukraine Scheme leave can continue to access support once original leave expires, if they have a new lawful immigration status in the UK.  </a:t>
            </a:r>
            <a:r>
              <a:rPr lang="en-US" sz="1800" b="0" i="0" dirty="0">
                <a:solidFill>
                  <a:srgbClr val="000000"/>
                </a:solidFill>
                <a:effectLst/>
                <a:latin typeface="Helvetica" panose="020B0604020202020204" pitchFamily="34" charset="0"/>
                <a:cs typeface="Helvetica" panose="020B0604020202020204" pitchFamily="34" charset="0"/>
              </a:rPr>
              <a:t>​</a:t>
            </a:r>
          </a:p>
          <a:p>
            <a:pPr algn="l" rtl="0" fontAlgn="base">
              <a:buFont typeface="+mj-lt"/>
              <a:buAutoNum type="arabicPeriod"/>
            </a:pPr>
            <a:endParaRPr lang="en-US" sz="1800" b="0" i="0" dirty="0">
              <a:solidFill>
                <a:srgbClr val="000000"/>
              </a:solidFill>
              <a:effectLst/>
              <a:latin typeface="Helvetica" panose="020B0604020202020204" pitchFamily="34" charset="0"/>
              <a:cs typeface="Helvetica" panose="020B0604020202020204" pitchFamily="34" charset="0"/>
            </a:endParaRPr>
          </a:p>
          <a:p>
            <a:pPr algn="l" rtl="0" fontAlgn="base">
              <a:buFont typeface="+mj-lt"/>
              <a:buAutoNum type="arabicPeriod"/>
            </a:pPr>
            <a:r>
              <a:rPr lang="en-GB" sz="1800" b="0" i="0" u="none" strike="noStrike" dirty="0">
                <a:solidFill>
                  <a:srgbClr val="000000"/>
                </a:solidFill>
                <a:effectLst/>
                <a:latin typeface="Helvetica" panose="020B0604020202020204" pitchFamily="34" charset="0"/>
                <a:cs typeface="Helvetica" panose="020B0604020202020204" pitchFamily="34" charset="0"/>
              </a:rPr>
              <a:t>British/Irish Citizenship – A Change </a:t>
            </a:r>
            <a:r>
              <a:rPr lang="en-GB" sz="1800" dirty="0">
                <a:solidFill>
                  <a:srgbClr val="000000"/>
                </a:solidFill>
                <a:latin typeface="Helvetica" panose="020B0604020202020204" pitchFamily="34" charset="0"/>
                <a:cs typeface="Helvetica" panose="020B0604020202020204" pitchFamily="34" charset="0"/>
              </a:rPr>
              <a:t>will</a:t>
            </a:r>
            <a:r>
              <a:rPr lang="en-GB" sz="1800" b="0" i="0" u="none" strike="noStrike" dirty="0">
                <a:solidFill>
                  <a:srgbClr val="000000"/>
                </a:solidFill>
                <a:effectLst/>
                <a:latin typeface="Helvetica" panose="020B0604020202020204" pitchFamily="34" charset="0"/>
                <a:cs typeface="Helvetica" panose="020B0604020202020204" pitchFamily="34" charset="0"/>
              </a:rPr>
              <a:t> be made to ensure that students who acquire British or Irish citizenship during their studies, instead of applying for further leave to remain, are not impacted by the termination provision.</a:t>
            </a:r>
            <a:r>
              <a:rPr lang="en-US" sz="1800" b="0" i="0" dirty="0">
                <a:solidFill>
                  <a:srgbClr val="000000"/>
                </a:solidFill>
                <a:effectLst/>
                <a:latin typeface="Helvetica" panose="020B0604020202020204" pitchFamily="34" charset="0"/>
                <a:cs typeface="Helvetica" panose="020B0604020202020204" pitchFamily="34" charset="0"/>
              </a:rPr>
              <a:t>​</a:t>
            </a:r>
          </a:p>
          <a:p>
            <a:pPr lvl="0"/>
            <a:endParaRPr lang="en-GB" sz="1700" dirty="0">
              <a:solidFill>
                <a:srgbClr val="2F5597"/>
              </a:solidFill>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5" name="TextBox 4">
            <a:extLst>
              <a:ext uri="{FF2B5EF4-FFF2-40B4-BE49-F238E27FC236}">
                <a16:creationId xmlns:a16="http://schemas.microsoft.com/office/drawing/2014/main" id="{0A7C7836-4785-E105-4FA5-F603E99EB0E0}"/>
              </a:ext>
            </a:extLst>
          </p:cNvPr>
          <p:cNvSpPr txBox="1"/>
          <p:nvPr/>
        </p:nvSpPr>
        <p:spPr>
          <a:xfrm>
            <a:off x="0" y="246222"/>
            <a:ext cx="7192675" cy="1077218"/>
          </a:xfrm>
          <a:prstGeom prst="rect">
            <a:avLst/>
          </a:prstGeom>
          <a:noFill/>
        </p:spPr>
        <p:txBody>
          <a:bodyPr wrap="none" rtlCol="0">
            <a:spAutoFit/>
          </a:bodyPr>
          <a:lstStyle/>
          <a:p>
            <a:r>
              <a:rPr lang="en-GB" sz="3200" b="1" i="0" u="none" strike="noStrike" dirty="0">
                <a:solidFill>
                  <a:srgbClr val="000000"/>
                </a:solidFill>
                <a:effectLst/>
                <a:latin typeface="Helvetica" panose="020B0604020202020204" pitchFamily="34" charset="0"/>
                <a:cs typeface="Helvetica" panose="020B0604020202020204" pitchFamily="34" charset="0"/>
              </a:rPr>
              <a:t>EMA NI Policy Changes for AY 24/25</a:t>
            </a:r>
            <a:endParaRPr lang="en-US" sz="3200" b="0" i="0" dirty="0">
              <a:solidFill>
                <a:srgbClr val="000000"/>
              </a:solidFill>
              <a:effectLst/>
              <a:latin typeface="Helvetica" panose="020B0604020202020204" pitchFamily="34" charset="0"/>
              <a:cs typeface="Helvetica" panose="020B0604020202020204" pitchFamily="34" charset="0"/>
            </a:endParaRPr>
          </a:p>
          <a:p>
            <a:endParaRPr lang="en-GB"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52B748-3EE0-4815-C7B7-AC63552AC394}"/>
              </a:ext>
            </a:extLst>
          </p:cNvPr>
          <p:cNvSpPr txBox="1"/>
          <p:nvPr/>
        </p:nvSpPr>
        <p:spPr>
          <a:xfrm>
            <a:off x="138284" y="885315"/>
            <a:ext cx="11915431" cy="3400931"/>
          </a:xfrm>
          <a:prstGeom prst="rect">
            <a:avLst/>
          </a:prstGeom>
          <a:noFill/>
        </p:spPr>
        <p:txBody>
          <a:bodyPr wrap="square" rtlCol="0">
            <a:spAutoFit/>
          </a:bodyPr>
          <a:lstStyle/>
          <a:p>
            <a:pPr algn="l" rtl="0" fontAlgn="base">
              <a:buFont typeface="Arial" panose="020B0604020202020204" pitchFamily="34" charset="0"/>
              <a:buChar char="•"/>
            </a:pPr>
            <a:r>
              <a:rPr lang="en-AU" sz="1800" b="1" i="1" u="none" strike="noStrike" dirty="0">
                <a:solidFill>
                  <a:srgbClr val="000000"/>
                </a:solidFill>
                <a:effectLst/>
                <a:latin typeface="Helvetica" panose="020B0604020202020204" pitchFamily="34" charset="0"/>
                <a:cs typeface="Helvetica" panose="020B0604020202020204" pitchFamily="34" charset="0"/>
              </a:rPr>
              <a:t>Changes to Residency provisions NI:</a:t>
            </a:r>
            <a:r>
              <a:rPr lang="en-US" sz="1800" b="1" i="0" dirty="0">
                <a:solidFill>
                  <a:srgbClr val="000000"/>
                </a:solidFill>
                <a:effectLst/>
                <a:latin typeface="Helvetica" panose="020B0604020202020204" pitchFamily="34" charset="0"/>
                <a:cs typeface="Helvetica" panose="020B0604020202020204" pitchFamily="34" charset="0"/>
              </a:rPr>
              <a:t>​</a:t>
            </a:r>
          </a:p>
          <a:p>
            <a:pPr algn="l" rtl="0" fontAlgn="base"/>
            <a:r>
              <a:rPr lang="en-AU" sz="1800" b="0" i="0" u="none" strike="noStrike" dirty="0">
                <a:solidFill>
                  <a:srgbClr val="000000"/>
                </a:solidFill>
                <a:effectLst/>
                <a:latin typeface="Helvetica" panose="020B0604020202020204" pitchFamily="34" charset="0"/>
                <a:cs typeface="Helvetica" panose="020B0604020202020204" pitchFamily="34" charset="0"/>
              </a:rPr>
              <a:t>  There are 3 residency provision changes to be implemented from AY24/25:</a:t>
            </a:r>
            <a:r>
              <a:rPr lang="en-US" sz="1800" b="0" i="0" dirty="0">
                <a:solidFill>
                  <a:srgbClr val="000000"/>
                </a:solidFill>
                <a:effectLst/>
                <a:latin typeface="Helvetica" panose="020B0604020202020204" pitchFamily="34" charset="0"/>
                <a:cs typeface="Helvetica" panose="020B0604020202020204" pitchFamily="34" charset="0"/>
              </a:rPr>
              <a:t>​</a:t>
            </a:r>
          </a:p>
          <a:p>
            <a:pPr algn="l" rtl="0" fontAlgn="base"/>
            <a:endParaRPr lang="en-US" sz="1800" b="0" i="0" dirty="0">
              <a:solidFill>
                <a:srgbClr val="000000"/>
              </a:solidFill>
              <a:effectLst/>
              <a:latin typeface="Helvetica" panose="020B0604020202020204" pitchFamily="34" charset="0"/>
              <a:cs typeface="Helvetica" panose="020B0604020202020204" pitchFamily="34" charset="0"/>
            </a:endParaRPr>
          </a:p>
          <a:p>
            <a:pPr algn="l" rtl="0" fontAlgn="base">
              <a:buFont typeface="+mj-lt"/>
              <a:buAutoNum type="arabicPeriod"/>
            </a:pPr>
            <a:r>
              <a:rPr lang="en-AU" sz="1800" b="0" i="0" u="none" strike="noStrike" dirty="0">
                <a:solidFill>
                  <a:srgbClr val="000000"/>
                </a:solidFill>
                <a:effectLst/>
                <a:latin typeface="Helvetica" panose="020B0604020202020204" pitchFamily="34" charset="0"/>
                <a:cs typeface="Helvetica" panose="020B0604020202020204" pitchFamily="34" charset="0"/>
              </a:rPr>
              <a:t>The date that students applying for support under all protection-based categories, DVILR and Bereaved Partners must be resident in NI, will be changed to the first day of the first term of the first AY. (1st day of their course)</a:t>
            </a:r>
            <a:r>
              <a:rPr lang="en-US" sz="1800" b="0" i="0" dirty="0">
                <a:solidFill>
                  <a:srgbClr val="000000"/>
                </a:solidFill>
                <a:effectLst/>
                <a:latin typeface="Helvetica" panose="020B0604020202020204" pitchFamily="34" charset="0"/>
                <a:cs typeface="Helvetica" panose="020B0604020202020204" pitchFamily="34" charset="0"/>
              </a:rPr>
              <a:t>​.</a:t>
            </a:r>
          </a:p>
          <a:p>
            <a:pPr algn="l" rtl="0" fontAlgn="base">
              <a:buFont typeface="+mj-lt"/>
              <a:buAutoNum type="arabicPeriod"/>
            </a:pPr>
            <a:endParaRPr lang="en-US" sz="1800" b="0" i="0" dirty="0">
              <a:solidFill>
                <a:srgbClr val="000000"/>
              </a:solidFill>
              <a:effectLst/>
              <a:latin typeface="Helvetica" panose="020B0604020202020204" pitchFamily="34" charset="0"/>
              <a:cs typeface="Helvetica" panose="020B0604020202020204" pitchFamily="34" charset="0"/>
            </a:endParaRPr>
          </a:p>
          <a:p>
            <a:pPr algn="l" rtl="0" fontAlgn="base">
              <a:buFont typeface="+mj-lt"/>
              <a:buAutoNum type="arabicPeriod"/>
            </a:pPr>
            <a:r>
              <a:rPr lang="en-AU" sz="1800" b="0" i="0" u="none" strike="noStrike" dirty="0">
                <a:solidFill>
                  <a:srgbClr val="000000"/>
                </a:solidFill>
                <a:effectLst/>
                <a:latin typeface="Helvetica" panose="020B0604020202020204" pitchFamily="34" charset="0"/>
                <a:cs typeface="Helvetica" panose="020B0604020202020204" pitchFamily="34" charset="0"/>
              </a:rPr>
              <a:t>The requirement to be lawfully resident on the 1st day of their course to be removed when a student qualifies via an event in a protection-based category, DVILR or as a Bereaved Partner.</a:t>
            </a:r>
          </a:p>
          <a:p>
            <a:pPr algn="l" rtl="0" fontAlgn="base">
              <a:buFont typeface="+mj-lt"/>
              <a:buAutoNum type="arabicPeriod"/>
            </a:pPr>
            <a:endParaRPr lang="en-US" sz="1800" b="0" i="0" dirty="0">
              <a:solidFill>
                <a:srgbClr val="000000"/>
              </a:solidFill>
              <a:effectLst/>
              <a:latin typeface="Helvetica" panose="020B0604020202020204" pitchFamily="34" charset="0"/>
              <a:cs typeface="Helvetica" panose="020B0604020202020204" pitchFamily="34" charset="0"/>
            </a:endParaRPr>
          </a:p>
          <a:p>
            <a:pPr algn="l" rtl="0" fontAlgn="base">
              <a:buFont typeface="+mj-lt"/>
              <a:buAutoNum type="arabicPeriod"/>
            </a:pPr>
            <a:r>
              <a:rPr lang="en-AU" sz="1800" dirty="0">
                <a:solidFill>
                  <a:srgbClr val="000000"/>
                </a:solidFill>
                <a:latin typeface="Helvetica" panose="020B0604020202020204" pitchFamily="34" charset="0"/>
                <a:cs typeface="Helvetica" panose="020B0604020202020204" pitchFamily="34" charset="0"/>
              </a:rPr>
              <a:t>P</a:t>
            </a:r>
            <a:r>
              <a:rPr lang="en-AU" sz="1800" b="0" i="0" u="none" strike="noStrike" dirty="0">
                <a:solidFill>
                  <a:srgbClr val="000000"/>
                </a:solidFill>
                <a:effectLst/>
                <a:latin typeface="Helvetica" panose="020B0604020202020204" pitchFamily="34" charset="0"/>
                <a:cs typeface="Helvetica" panose="020B0604020202020204" pitchFamily="34" charset="0"/>
              </a:rPr>
              <a:t>re-AY 22/23 standard residency requirements will be reinstated for new and continuing students who qualify for support as an event from AY 24/25.     </a:t>
            </a:r>
            <a:endParaRPr lang="en-AU" sz="1800" b="0" i="0" dirty="0">
              <a:solidFill>
                <a:srgbClr val="000000"/>
              </a:solidFill>
              <a:effectLst/>
              <a:latin typeface="Helvetica" panose="020B0604020202020204" pitchFamily="34" charset="0"/>
              <a:cs typeface="Helvetica" panose="020B0604020202020204" pitchFamily="34" charset="0"/>
            </a:endParaRPr>
          </a:p>
          <a:p>
            <a:r>
              <a:rPr lang="en-GB" sz="1700" dirty="0">
                <a:effectLst/>
                <a:latin typeface="Helvetica" panose="020B0604020202020204" pitchFamily="34" charset="0"/>
                <a:ea typeface="Aptos" panose="020B0004020202020204" pitchFamily="34" charset="0"/>
                <a:cs typeface="Helvetica" panose="020B0604020202020204" pitchFamily="34" charset="0"/>
              </a:rPr>
              <a:t> </a:t>
            </a:r>
          </a:p>
        </p:txBody>
      </p:sp>
      <p:sp>
        <p:nvSpPr>
          <p:cNvPr id="3" name="TextBox 2">
            <a:extLst>
              <a:ext uri="{FF2B5EF4-FFF2-40B4-BE49-F238E27FC236}">
                <a16:creationId xmlns:a16="http://schemas.microsoft.com/office/drawing/2014/main" id="{4F7B4DA9-C753-D90C-E825-EEF1945C35E0}"/>
              </a:ext>
            </a:extLst>
          </p:cNvPr>
          <p:cNvSpPr txBox="1"/>
          <p:nvPr/>
        </p:nvSpPr>
        <p:spPr>
          <a:xfrm>
            <a:off x="0" y="270303"/>
            <a:ext cx="9603591" cy="1077218"/>
          </a:xfrm>
          <a:prstGeom prst="rect">
            <a:avLst/>
          </a:prstGeom>
          <a:noFill/>
        </p:spPr>
        <p:txBody>
          <a:bodyPr wrap="none" rtlCol="0">
            <a:spAutoFit/>
          </a:bodyPr>
          <a:lstStyle/>
          <a:p>
            <a:r>
              <a:rPr lang="en-GB" sz="3200" b="1" i="0" u="none" strike="noStrike" dirty="0">
                <a:solidFill>
                  <a:srgbClr val="000000"/>
                </a:solidFill>
                <a:effectLst/>
                <a:latin typeface="Helvetica" panose="020B0604020202020204" pitchFamily="34" charset="0"/>
                <a:cs typeface="Helvetica" panose="020B0604020202020204" pitchFamily="34" charset="0"/>
              </a:rPr>
              <a:t>EMA NI Policy Changes for AY 24/25 (Continued)</a:t>
            </a:r>
            <a:endParaRPr lang="en-US" sz="3200" b="0" i="0" dirty="0">
              <a:solidFill>
                <a:srgbClr val="000000"/>
              </a:solidFill>
              <a:effectLst/>
              <a:latin typeface="Helvetica" panose="020B0604020202020204" pitchFamily="34" charset="0"/>
              <a:cs typeface="Helvetica" panose="020B0604020202020204" pitchFamily="34" charset="0"/>
            </a:endParaRPr>
          </a:p>
          <a:p>
            <a:endParaRPr lang="en-GB" sz="3200" dirty="0"/>
          </a:p>
        </p:txBody>
      </p:sp>
    </p:spTree>
    <p:extLst>
      <p:ext uri="{BB962C8B-B14F-4D97-AF65-F5344CB8AC3E}">
        <p14:creationId xmlns:p14="http://schemas.microsoft.com/office/powerpoint/2010/main" val="4013977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CBFD8-97DC-5BE0-A2B9-08443A9435BA}"/>
              </a:ext>
            </a:extLst>
          </p:cNvPr>
          <p:cNvSpPr txBox="1"/>
          <p:nvPr/>
        </p:nvSpPr>
        <p:spPr>
          <a:xfrm>
            <a:off x="169671" y="1035585"/>
            <a:ext cx="11874533" cy="2554545"/>
          </a:xfrm>
          <a:prstGeom prst="rect">
            <a:avLst/>
          </a:prstGeom>
          <a:noFill/>
        </p:spPr>
        <p:txBody>
          <a:bodyPr wrap="none" rtlCol="0">
            <a:spAutoFit/>
          </a:bodyPr>
          <a:lstStyle/>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Apply now posters for EMA PDF are available on the LC Website.</a:t>
            </a:r>
          </a:p>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LBOEMA PDF is available on the LC Website </a:t>
            </a:r>
            <a:r>
              <a:rPr lang="en-GB" sz="2000" b="1" dirty="0">
                <a:latin typeface="Helvetica" panose="020B0604020202020204" pitchFamily="34" charset="0"/>
                <a:cs typeface="Helvetica" panose="020B0604020202020204" pitchFamily="34" charset="0"/>
              </a:rPr>
              <a:t>NOW</a:t>
            </a:r>
          </a:p>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LBOEMA Paper copies (Colleges with 20+ EMA Learners) were delivered on 6</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March 2024</a:t>
            </a:r>
          </a:p>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EMA Application forms were delivered week comm 15</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2024 please contact </a:t>
            </a:r>
            <a:r>
              <a:rPr lang="en-GB" sz="2000" dirty="0">
                <a:latin typeface="Helvetica" panose="020B0604020202020204" pitchFamily="34" charset="0"/>
                <a:cs typeface="Helvetica" panose="020B0604020202020204" pitchFamily="34" charset="0"/>
                <a:hlinkClick r:id="rId2"/>
              </a:rPr>
              <a:t>emainfo@slc.co.uk</a:t>
            </a:r>
            <a:r>
              <a:rPr lang="en-GB" sz="2000" dirty="0">
                <a:latin typeface="Helvetica" panose="020B0604020202020204" pitchFamily="34" charset="0"/>
                <a:cs typeface="Helvetica" panose="020B0604020202020204" pitchFamily="34" charset="0"/>
              </a:rPr>
              <a:t> </a:t>
            </a:r>
          </a:p>
          <a:p>
            <a:r>
              <a:rPr lang="en-GB" sz="2000" dirty="0">
                <a:latin typeface="Helvetica" panose="020B0604020202020204" pitchFamily="34" charset="0"/>
                <a:cs typeface="Helvetica" panose="020B0604020202020204" pitchFamily="34" charset="0"/>
              </a:rPr>
              <a:t>   if not received by 26</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LC’s with under 10 learners on EMA are encouraged to print off online.</a:t>
            </a:r>
          </a:p>
          <a:p>
            <a:endParaRPr lang="en-GB" sz="20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NB-</a:t>
            </a:r>
            <a:r>
              <a:rPr lang="en-GB" sz="2000" b="0" i="0" dirty="0">
                <a:solidFill>
                  <a:srgbClr val="000000"/>
                </a:solidFill>
                <a:effectLst/>
                <a:highlight>
                  <a:srgbClr val="FFFFFF"/>
                </a:highlight>
                <a:latin typeface="Helvetica" panose="020B0604020202020204" pitchFamily="34" charset="0"/>
                <a:cs typeface="Helvetica" panose="020B0604020202020204" pitchFamily="34" charset="0"/>
              </a:rPr>
              <a:t>The 2024/5 EMA academic year start date will be </a:t>
            </a:r>
            <a:r>
              <a:rPr lang="en-GB" sz="2000" b="1" i="0" dirty="0">
                <a:solidFill>
                  <a:srgbClr val="000000"/>
                </a:solidFill>
                <a:effectLst/>
                <a:highlight>
                  <a:srgbClr val="FFFFFF"/>
                </a:highlight>
                <a:latin typeface="Helvetica" panose="020B0604020202020204" pitchFamily="34" charset="0"/>
                <a:cs typeface="Helvetica" panose="020B0604020202020204" pitchFamily="34" charset="0"/>
              </a:rPr>
              <a:t>Monday 9 September 2024</a:t>
            </a:r>
            <a:r>
              <a:rPr lang="en-GB" sz="2000" b="0" i="0" dirty="0">
                <a:solidFill>
                  <a:srgbClr val="000000"/>
                </a:solidFill>
                <a:effectLst/>
                <a:highlight>
                  <a:srgbClr val="FFFFFF"/>
                </a:highlight>
                <a:latin typeface="Helvetica" panose="020B0604020202020204" pitchFamily="34" charset="0"/>
                <a:cs typeface="Helvetica" panose="020B0604020202020204" pitchFamily="34" charset="0"/>
              </a:rPr>
              <a:t>. </a:t>
            </a:r>
          </a:p>
          <a:p>
            <a:r>
              <a:rPr lang="en-GB" sz="2000" b="0" i="0" dirty="0">
                <a:solidFill>
                  <a:srgbClr val="000000"/>
                </a:solidFill>
                <a:effectLst/>
                <a:highlight>
                  <a:srgbClr val="FFFFFF"/>
                </a:highlight>
                <a:latin typeface="Helvetica" panose="020B0604020202020204" pitchFamily="34" charset="0"/>
                <a:cs typeface="Helvetica" panose="020B0604020202020204" pitchFamily="34" charset="0"/>
              </a:rPr>
              <a:t>This is when we begin to count the 10 day period for students to sign their learning agreements.</a:t>
            </a:r>
            <a:endParaRPr lang="en-GB" sz="2000" dirty="0">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92C94AC5-0339-66BD-9EDA-578071789E73}"/>
              </a:ext>
            </a:extLst>
          </p:cNvPr>
          <p:cNvSpPr txBox="1"/>
          <p:nvPr/>
        </p:nvSpPr>
        <p:spPr>
          <a:xfrm>
            <a:off x="106949" y="4237947"/>
            <a:ext cx="12054005" cy="1323439"/>
          </a:xfrm>
          <a:prstGeom prst="rect">
            <a:avLst/>
          </a:prstGeom>
          <a:noFill/>
        </p:spPr>
        <p:txBody>
          <a:bodyPr wrap="none" rtlCol="0">
            <a:spAutoFit/>
          </a:bodyPr>
          <a:lstStyle/>
          <a:p>
            <a:pPr marL="457200" indent="-457200">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Launch was on week comm 8</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this is when paper application forms became available to print</a:t>
            </a:r>
          </a:p>
          <a:p>
            <a:r>
              <a:rPr lang="en-GB" sz="2000" dirty="0">
                <a:latin typeface="Helvetica" panose="020B0604020202020204" pitchFamily="34" charset="0"/>
                <a:cs typeface="Helvetica" panose="020B0604020202020204" pitchFamily="34" charset="0"/>
              </a:rPr>
              <a:t>         off online and students can start applying from.</a:t>
            </a:r>
          </a:p>
          <a:p>
            <a:pPr marL="457200" indent="-457200">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Learning Agreements 24/25 will be available from Week comm 8</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2024 (available on the portal)</a:t>
            </a:r>
          </a:p>
          <a:p>
            <a:endParaRPr lang="en-GB" sz="20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8D911B2F-309B-AE7A-0537-EEFFB46CB02F}"/>
              </a:ext>
            </a:extLst>
          </p:cNvPr>
          <p:cNvSpPr txBox="1"/>
          <p:nvPr/>
        </p:nvSpPr>
        <p:spPr>
          <a:xfrm>
            <a:off x="169671" y="129091"/>
            <a:ext cx="5537983" cy="738664"/>
          </a:xfrm>
          <a:prstGeom prst="rect">
            <a:avLst/>
          </a:prstGeom>
          <a:noFill/>
        </p:spPr>
        <p:txBody>
          <a:bodyPr wrap="square" rtlCol="0">
            <a:spAutoFit/>
          </a:bodyPr>
          <a:lstStyle/>
          <a:p>
            <a:r>
              <a:rPr lang="en-GB" sz="3200" dirty="0">
                <a:latin typeface="Helvetica" panose="020B0604020202020204" pitchFamily="34" charset="0"/>
                <a:cs typeface="Helvetica" panose="020B0604020202020204" pitchFamily="34" charset="0"/>
              </a:rPr>
              <a:t>Promotional</a:t>
            </a:r>
            <a:r>
              <a:rPr lang="en-GB" sz="4200" dirty="0"/>
              <a:t> materials </a:t>
            </a:r>
          </a:p>
        </p:txBody>
      </p:sp>
      <p:sp>
        <p:nvSpPr>
          <p:cNvPr id="5" name="TextBox 4">
            <a:extLst>
              <a:ext uri="{FF2B5EF4-FFF2-40B4-BE49-F238E27FC236}">
                <a16:creationId xmlns:a16="http://schemas.microsoft.com/office/drawing/2014/main" id="{5C93919C-E310-01FB-1CD9-547428F0F0A2}"/>
              </a:ext>
            </a:extLst>
          </p:cNvPr>
          <p:cNvSpPr txBox="1"/>
          <p:nvPr/>
        </p:nvSpPr>
        <p:spPr>
          <a:xfrm>
            <a:off x="106949" y="3757960"/>
            <a:ext cx="1952779" cy="400110"/>
          </a:xfrm>
          <a:prstGeom prst="rect">
            <a:avLst/>
          </a:prstGeom>
          <a:noFill/>
        </p:spPr>
        <p:txBody>
          <a:bodyPr wrap="none" rtlCol="0">
            <a:spAutoFit/>
          </a:bodyPr>
          <a:lstStyle/>
          <a:p>
            <a:r>
              <a:rPr lang="en-GB" sz="2000" dirty="0">
                <a:latin typeface="Helvetica" panose="020B0604020202020204" pitchFamily="34" charset="0"/>
                <a:cs typeface="Helvetica" panose="020B0604020202020204" pitchFamily="34" charset="0"/>
              </a:rPr>
              <a:t>Service Launch</a:t>
            </a:r>
          </a:p>
        </p:txBody>
      </p:sp>
    </p:spTree>
    <p:extLst>
      <p:ext uri="{BB962C8B-B14F-4D97-AF65-F5344CB8AC3E}">
        <p14:creationId xmlns:p14="http://schemas.microsoft.com/office/powerpoint/2010/main" val="249070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y Questions stock photos and royalty-free images, vectors and ...">
            <a:extLst>
              <a:ext uri="{FF2B5EF4-FFF2-40B4-BE49-F238E27FC236}">
                <a16:creationId xmlns:a16="http://schemas.microsoft.com/office/drawing/2014/main" id="{16AA8D0E-72BB-E727-4EA4-A7BEBE1BC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714500"/>
            <a:ext cx="9191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51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35</a:t>
            </a:fld>
            <a:endParaRPr lang="en" altLang="en" sz="1067" dirty="0">
              <a:solidFill>
                <a:srgbClr val="000000"/>
              </a:solidFill>
            </a:endParaRPr>
          </a:p>
        </p:txBody>
      </p:sp>
      <p:sp>
        <p:nvSpPr>
          <p:cNvPr id="6" name="Rectangle 11">
            <a:extLst>
              <a:ext uri="{FF2B5EF4-FFF2-40B4-BE49-F238E27FC236}">
                <a16:creationId xmlns:a16="http://schemas.microsoft.com/office/drawing/2014/main" id="{A9097543-E1FE-D027-363B-1D18F06B4FD5}"/>
              </a:ext>
            </a:extLst>
          </p:cNvPr>
          <p:cNvSpPr>
            <a:spLocks noChangeArrowheads="1"/>
          </p:cNvSpPr>
          <p:nvPr/>
        </p:nvSpPr>
        <p:spPr bwMode="auto">
          <a:xfrm>
            <a:off x="308685" y="3196288"/>
            <a:ext cx="5890096" cy="3247043"/>
          </a:xfrm>
          <a:prstGeom prst="rect">
            <a:avLst/>
          </a:prstGeom>
          <a:noFill/>
          <a:ln w="9525">
            <a:noFill/>
            <a:miter lim="800000"/>
            <a:headEnd/>
            <a:tailEnd/>
          </a:ln>
        </p:spPr>
        <p:txBody>
          <a:bodyPr wrap="square">
            <a:spAutoFit/>
          </a:bodyPr>
          <a:lstStyle/>
          <a:p>
            <a:pPr>
              <a:spcBef>
                <a:spcPct val="20000"/>
              </a:spcBef>
            </a:pPr>
            <a:r>
              <a:rPr lang="en-GB" altLang="en-US" sz="2500" dirty="0">
                <a:solidFill>
                  <a:schemeClr val="bg1"/>
                </a:solidFill>
                <a:latin typeface="+mj-lt"/>
              </a:rPr>
              <a:t>FE Account Manager</a:t>
            </a:r>
          </a:p>
          <a:p>
            <a:pPr>
              <a:spcBef>
                <a:spcPct val="20000"/>
              </a:spcBef>
            </a:pPr>
            <a:r>
              <a:rPr lang="en-GB" altLang="en-US" sz="2500" dirty="0">
                <a:solidFill>
                  <a:schemeClr val="bg1"/>
                </a:solidFill>
                <a:latin typeface="+mj-lt"/>
                <a:hlinkClick r:id="rId3">
                  <a:extLst>
                    <a:ext uri="{A12FA001-AC4F-418D-AE19-62706E023703}">
                      <ahyp:hlinkClr xmlns:ahyp="http://schemas.microsoft.com/office/drawing/2018/hyperlinkcolor" val="tx"/>
                    </a:ext>
                  </a:extLst>
                </a:hlinkClick>
              </a:rPr>
              <a:t>Steve_Brown@slc.co.uk</a:t>
            </a:r>
            <a:endParaRPr lang="en-GB" altLang="en-US" sz="2500" dirty="0">
              <a:solidFill>
                <a:schemeClr val="bg1"/>
              </a:solidFill>
              <a:latin typeface="+mj-lt"/>
            </a:endParaRPr>
          </a:p>
          <a:p>
            <a:pPr>
              <a:spcBef>
                <a:spcPct val="20000"/>
              </a:spcBef>
            </a:pPr>
            <a:r>
              <a:rPr lang="en-GB" sz="2500" dirty="0">
                <a:solidFill>
                  <a:schemeClr val="bg1"/>
                </a:solidFill>
                <a:effectLst/>
                <a:latin typeface="+mj-lt"/>
                <a:ea typeface="Calibri" panose="020F0502020204030204" pitchFamily="34" charset="0"/>
              </a:rPr>
              <a:t>07827 449279</a:t>
            </a:r>
          </a:p>
          <a:p>
            <a:pPr>
              <a:spcBef>
                <a:spcPct val="20000"/>
              </a:spcBef>
            </a:pPr>
            <a:endParaRPr lang="en-GB" altLang="en-US" sz="2500" dirty="0">
              <a:solidFill>
                <a:schemeClr val="bg1"/>
              </a:solidFill>
              <a:latin typeface="+mj-lt"/>
            </a:endParaRPr>
          </a:p>
          <a:p>
            <a:pPr>
              <a:spcBef>
                <a:spcPct val="20000"/>
              </a:spcBef>
            </a:pPr>
            <a:r>
              <a:rPr lang="en-GB" altLang="en-US" sz="2500" dirty="0">
                <a:solidFill>
                  <a:schemeClr val="bg1"/>
                </a:solidFill>
                <a:latin typeface="+mj-lt"/>
              </a:rPr>
              <a:t>PS Support Desk</a:t>
            </a:r>
          </a:p>
          <a:p>
            <a:pPr>
              <a:spcBef>
                <a:spcPct val="20000"/>
              </a:spcBef>
            </a:pPr>
            <a:r>
              <a:rPr lang="en-GB" altLang="en-US" sz="2500" dirty="0">
                <a:solidFill>
                  <a:schemeClr val="bg1"/>
                </a:solidFill>
                <a:latin typeface="+mj-lt"/>
                <a:sym typeface="Wingdings" pitchFamily="2" charset="2"/>
                <a:hlinkClick r:id="rId4">
                  <a:extLst>
                    <a:ext uri="{A12FA001-AC4F-418D-AE19-62706E023703}">
                      <ahyp:hlinkClr xmlns:ahyp="http://schemas.microsoft.com/office/drawing/2018/hyperlinkcolor" val="tx"/>
                    </a:ext>
                  </a:extLst>
                </a:hlinkClick>
              </a:rPr>
              <a:t>EMAINFO@slc.co.uk</a:t>
            </a:r>
            <a:endParaRPr lang="en-GB" altLang="en-US" sz="2500" dirty="0">
              <a:solidFill>
                <a:schemeClr val="bg1"/>
              </a:solidFill>
              <a:latin typeface="+mj-lt"/>
              <a:sym typeface="Wingdings" pitchFamily="2" charset="2"/>
            </a:endParaRPr>
          </a:p>
          <a:p>
            <a:pPr>
              <a:spcBef>
                <a:spcPct val="20000"/>
              </a:spcBef>
              <a:buFont typeface="Wingdings" pitchFamily="2" charset="2"/>
              <a:buChar char="("/>
            </a:pPr>
            <a:r>
              <a:rPr lang="en-GB" altLang="en-US" sz="2500" dirty="0">
                <a:solidFill>
                  <a:schemeClr val="bg1"/>
                </a:solidFill>
                <a:latin typeface="+mj-lt"/>
                <a:sym typeface="Wingdings" pitchFamily="2" charset="2"/>
              </a:rPr>
              <a:t>   </a:t>
            </a:r>
            <a:r>
              <a:rPr lang="en-GB" sz="2500" dirty="0">
                <a:solidFill>
                  <a:schemeClr val="bg1"/>
                </a:solidFill>
                <a:latin typeface="+mj-lt"/>
              </a:rPr>
              <a:t>0300 200 7089 (Select option 5) </a:t>
            </a:r>
            <a:endParaRPr lang="en-GB" altLang="en-US" sz="2500" dirty="0">
              <a:solidFill>
                <a:schemeClr val="bg1"/>
              </a:solidFill>
              <a:latin typeface="+mj-lt"/>
              <a:sym typeface="Wingdings" pitchFamily="2" charset="2"/>
            </a:endParaRPr>
          </a:p>
        </p:txBody>
      </p:sp>
      <p:pic>
        <p:nvPicPr>
          <p:cNvPr id="14" name="Picture 13" descr="A close up of some words&#10;&#10;Description automatically generated">
            <a:extLst>
              <a:ext uri="{FF2B5EF4-FFF2-40B4-BE49-F238E27FC236}">
                <a16:creationId xmlns:a16="http://schemas.microsoft.com/office/drawing/2014/main" id="{40009638-727D-4330-17DA-CD1DD4656E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98781" y="1930818"/>
            <a:ext cx="5556917" cy="3802387"/>
          </a:xfrm>
          <a:prstGeom prst="rect">
            <a:avLst/>
          </a:prstGeom>
        </p:spPr>
      </p:pic>
      <p:sp>
        <p:nvSpPr>
          <p:cNvPr id="15" name="TextBox 14">
            <a:extLst>
              <a:ext uri="{FF2B5EF4-FFF2-40B4-BE49-F238E27FC236}">
                <a16:creationId xmlns:a16="http://schemas.microsoft.com/office/drawing/2014/main" id="{9FC2DFA2-856C-110E-AA7E-2632FDD8D916}"/>
              </a:ext>
            </a:extLst>
          </p:cNvPr>
          <p:cNvSpPr txBox="1"/>
          <p:nvPr/>
        </p:nvSpPr>
        <p:spPr>
          <a:xfrm>
            <a:off x="9516140" y="8442695"/>
            <a:ext cx="2036688" cy="369332"/>
          </a:xfrm>
          <a:prstGeom prst="rect">
            <a:avLst/>
          </a:prstGeom>
          <a:noFill/>
        </p:spPr>
        <p:txBody>
          <a:bodyPr wrap="square" rtlCol="0">
            <a:spAutoFit/>
          </a:bodyPr>
          <a:lstStyle/>
          <a:p>
            <a:r>
              <a:rPr lang="en-GB" sz="900">
                <a:hlinkClick r:id="rId6" tooltip="https://foto.wuestenigel.com/text-thank-you-on-green-grass-background/"/>
              </a:rPr>
              <a:t>This Photo</a:t>
            </a:r>
            <a:r>
              <a:rPr lang="en-GB" sz="900"/>
              <a:t> by Unknown Author is licensed under </a:t>
            </a:r>
            <a:r>
              <a:rPr lang="en-GB" sz="900">
                <a:hlinkClick r:id="rId7" tooltip="https://creativecommons.org/licenses/by/3.0/"/>
              </a:rPr>
              <a:t>CC BY</a:t>
            </a:r>
            <a:endParaRPr lang="en-GB" sz="900"/>
          </a:p>
        </p:txBody>
      </p:sp>
    </p:spTree>
    <p:extLst>
      <p:ext uri="{BB962C8B-B14F-4D97-AF65-F5344CB8AC3E}">
        <p14:creationId xmlns:p14="http://schemas.microsoft.com/office/powerpoint/2010/main" val="393029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F6661-DCC5-C3E1-147C-71ED4176BAB1}"/>
              </a:ext>
            </a:extLst>
          </p:cNvPr>
          <p:cNvSpPr txBox="1"/>
          <p:nvPr/>
        </p:nvSpPr>
        <p:spPr>
          <a:xfrm>
            <a:off x="0" y="247036"/>
            <a:ext cx="4937008" cy="584775"/>
          </a:xfrm>
          <a:prstGeom prst="rect">
            <a:avLst/>
          </a:prstGeom>
          <a:noFill/>
        </p:spPr>
        <p:txBody>
          <a:bodyPr wrap="square" rtlCol="0">
            <a:spAutoFit/>
          </a:bodyPr>
          <a:lstStyle/>
          <a:p>
            <a:r>
              <a:rPr lang="en-GB" sz="3200" dirty="0">
                <a:latin typeface="Helvetica" panose="020B0604020202020204" pitchFamily="34" charset="0"/>
                <a:cs typeface="Helvetica" panose="020B0604020202020204" pitchFamily="34" charset="0"/>
              </a:rPr>
              <a:t>Introductions</a:t>
            </a:r>
          </a:p>
        </p:txBody>
      </p:sp>
      <p:sp>
        <p:nvSpPr>
          <p:cNvPr id="3" name="TextBox 2">
            <a:extLst>
              <a:ext uri="{FF2B5EF4-FFF2-40B4-BE49-F238E27FC236}">
                <a16:creationId xmlns:a16="http://schemas.microsoft.com/office/drawing/2014/main" id="{A56BAB48-6B51-DD02-39B7-577F0AA4B077}"/>
              </a:ext>
            </a:extLst>
          </p:cNvPr>
          <p:cNvSpPr txBox="1"/>
          <p:nvPr/>
        </p:nvSpPr>
        <p:spPr>
          <a:xfrm>
            <a:off x="415633" y="1290186"/>
            <a:ext cx="4937008" cy="2339102"/>
          </a:xfrm>
          <a:prstGeom prst="rect">
            <a:avLst/>
          </a:prstGeom>
          <a:noFill/>
        </p:spPr>
        <p:txBody>
          <a:bodyPr wrap="square" rtlCol="0">
            <a:spAutoFit/>
          </a:bodyPr>
          <a:lstStyle/>
          <a:p>
            <a:r>
              <a:rPr lang="en-GB" sz="2200" b="1" dirty="0">
                <a:latin typeface="Helvetica" panose="020B0604020202020204" pitchFamily="34" charset="0"/>
                <a:cs typeface="Helvetica" panose="020B0604020202020204" pitchFamily="34" charset="0"/>
              </a:rPr>
              <a:t>Q1.</a:t>
            </a:r>
          </a:p>
          <a:p>
            <a:r>
              <a:rPr lang="en-GB" sz="2200" b="1" dirty="0">
                <a:latin typeface="Helvetica" panose="020B0604020202020204" pitchFamily="34" charset="0"/>
                <a:cs typeface="Helvetica" panose="020B0604020202020204" pitchFamily="34" charset="0"/>
              </a:rPr>
              <a:t>Have you attended a SLC forum before?</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Yes (face to face)</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Yes (virtually)</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Yes (both face to face &amp; virtually)</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No</a:t>
            </a:r>
          </a:p>
        </p:txBody>
      </p:sp>
      <p:sp>
        <p:nvSpPr>
          <p:cNvPr id="4" name="TextBox 3">
            <a:extLst>
              <a:ext uri="{FF2B5EF4-FFF2-40B4-BE49-F238E27FC236}">
                <a16:creationId xmlns:a16="http://schemas.microsoft.com/office/drawing/2014/main" id="{638D4880-991C-5A19-8F1A-159D43B1B20B}"/>
              </a:ext>
            </a:extLst>
          </p:cNvPr>
          <p:cNvSpPr txBox="1"/>
          <p:nvPr/>
        </p:nvSpPr>
        <p:spPr>
          <a:xfrm>
            <a:off x="6784337" y="2589219"/>
            <a:ext cx="3856277" cy="2554545"/>
          </a:xfrm>
          <a:prstGeom prst="rect">
            <a:avLst/>
          </a:prstGeom>
          <a:noFill/>
        </p:spPr>
        <p:txBody>
          <a:bodyPr wrap="square" rtlCol="0">
            <a:spAutoFit/>
          </a:bodyPr>
          <a:lstStyle/>
          <a:p>
            <a:r>
              <a:rPr lang="en-GB" sz="2000" b="1" dirty="0">
                <a:latin typeface="Helvetica" panose="020B0604020202020204" pitchFamily="34" charset="0"/>
                <a:cs typeface="Helvetica" panose="020B0604020202020204" pitchFamily="34" charset="0"/>
              </a:rPr>
              <a:t>Q2.</a:t>
            </a:r>
          </a:p>
          <a:p>
            <a:r>
              <a:rPr lang="en-GB" sz="2000" b="1" dirty="0">
                <a:latin typeface="Helvetica" panose="020B0604020202020204" pitchFamily="34" charset="0"/>
                <a:cs typeface="Helvetica" panose="020B0604020202020204" pitchFamily="34" charset="0"/>
              </a:rPr>
              <a:t>How experienced are you in administering EMA?</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Very experienced</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Fairly experienced</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A little experienced</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Not at all!</a:t>
            </a:r>
          </a:p>
          <a:p>
            <a:endParaRPr lang="en-GB" sz="2000"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CAC83C06-D9AB-62B6-5BB4-611542138D96}"/>
              </a:ext>
            </a:extLst>
          </p:cNvPr>
          <p:cNvSpPr txBox="1"/>
          <p:nvPr/>
        </p:nvSpPr>
        <p:spPr>
          <a:xfrm>
            <a:off x="1551386" y="4589767"/>
            <a:ext cx="4157447" cy="1415772"/>
          </a:xfrm>
          <a:prstGeom prst="rect">
            <a:avLst/>
          </a:prstGeom>
          <a:noFill/>
        </p:spPr>
        <p:txBody>
          <a:bodyPr wrap="square" rtlCol="0">
            <a:spAutoFit/>
          </a:bodyPr>
          <a:lstStyle/>
          <a:p>
            <a:r>
              <a:rPr lang="en-GB" sz="2200" b="1" dirty="0">
                <a:latin typeface="Helvetica" panose="020B0604020202020204" pitchFamily="34" charset="0"/>
                <a:cs typeface="Helvetica" panose="020B0604020202020204" pitchFamily="34" charset="0"/>
              </a:rPr>
              <a:t>Q3.</a:t>
            </a:r>
          </a:p>
          <a:p>
            <a:r>
              <a:rPr lang="en-GB" sz="2200" b="1" dirty="0">
                <a:latin typeface="Helvetica" panose="020B0604020202020204" pitchFamily="34" charset="0"/>
                <a:cs typeface="Helvetica" panose="020B0604020202020204" pitchFamily="34" charset="0"/>
              </a:rPr>
              <a:t>What would like to get out of todays forum?</a:t>
            </a:r>
          </a:p>
          <a:p>
            <a:endParaRPr lang="en-GB" sz="2000" dirty="0">
              <a:latin typeface="Helvetica" panose="020B0604020202020204" pitchFamily="34" charset="0"/>
              <a:cs typeface="Helvetica" panose="020B0604020202020204" pitchFamily="34" charset="0"/>
            </a:endParaRPr>
          </a:p>
        </p:txBody>
      </p:sp>
      <p:pic>
        <p:nvPicPr>
          <p:cNvPr id="6" name="Picture 4" descr="You Tell Us!">
            <a:extLst>
              <a:ext uri="{FF2B5EF4-FFF2-40B4-BE49-F238E27FC236}">
                <a16:creationId xmlns:a16="http://schemas.microsoft.com/office/drawing/2014/main" id="{2636AB95-3513-D8BB-18F4-7E0FFB369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864" y="831811"/>
            <a:ext cx="3913887" cy="14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5DC787-A941-77A2-461C-754DA498B5B4}"/>
              </a:ext>
            </a:extLst>
          </p:cNvPr>
          <p:cNvSpPr txBox="1">
            <a:spLocks/>
          </p:cNvSpPr>
          <p:nvPr/>
        </p:nvSpPr>
        <p:spPr>
          <a:xfrm>
            <a:off x="-1192187" y="196084"/>
            <a:ext cx="6394433"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 Common Questions  </a:t>
            </a:r>
          </a:p>
        </p:txBody>
      </p:sp>
      <p:sp>
        <p:nvSpPr>
          <p:cNvPr id="3" name="TextBox 2">
            <a:extLst>
              <a:ext uri="{FF2B5EF4-FFF2-40B4-BE49-F238E27FC236}">
                <a16:creationId xmlns:a16="http://schemas.microsoft.com/office/drawing/2014/main" id="{5AC816CB-EE26-F788-5230-08447D24C39A}"/>
              </a:ext>
            </a:extLst>
          </p:cNvPr>
          <p:cNvSpPr txBox="1"/>
          <p:nvPr/>
        </p:nvSpPr>
        <p:spPr>
          <a:xfrm flipH="1">
            <a:off x="116958" y="513440"/>
            <a:ext cx="9320703" cy="6771084"/>
          </a:xfrm>
          <a:prstGeom prst="rect">
            <a:avLst/>
          </a:prstGeom>
          <a:noFill/>
        </p:spPr>
        <p:txBody>
          <a:bodyPr wrap="square" rtlCol="0">
            <a:spAutoFit/>
          </a:bodyPr>
          <a:lstStyle/>
          <a:p>
            <a:br>
              <a:rPr lang="en-GB" sz="2000" b="1" dirty="0">
                <a:latin typeface="Helvetica" panose="020B0604020202020204" pitchFamily="34" charset="0"/>
                <a:cs typeface="Helvetica" panose="020B0604020202020204" pitchFamily="34" charset="0"/>
              </a:rPr>
            </a:br>
            <a:endParaRPr lang="en-GB" b="1"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What could be the consequences of not confirming attendance every week as per the Service Standard be?</a:t>
            </a:r>
          </a:p>
          <a:p>
            <a:pPr marL="342900" indent="-342900">
              <a:buAutoNum type="alphaUcParenR"/>
            </a:pPr>
            <a:r>
              <a:rPr lang="en-GB" dirty="0">
                <a:solidFill>
                  <a:schemeClr val="accent1"/>
                </a:solidFill>
                <a:latin typeface="Helvetica" panose="020B0604020202020204" pitchFamily="34" charset="0"/>
                <a:cs typeface="Helvetica" panose="020B0604020202020204" pitchFamily="34" charset="0"/>
              </a:rPr>
              <a:t>This could lead to a risk that students may not be paid if a payment weeks attendance is also missed. In addition to complying with the service standard (100% confirmations weekly).</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Under what circumstances should I use remove, stop, suspend ?</a:t>
            </a:r>
          </a:p>
          <a:p>
            <a:pPr marL="342900" indent="-342900">
              <a:buAutoNum type="alphaUcParenR"/>
            </a:pPr>
            <a:r>
              <a:rPr lang="en-GB" dirty="0">
                <a:solidFill>
                  <a:schemeClr val="accent1"/>
                </a:solidFill>
                <a:latin typeface="Helvetica" panose="020B0604020202020204" pitchFamily="34" charset="0"/>
                <a:cs typeface="Helvetica" panose="020B0604020202020204" pitchFamily="34" charset="0"/>
              </a:rPr>
              <a:t>Remove – When a student has not signed a learning agreement, suspend is when they have signed a LA and you have a long-term sickness/ AWOL, stop is when they have signed a LA and have decided to withdraw</a:t>
            </a:r>
          </a:p>
          <a:p>
            <a:pPr marL="342900" indent="-342900">
              <a:buAutoNum type="alphaUcParenR"/>
            </a:pPr>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Why is it important to confirm ALL bonus confirmations by the end of Jan and June ?</a:t>
            </a: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Service Standard is 90% by end of Jan and June (avoids failing to meet requirements)</a:t>
            </a: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If you can confirm all bonus’s then any students eligible will be paid.</a:t>
            </a:r>
          </a:p>
          <a:p>
            <a:pPr marL="342900" indent="-342900">
              <a:buAutoNum type="alphaUcParenR"/>
            </a:pPr>
            <a:endParaRPr lang="en-GB" dirty="0">
              <a:solidFill>
                <a:schemeClr val="tx2">
                  <a:lumMod val="60000"/>
                  <a:lumOff val="40000"/>
                </a:schemeClr>
              </a:solidFill>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Which 2 documents will still be found on the portal for 24/25 and where will all other documents/posters/booklets etc be found?</a:t>
            </a:r>
          </a:p>
          <a:p>
            <a:pPr marL="342900" indent="-342900">
              <a:buFontTx/>
              <a:buAutoNum type="alphaUcParenR"/>
            </a:pPr>
            <a:r>
              <a:rPr lang="en-GB" dirty="0">
                <a:solidFill>
                  <a:schemeClr val="accent1"/>
                </a:solidFill>
                <a:latin typeface="Helvetica" panose="020B0604020202020204" pitchFamily="34" charset="0"/>
                <a:cs typeface="Helvetica" panose="020B0604020202020204" pitchFamily="34" charset="0"/>
              </a:rPr>
              <a:t>LA &amp; Payment info guide</a:t>
            </a:r>
          </a:p>
          <a:p>
            <a:pPr marL="342900" indent="-342900">
              <a:buAutoNum type="alphaUcParenR"/>
            </a:pPr>
            <a:r>
              <a:rPr lang="en-GB" dirty="0">
                <a:solidFill>
                  <a:schemeClr val="accent1"/>
                </a:solidFill>
                <a:latin typeface="Helvetica" panose="020B0604020202020204" pitchFamily="34" charset="0"/>
                <a:cs typeface="Helvetica" panose="020B0604020202020204" pitchFamily="34" charset="0"/>
              </a:rPr>
              <a:t>On the LC website – we will show you later in the presentation </a:t>
            </a: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pic>
        <p:nvPicPr>
          <p:cNvPr id="5" name="Picture 4" descr="A box with colorful question marks&#10;&#10;Description automatically generated">
            <a:extLst>
              <a:ext uri="{FF2B5EF4-FFF2-40B4-BE49-F238E27FC236}">
                <a16:creationId xmlns:a16="http://schemas.microsoft.com/office/drawing/2014/main" id="{6CA1B977-C5FA-28D4-9C4F-D5F15DF78C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20369" y="881884"/>
            <a:ext cx="4118457" cy="5462676"/>
          </a:xfrm>
          <a:prstGeom prst="rect">
            <a:avLst/>
          </a:prstGeom>
        </p:spPr>
      </p:pic>
    </p:spTree>
    <p:extLst>
      <p:ext uri="{BB962C8B-B14F-4D97-AF65-F5344CB8AC3E}">
        <p14:creationId xmlns:p14="http://schemas.microsoft.com/office/powerpoint/2010/main" val="10459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F3E4-F791-943D-D385-7155CDEEA3C2}"/>
              </a:ext>
            </a:extLst>
          </p:cNvPr>
          <p:cNvSpPr txBox="1">
            <a:spLocks/>
          </p:cNvSpPr>
          <p:nvPr/>
        </p:nvSpPr>
        <p:spPr>
          <a:xfrm>
            <a:off x="-1066985" y="338784"/>
            <a:ext cx="6780213" cy="6524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Learning Centre Website</a:t>
            </a:r>
          </a:p>
        </p:txBody>
      </p:sp>
      <p:sp>
        <p:nvSpPr>
          <p:cNvPr id="3" name="Content Placeholder 2">
            <a:extLst>
              <a:ext uri="{FF2B5EF4-FFF2-40B4-BE49-F238E27FC236}">
                <a16:creationId xmlns:a16="http://schemas.microsoft.com/office/drawing/2014/main" id="{CB743B71-836B-5CB3-1DE6-E17B19569BFD}"/>
              </a:ext>
            </a:extLst>
          </p:cNvPr>
          <p:cNvSpPr txBox="1">
            <a:spLocks/>
          </p:cNvSpPr>
          <p:nvPr/>
        </p:nvSpPr>
        <p:spPr>
          <a:xfrm>
            <a:off x="0" y="1029641"/>
            <a:ext cx="10515600" cy="35798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Helvetica" panose="020B0604020202020204" pitchFamily="34" charset="0"/>
                <a:cs typeface="Helvetica" panose="020B0604020202020204" pitchFamily="34" charset="0"/>
              </a:rPr>
              <a:t>Why do we have a 2-day rule?</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Where can I find information regarding illness/absence ?</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Is there a quick guide I can access for inputting a learning agreement, I’m new to the role and I’ve never done one?</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 need a reminder of what the service standards are, where can I find them?</a:t>
            </a:r>
          </a:p>
          <a:p>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Where can I find promotional materials for 24/25 for EMA?</a:t>
            </a:r>
          </a:p>
          <a:p>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4A730836-F654-6DF8-6E05-E30D38B009E2}"/>
              </a:ext>
            </a:extLst>
          </p:cNvPr>
          <p:cNvSpPr txBox="1"/>
          <p:nvPr/>
        </p:nvSpPr>
        <p:spPr>
          <a:xfrm>
            <a:off x="2986845" y="5950818"/>
            <a:ext cx="6986814" cy="461665"/>
          </a:xfrm>
          <a:prstGeom prst="rect">
            <a:avLst/>
          </a:prstGeom>
          <a:noFill/>
        </p:spPr>
        <p:txBody>
          <a:bodyPr wrap="square" rtlCol="0">
            <a:spAutoFit/>
          </a:bodyPr>
          <a:lstStyle/>
          <a:p>
            <a:pPr marL="0" indent="0">
              <a:buNone/>
            </a:pPr>
            <a:r>
              <a:rPr lang="en-GB" sz="2400" dirty="0">
                <a:solidFill>
                  <a:srgbClr val="0070C0"/>
                </a:solidFill>
                <a:latin typeface="Helvetica" panose="020B0604020202020204" pitchFamily="34" charset="0"/>
                <a:cs typeface="Helvetica" panose="020B0604020202020204" pitchFamily="34" charset="0"/>
              </a:rPr>
              <a:t>www.lcservices.slc.co.uk</a:t>
            </a:r>
          </a:p>
        </p:txBody>
      </p:sp>
      <p:pic>
        <p:nvPicPr>
          <p:cNvPr id="5" name="Picture 4">
            <a:extLst>
              <a:ext uri="{FF2B5EF4-FFF2-40B4-BE49-F238E27FC236}">
                <a16:creationId xmlns:a16="http://schemas.microsoft.com/office/drawing/2014/main" id="{5F89AA36-B512-691D-66C0-D0EA3B54D9F3}"/>
              </a:ext>
            </a:extLst>
          </p:cNvPr>
          <p:cNvPicPr>
            <a:picLocks noChangeAspect="1"/>
          </p:cNvPicPr>
          <p:nvPr/>
        </p:nvPicPr>
        <p:blipFill>
          <a:blip r:embed="rId3"/>
          <a:stretch>
            <a:fillRect/>
          </a:stretch>
        </p:blipFill>
        <p:spPr>
          <a:xfrm>
            <a:off x="8961931" y="5280967"/>
            <a:ext cx="3230069" cy="1577033"/>
          </a:xfrm>
          <a:prstGeom prst="rect">
            <a:avLst/>
          </a:prstGeom>
        </p:spPr>
      </p:pic>
    </p:spTree>
    <p:extLst>
      <p:ext uri="{BB962C8B-B14F-4D97-AF65-F5344CB8AC3E}">
        <p14:creationId xmlns:p14="http://schemas.microsoft.com/office/powerpoint/2010/main" val="20311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0" y="2724003"/>
            <a:ext cx="9760661" cy="831900"/>
          </a:xfrm>
          <a:prstGeom prst="rect">
            <a:avLst/>
          </a:prstGeom>
        </p:spPr>
        <p:txBody>
          <a:bodyPr lIns="121900" tIns="121900" rIns="121900" bIns="121900" numCol="1" anchor="b" anchorCtr="0">
            <a:noAutofit/>
          </a:bodyPr>
          <a:lstStyle/>
          <a:p>
            <a:r>
              <a:rPr lang="en-GB" sz="3200" dirty="0">
                <a:latin typeface="Helvetica" panose="020B0604020202020204" pitchFamily="34" charset="0"/>
                <a:cs typeface="Helvetica" panose="020B0604020202020204" pitchFamily="34" charset="0"/>
              </a:rPr>
              <a:t>Engagement with SLC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BC64AC-6375-4C93-AA26-629C67E6DF53}"/>
              </a:ext>
            </a:extLst>
          </p:cNvPr>
          <p:cNvSpPr/>
          <p:nvPr/>
        </p:nvSpPr>
        <p:spPr>
          <a:xfrm>
            <a:off x="93662" y="275263"/>
            <a:ext cx="5471178"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LCs contact with EMA INFO</a:t>
            </a:r>
            <a:endParaRPr lang="en" altLang="en" sz="3200" kern="0" dirty="0">
              <a:latin typeface="Helvetica" panose="020B0604020202020204" pitchFamily="34" charset="0"/>
              <a:cs typeface="Helvetica" panose="020B0604020202020204" pitchFamily="34" charset="0"/>
            </a:endParaRPr>
          </a:p>
        </p:txBody>
      </p:sp>
      <p:pic>
        <p:nvPicPr>
          <p:cNvPr id="4" name="Picture 3" descr="Text, whiteboard&#10;&#10;Description automatically generated">
            <a:extLst>
              <a:ext uri="{FF2B5EF4-FFF2-40B4-BE49-F238E27FC236}">
                <a16:creationId xmlns:a16="http://schemas.microsoft.com/office/drawing/2014/main" id="{C51E80D1-0473-0055-41A8-F655CC46EC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451120">
            <a:off x="8253489" y="2393948"/>
            <a:ext cx="3595141" cy="2396760"/>
          </a:xfrm>
          <a:prstGeom prst="rect">
            <a:avLst/>
          </a:prstGeom>
        </p:spPr>
      </p:pic>
      <p:sp>
        <p:nvSpPr>
          <p:cNvPr id="5" name="TextBox 4">
            <a:extLst>
              <a:ext uri="{FF2B5EF4-FFF2-40B4-BE49-F238E27FC236}">
                <a16:creationId xmlns:a16="http://schemas.microsoft.com/office/drawing/2014/main" id="{659372A5-71C0-02DE-3388-53AD7BD63F3C}"/>
              </a:ext>
            </a:extLst>
          </p:cNvPr>
          <p:cNvSpPr txBox="1"/>
          <p:nvPr/>
        </p:nvSpPr>
        <p:spPr>
          <a:xfrm>
            <a:off x="9676768" y="8537944"/>
            <a:ext cx="2313214" cy="369332"/>
          </a:xfrm>
          <a:prstGeom prst="rect">
            <a:avLst/>
          </a:prstGeom>
          <a:noFill/>
        </p:spPr>
        <p:txBody>
          <a:bodyPr wrap="square" rtlCol="0">
            <a:spAutoFit/>
          </a:bodyPr>
          <a:lstStyle/>
          <a:p>
            <a:r>
              <a:rPr lang="en-GB" sz="900">
                <a:hlinkClick r:id="rId4" tooltip="https://www.thebluediamondgallery.com/handwriting/s/statistics.html"/>
              </a:rPr>
              <a:t>This Photo</a:t>
            </a:r>
            <a:r>
              <a:rPr lang="en-GB" sz="900"/>
              <a:t> by Unknown Author is licensed under </a:t>
            </a:r>
            <a:r>
              <a:rPr lang="en-GB" sz="900">
                <a:hlinkClick r:id="rId5" tooltip="https://creativecommons.org/licenses/by-sa/3.0/"/>
              </a:rPr>
              <a:t>CC BY-SA</a:t>
            </a:r>
            <a:endParaRPr lang="en-GB" sz="900"/>
          </a:p>
        </p:txBody>
      </p:sp>
      <p:graphicFrame>
        <p:nvGraphicFramePr>
          <p:cNvPr id="7" name="Table 6">
            <a:extLst>
              <a:ext uri="{FF2B5EF4-FFF2-40B4-BE49-F238E27FC236}">
                <a16:creationId xmlns:a16="http://schemas.microsoft.com/office/drawing/2014/main" id="{F6DDCC35-9F43-45AD-27F6-425D79177335}"/>
              </a:ext>
            </a:extLst>
          </p:cNvPr>
          <p:cNvGraphicFramePr>
            <a:graphicFrameLocks noGrp="1"/>
          </p:cNvGraphicFramePr>
          <p:nvPr>
            <p:extLst>
              <p:ext uri="{D42A27DB-BD31-4B8C-83A1-F6EECF244321}">
                <p14:modId xmlns:p14="http://schemas.microsoft.com/office/powerpoint/2010/main" val="3230897384"/>
              </p:ext>
            </p:extLst>
          </p:nvPr>
        </p:nvGraphicFramePr>
        <p:xfrm>
          <a:off x="882502" y="1361609"/>
          <a:ext cx="6943061" cy="4615304"/>
        </p:xfrm>
        <a:graphic>
          <a:graphicData uri="http://schemas.openxmlformats.org/drawingml/2006/table">
            <a:tbl>
              <a:tblPr firstRow="1" firstCol="1" bandRow="1"/>
              <a:tblGrid>
                <a:gridCol w="2229299">
                  <a:extLst>
                    <a:ext uri="{9D8B030D-6E8A-4147-A177-3AD203B41FA5}">
                      <a16:colId xmlns:a16="http://schemas.microsoft.com/office/drawing/2014/main" val="1984166266"/>
                    </a:ext>
                  </a:extLst>
                </a:gridCol>
                <a:gridCol w="2074861">
                  <a:extLst>
                    <a:ext uri="{9D8B030D-6E8A-4147-A177-3AD203B41FA5}">
                      <a16:colId xmlns:a16="http://schemas.microsoft.com/office/drawing/2014/main" val="1449201621"/>
                    </a:ext>
                  </a:extLst>
                </a:gridCol>
                <a:gridCol w="2638901">
                  <a:extLst>
                    <a:ext uri="{9D8B030D-6E8A-4147-A177-3AD203B41FA5}">
                      <a16:colId xmlns:a16="http://schemas.microsoft.com/office/drawing/2014/main" val="1214452762"/>
                    </a:ext>
                  </a:extLst>
                </a:gridCol>
              </a:tblGrid>
              <a:tr h="357629">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Month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Call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Email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731736231"/>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Jan-23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a:solidFill>
                            <a:srgbClr val="000000"/>
                          </a:solidFill>
                          <a:effectLst/>
                          <a:latin typeface="Helvetica" panose="020B0604020202020204" pitchFamily="34" charset="0"/>
                          <a:cs typeface="Helvetica" panose="020B0604020202020204" pitchFamily="34" charset="0"/>
                        </a:rPr>
                        <a:t>878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571053462"/>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Feb-23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578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2832465766"/>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Mar-23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909668177"/>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Apr-23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582579037"/>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May-23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a:solidFill>
                            <a:srgbClr val="000000"/>
                          </a:solidFill>
                          <a:effectLst/>
                          <a:latin typeface="Helvetica" panose="020B0604020202020204" pitchFamily="34" charset="0"/>
                          <a:cs typeface="Helvetica" panose="020B0604020202020204" pitchFamily="34" charset="0"/>
                        </a:rPr>
                        <a:t>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2348189991"/>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Jun-23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a:solidFill>
                            <a:srgbClr val="000000"/>
                          </a:solidFill>
                          <a:effectLst/>
                          <a:latin typeface="Helvetica" panose="020B0604020202020204" pitchFamily="34" charset="0"/>
                          <a:cs typeface="Helvetica" panose="020B0604020202020204" pitchFamily="34" charset="0"/>
                        </a:rPr>
                        <a:t>627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848406030"/>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Jul-23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1368726479"/>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Aug-23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75457045"/>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Sep-23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1751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2924334149"/>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Oct-23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a:solidFill>
                            <a:srgbClr val="000000"/>
                          </a:solidFill>
                          <a:effectLst/>
                          <a:latin typeface="Helvetica" panose="020B0604020202020204" pitchFamily="34" charset="0"/>
                          <a:cs typeface="Helvetica" panose="020B0604020202020204" pitchFamily="34" charset="0"/>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1862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629091752"/>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Nov-23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996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954194962"/>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Dec-23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a:solidFill>
                            <a:srgbClr val="000000"/>
                          </a:solidFill>
                          <a:effectLst/>
                          <a:latin typeface="Helvetica" panose="020B0604020202020204" pitchFamily="34" charset="0"/>
                          <a:cs typeface="Helvetica" panose="020B060402020202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717190395"/>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Jan-24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17166198"/>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Feb-24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0DC"/>
                    </a:solidFill>
                  </a:tcPr>
                </a:tc>
                <a:extLst>
                  <a:ext uri="{0D108BD9-81ED-4DB2-BD59-A6C34878D82A}">
                    <a16:rowId xmlns:a16="http://schemas.microsoft.com/office/drawing/2014/main" val="3168646353"/>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rtl="0" fontAlgn="ctr"/>
                      <a:r>
                        <a:rPr lang="en-GB" sz="1800" b="1" i="0" u="none" strike="noStrike">
                          <a:solidFill>
                            <a:srgbClr val="000000"/>
                          </a:solidFill>
                          <a:effectLst/>
                          <a:latin typeface="Helvetica" panose="020B0604020202020204" pitchFamily="34" charset="0"/>
                          <a:cs typeface="Helvetica" panose="020B0604020202020204" pitchFamily="34" charset="0"/>
                        </a:rPr>
                        <a:t>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9EE"/>
                    </a:solidFill>
                  </a:tcPr>
                </a:tc>
                <a:tc>
                  <a:txBody>
                    <a:bodyPr/>
                    <a:lstStyle/>
                    <a:p>
                      <a:pPr algn="ctr" rtl="0" fontAlgn="ctr"/>
                      <a:r>
                        <a:rPr lang="en-GB" sz="1800" b="1" i="0" u="none" strike="noStrike" dirty="0">
                          <a:solidFill>
                            <a:srgbClr val="000000"/>
                          </a:solidFill>
                          <a:effectLst/>
                          <a:latin typeface="Helvetica" panose="020B0604020202020204" pitchFamily="34" charset="0"/>
                          <a:cs typeface="Helvetica" panose="020B0604020202020204" pitchFamily="34" charset="0"/>
                        </a:rPr>
                        <a:t>11718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9EE"/>
                    </a:solidFill>
                  </a:tcPr>
                </a:tc>
                <a:extLst>
                  <a:ext uri="{0D108BD9-81ED-4DB2-BD59-A6C34878D82A}">
                    <a16:rowId xmlns:a16="http://schemas.microsoft.com/office/drawing/2014/main" val="31354626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 Reasons To Use Phone for Customer Support | Aircall">
            <a:extLst>
              <a:ext uri="{FF2B5EF4-FFF2-40B4-BE49-F238E27FC236}">
                <a16:creationId xmlns:a16="http://schemas.microsoft.com/office/drawing/2014/main" id="{6420E26A-478D-EE14-66D3-BE2FAAF86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652" y="1370543"/>
            <a:ext cx="5168348" cy="37588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1FEBBEE-3DB1-13C9-01D0-927D4AA256FA}"/>
              </a:ext>
            </a:extLst>
          </p:cNvPr>
          <p:cNvSpPr txBox="1">
            <a:spLocks/>
          </p:cNvSpPr>
          <p:nvPr/>
        </p:nvSpPr>
        <p:spPr>
          <a:xfrm>
            <a:off x="-265814" y="207667"/>
            <a:ext cx="3932238" cy="685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Call Reasons </a:t>
            </a:r>
          </a:p>
        </p:txBody>
      </p:sp>
      <p:sp>
        <p:nvSpPr>
          <p:cNvPr id="4" name="Content Placeholder 2">
            <a:extLst>
              <a:ext uri="{FF2B5EF4-FFF2-40B4-BE49-F238E27FC236}">
                <a16:creationId xmlns:a16="http://schemas.microsoft.com/office/drawing/2014/main" id="{AEB230EC-F859-C162-DAAC-6319FBECE5F5}"/>
              </a:ext>
            </a:extLst>
          </p:cNvPr>
          <p:cNvSpPr txBox="1">
            <a:spLocks/>
          </p:cNvSpPr>
          <p:nvPr/>
        </p:nvSpPr>
        <p:spPr>
          <a:xfrm>
            <a:off x="35442" y="1460857"/>
            <a:ext cx="10515600" cy="35782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Helvetica" panose="020B0604020202020204" pitchFamily="34" charset="0"/>
                <a:ea typeface="Aptos" panose="020B0004020202020204" pitchFamily="34" charset="0"/>
                <a:cs typeface="Helvetica" panose="020B0604020202020204" pitchFamily="34" charset="0"/>
              </a:rPr>
              <a:t>Payment queries        </a:t>
            </a:r>
          </a:p>
          <a:p>
            <a:r>
              <a:rPr lang="en-GB" sz="2400" dirty="0">
                <a:latin typeface="Helvetica" panose="020B0604020202020204" pitchFamily="34" charset="0"/>
                <a:ea typeface="Aptos" panose="020B0004020202020204" pitchFamily="34" charset="0"/>
                <a:cs typeface="Helvetica" panose="020B0604020202020204" pitchFamily="34" charset="0"/>
              </a:rPr>
              <a:t>Learning agreement start date queries        </a:t>
            </a:r>
          </a:p>
          <a:p>
            <a:r>
              <a:rPr lang="en-GB" sz="2400" dirty="0">
                <a:latin typeface="Helvetica" panose="020B0604020202020204" pitchFamily="34" charset="0"/>
                <a:ea typeface="Aptos" panose="020B0004020202020204" pitchFamily="34" charset="0"/>
                <a:cs typeface="Helvetica" panose="020B0604020202020204" pitchFamily="34" charset="0"/>
              </a:rPr>
              <a:t>Learning centre or campus changes       </a:t>
            </a:r>
          </a:p>
          <a:p>
            <a:r>
              <a:rPr lang="en-GB" sz="2400" dirty="0">
                <a:latin typeface="Helvetica" panose="020B0604020202020204" pitchFamily="34" charset="0"/>
                <a:ea typeface="Aptos" panose="020B0004020202020204" pitchFamily="34" charset="0"/>
                <a:cs typeface="Helvetica" panose="020B0604020202020204" pitchFamily="34" charset="0"/>
              </a:rPr>
              <a:t>Part 2 LA date amendments       </a:t>
            </a:r>
          </a:p>
          <a:p>
            <a:r>
              <a:rPr lang="en-GB" sz="2400" dirty="0">
                <a:latin typeface="Helvetica" panose="020B0604020202020204" pitchFamily="34" charset="0"/>
                <a:ea typeface="Aptos" panose="020B0004020202020204" pitchFamily="34" charset="0"/>
                <a:cs typeface="Helvetica" panose="020B0604020202020204" pitchFamily="34" charset="0"/>
              </a:rPr>
              <a:t>Cannot locate student app on Learning Centre portal</a:t>
            </a:r>
          </a:p>
          <a:p>
            <a:r>
              <a:rPr lang="en-GB" sz="2400" dirty="0">
                <a:latin typeface="Helvetica" panose="020B0604020202020204" pitchFamily="34" charset="0"/>
                <a:ea typeface="Aptos" panose="020B0004020202020204" pitchFamily="34" charset="0"/>
                <a:cs typeface="Helvetica" panose="020B0604020202020204" pitchFamily="34" charset="0"/>
              </a:rPr>
              <a:t>Help with removing/restoring student applications</a:t>
            </a:r>
          </a:p>
          <a:p>
            <a:r>
              <a:rPr lang="en-GB" sz="2400" dirty="0">
                <a:latin typeface="Helvetica" panose="020B0604020202020204" pitchFamily="34" charset="0"/>
                <a:ea typeface="Aptos" panose="020B0004020202020204" pitchFamily="34" charset="0"/>
                <a:cs typeface="Helvetica" panose="020B0604020202020204" pitchFamily="34" charset="0"/>
              </a:rPr>
              <a:t>Course start date changes</a:t>
            </a:r>
          </a:p>
          <a:p>
            <a:r>
              <a:rPr lang="en-GB" sz="2400" dirty="0">
                <a:latin typeface="Helvetica" panose="020B0604020202020204" pitchFamily="34" charset="0"/>
                <a:ea typeface="Aptos" panose="020B0004020202020204" pitchFamily="34" charset="0"/>
                <a:cs typeface="Helvetica" panose="020B0604020202020204" pitchFamily="34" charset="0"/>
              </a:rPr>
              <a:t>Status/evidence requirement queries</a:t>
            </a:r>
          </a:p>
        </p:txBody>
      </p:sp>
    </p:spTree>
    <p:extLst>
      <p:ext uri="{BB962C8B-B14F-4D97-AF65-F5344CB8AC3E}">
        <p14:creationId xmlns:p14="http://schemas.microsoft.com/office/powerpoint/2010/main" val="3308888410"/>
      </p:ext>
    </p:extLst>
  </p:cSld>
  <p:clrMapOvr>
    <a:masterClrMapping/>
  </p:clrMapOvr>
</p:sld>
</file>

<file path=ppt/theme/theme1.xml><?xml version="1.0" encoding="utf-8"?>
<a:theme xmlns:a="http://schemas.openxmlformats.org/drawingml/2006/main" name="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56745</TotalTime>
  <Words>2558</Words>
  <Application>Microsoft Office PowerPoint</Application>
  <PresentationFormat>Widescreen</PresentationFormat>
  <Paragraphs>454</Paragraphs>
  <Slides>35</Slides>
  <Notes>25</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35</vt:i4>
      </vt:variant>
    </vt:vector>
  </HeadingPairs>
  <TitlesOfParts>
    <vt:vector size="48" baseType="lpstr">
      <vt:lpstr>Arial</vt:lpstr>
      <vt:lpstr>Arial Nova</vt:lpstr>
      <vt:lpstr>Calibri</vt:lpstr>
      <vt:lpstr>Helvetica</vt:lpstr>
      <vt:lpstr>Wingdings</vt:lpstr>
      <vt:lpstr>PWC001_PowerPoint_Template_Final_150831_5b</vt:lpstr>
      <vt:lpstr>Custom Design</vt:lpstr>
      <vt:lpstr>1_Custom Design</vt:lpstr>
      <vt:lpstr>2_Custom Design</vt:lpstr>
      <vt:lpstr>3_Custom Design</vt:lpstr>
      <vt:lpstr>5_Custom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Amy Burnett</cp:lastModifiedBy>
  <cp:revision>995</cp:revision>
  <dcterms:created xsi:type="dcterms:W3CDTF">2017-07-10T18:50:46Z</dcterms:created>
  <dcterms:modified xsi:type="dcterms:W3CDTF">2024-05-30T14:58:14Z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2021-06-10T13:45:51Z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52f7c82a-6f9a-46da-877b-00009bc47ffe</vt:lpwstr>
  </property>
  <property fmtid="{D5CDD505-2E9C-101B-9397-08002B2CF9AE}" pid="8" name="MSIP_Label_7bbd37d9-d9ac-4b79-83be-bb7da6ab464c_ContentBits">
    <vt:lpwstr>3</vt:lpwstr>
  </property>
</Properties>
</file>