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6">
  <p:sldMasterIdLst>
    <p:sldMasterId id="2147483657" r:id="rId1"/>
    <p:sldMasterId id="2147483684" r:id="rId2"/>
    <p:sldMasterId id="2147483687" r:id="rId3"/>
    <p:sldMasterId id="2147483690" r:id="rId4"/>
    <p:sldMasterId id="2147483693" r:id="rId5"/>
    <p:sldMasterId id="2147483699" r:id="rId6"/>
    <p:sldMasterId id="2147483696" r:id="rId7"/>
    <p:sldMasterId id="2147483702" r:id="rId8"/>
  </p:sldMasterIdLst>
  <p:notesMasterIdLst>
    <p:notesMasterId r:id="rId45"/>
  </p:notesMasterIdLst>
  <p:handoutMasterIdLst>
    <p:handoutMasterId r:id="rId46"/>
  </p:handoutMasterIdLst>
  <p:sldIdLst>
    <p:sldId id="256" r:id="rId9"/>
    <p:sldId id="386" r:id="rId10"/>
    <p:sldId id="407" r:id="rId11"/>
    <p:sldId id="408" r:id="rId12"/>
    <p:sldId id="409" r:id="rId13"/>
    <p:sldId id="410" r:id="rId14"/>
    <p:sldId id="395" r:id="rId15"/>
    <p:sldId id="396" r:id="rId16"/>
    <p:sldId id="411" r:id="rId17"/>
    <p:sldId id="412" r:id="rId18"/>
    <p:sldId id="413" r:id="rId19"/>
    <p:sldId id="397" r:id="rId20"/>
    <p:sldId id="399" r:id="rId21"/>
    <p:sldId id="400" r:id="rId22"/>
    <p:sldId id="415" r:id="rId23"/>
    <p:sldId id="416" r:id="rId24"/>
    <p:sldId id="417" r:id="rId25"/>
    <p:sldId id="402" r:id="rId26"/>
    <p:sldId id="3266" r:id="rId27"/>
    <p:sldId id="401" r:id="rId28"/>
    <p:sldId id="419" r:id="rId29"/>
    <p:sldId id="420" r:id="rId30"/>
    <p:sldId id="403" r:id="rId31"/>
    <p:sldId id="3269" r:id="rId32"/>
    <p:sldId id="3267" r:id="rId33"/>
    <p:sldId id="3264" r:id="rId34"/>
    <p:sldId id="424" r:id="rId35"/>
    <p:sldId id="3270" r:id="rId36"/>
    <p:sldId id="422" r:id="rId37"/>
    <p:sldId id="423" r:id="rId38"/>
    <p:sldId id="404" r:id="rId39"/>
    <p:sldId id="3268" r:id="rId40"/>
    <p:sldId id="3272" r:id="rId41"/>
    <p:sldId id="3265" r:id="rId42"/>
    <p:sldId id="426" r:id="rId43"/>
    <p:sldId id="392" r:id="rId44"/>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Hoban" initials="TH" lastIdx="5" clrIdx="0">
    <p:extLst>
      <p:ext uri="{19B8F6BF-5375-455C-9EA6-DF929625EA0E}">
        <p15:presenceInfo xmlns:p15="http://schemas.microsoft.com/office/powerpoint/2012/main" userId="S-1-5-21-3992121350-2840906017-2217532693-119391" providerId="AD"/>
      </p:ext>
    </p:extLst>
  </p:cmAuthor>
  <p:cmAuthor id="2" name="LECKIE, Douglas" initials="LD" lastIdx="4" clrIdx="1">
    <p:extLst>
      <p:ext uri="{19B8F6BF-5375-455C-9EA6-DF929625EA0E}">
        <p15:presenceInfo xmlns:p15="http://schemas.microsoft.com/office/powerpoint/2012/main" userId="S-1-5-21-1993962763-1659004503-1801674531-1773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D23A"/>
    <a:srgbClr val="EA9416"/>
    <a:srgbClr val="00877C"/>
    <a:srgbClr val="008E80"/>
    <a:srgbClr val="4597A0"/>
    <a:srgbClr val="00667E"/>
    <a:srgbClr val="224B50"/>
    <a:srgbClr val="00FFCC"/>
    <a:srgbClr val="56565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6" autoAdjust="0"/>
    <p:restoredTop sz="88627" autoAdjust="0"/>
  </p:normalViewPr>
  <p:slideViewPr>
    <p:cSldViewPr snapToGrid="0">
      <p:cViewPr varScale="1">
        <p:scale>
          <a:sx n="95" d="100"/>
          <a:sy n="95" d="100"/>
        </p:scale>
        <p:origin x="1392" y="66"/>
      </p:cViewPr>
      <p:guideLst>
        <p:guide orient="horz" pos="2160"/>
        <p:guide pos="3840"/>
      </p:guideLst>
    </p:cSldViewPr>
  </p:slideViewPr>
  <p:notesTextViewPr>
    <p:cViewPr>
      <p:scale>
        <a:sx n="1" d="1"/>
        <a:sy n="1" d="1"/>
      </p:scale>
      <p:origin x="0" y="-18"/>
    </p:cViewPr>
  </p:notesTextViewPr>
  <p:sorterViewPr>
    <p:cViewPr>
      <p:scale>
        <a:sx n="100" d="100"/>
        <a:sy n="100" d="100"/>
      </p:scale>
      <p:origin x="0" y="0"/>
    </p:cViewPr>
  </p:sorterViewPr>
  <p:notesViewPr>
    <p:cSldViewPr snapToGrid="0">
      <p:cViewPr varScale="1">
        <p:scale>
          <a:sx n="76" d="100"/>
          <a:sy n="76" d="100"/>
        </p:scale>
        <p:origin x="4104" y="114"/>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778B7176-1BAD-417C-AF09-B073D6FEAF38}" type="datetimeFigureOut">
              <a:rPr lang="en-GB" smtClean="0"/>
              <a:t>09/05/2024</a:t>
            </a:fld>
            <a:endParaRPr lang="en-GB" dirty="0"/>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BCB6DC7E-D2D7-4630-BDB1-71F7A52A6844}" type="slidenum">
              <a:rPr lang="en-GB" smtClean="0"/>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numCol="1" rtlCol="0"/>
          <a:lstStyle>
            <a:lvl1pPr algn="l">
              <a:defRPr sz="1200"/>
            </a:lvl1pPr>
          </a:lstStyle>
          <a:p>
            <a:endParaRPr lang="en-GB" altLang="en-GB" dirty="0"/>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numCol="1" rtlCol="0"/>
          <a:lstStyle>
            <a:lvl1pPr algn="r">
              <a:defRPr sz="1200"/>
            </a:lvl1pPr>
          </a:lstStyle>
          <a:p>
            <a:fld id="{CA117779-7379-4120-B2FD-1299BEC86D78}" type="datetimeFigureOut">
              <a:rPr lang="en-GB" altLang="en-GB" smtClean="0"/>
              <a:pPr/>
              <a:t>09/05/2024</a:t>
            </a:fld>
            <a:endParaRPr lang="en-GB" altLang="en-GB" dirty="0"/>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numCol="1" rtlCol="0" anchor="ctr"/>
          <a:lstStyle/>
          <a:p>
            <a:endParaRPr lang="en-GB" altLang="en-GB" dirty="0"/>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numCol="1" rtlCol="0" anchor="b"/>
          <a:lstStyle>
            <a:lvl1pPr algn="l">
              <a:defRPr sz="1200"/>
            </a:lvl1pPr>
          </a:lstStyle>
          <a:p>
            <a:endParaRPr lang="en-GB" altLang="en-GB" dirty="0"/>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numCol="1" rtlCol="0" anchor="b"/>
          <a:lstStyle>
            <a:lvl1pPr algn="r">
              <a:defRPr sz="1200"/>
            </a:lvl1pPr>
          </a:lstStyle>
          <a:p>
            <a:fld id="{9EC75A06-73E5-48C7-837A-8B7B9F641D29}" type="slidenum">
              <a:rPr lang="en-GB" altLang="en-GB" smtClean="0"/>
              <a:pPr/>
              <a:t>‹#›</a:t>
            </a:fld>
            <a:endParaRPr lang="en-GB" altLang="en-GB" dirty="0"/>
          </a:p>
        </p:txBody>
      </p:sp>
    </p:spTree>
    <p:extLst>
      <p:ext uri="{BB962C8B-B14F-4D97-AF65-F5344CB8AC3E}">
        <p14:creationId xmlns:p14="http://schemas.microsoft.com/office/powerpoint/2010/main" val="282884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EMAINFO@slc.co.uk"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endParaRPr dirty="0"/>
          </a:p>
        </p:txBody>
      </p:sp>
    </p:spTree>
    <p:extLst>
      <p:ext uri="{BB962C8B-B14F-4D97-AF65-F5344CB8AC3E}">
        <p14:creationId xmlns:p14="http://schemas.microsoft.com/office/powerpoint/2010/main" val="1487486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10</a:t>
            </a:fld>
            <a:endParaRPr lang="en-GB" altLang="en-GB" dirty="0"/>
          </a:p>
        </p:txBody>
      </p:sp>
    </p:spTree>
    <p:extLst>
      <p:ext uri="{BB962C8B-B14F-4D97-AF65-F5344CB8AC3E}">
        <p14:creationId xmlns:p14="http://schemas.microsoft.com/office/powerpoint/2010/main" val="653644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Helvetica" panose="020B0604020202020204" pitchFamily="34" charset="0"/>
                <a:cs typeface="Helvetica" panose="020B0604020202020204" pitchFamily="34" charset="0"/>
              </a:rPr>
              <a:t>Added e</a:t>
            </a:r>
            <a:r>
              <a:rPr lang="en-GB" sz="1200" dirty="0">
                <a:effectLst/>
                <a:latin typeface="Helvetica" panose="020B0604020202020204" pitchFamily="34" charset="0"/>
                <a:ea typeface="Aptos" panose="020B0004020202020204" pitchFamily="34" charset="0"/>
                <a:cs typeface="Helvetica" panose="020B0604020202020204" pitchFamily="34" charset="0"/>
              </a:rPr>
              <a:t>xport to EMA Attendance, application and learning agreement worklists  - you can now export </a:t>
            </a:r>
          </a:p>
          <a:p>
            <a:r>
              <a:rPr lang="en-GB" sz="1200" dirty="0">
                <a:latin typeface="Helvetica" panose="020B0604020202020204" pitchFamily="34" charset="0"/>
                <a:cs typeface="Helvetica" panose="020B0604020202020204" pitchFamily="34" charset="0"/>
              </a:rPr>
              <a:t>Added e</a:t>
            </a:r>
            <a:r>
              <a:rPr lang="en-GB" sz="1200" dirty="0">
                <a:effectLst/>
                <a:latin typeface="Helvetica" panose="020B0604020202020204" pitchFamily="34" charset="0"/>
                <a:ea typeface="Aptos" panose="020B0004020202020204" pitchFamily="34" charset="0"/>
                <a:cs typeface="Helvetica" panose="020B0604020202020204" pitchFamily="34" charset="0"/>
              </a:rPr>
              <a:t>xport to WGLG Attendance &amp; Application worklists – you can now export</a:t>
            </a:r>
          </a:p>
          <a:p>
            <a:r>
              <a:rPr lang="en-GB" sz="1200" dirty="0">
                <a:effectLst/>
                <a:latin typeface="Helvetica" panose="020B0604020202020204" pitchFamily="34" charset="0"/>
                <a:ea typeface="Aptos" panose="020B0004020202020204" pitchFamily="34" charset="0"/>
                <a:cs typeface="Helvetica" panose="020B0604020202020204" pitchFamily="34" charset="0"/>
              </a:rPr>
              <a:t>User </a:t>
            </a:r>
            <a:r>
              <a:rPr lang="en-GB" sz="1200" dirty="0">
                <a:latin typeface="Helvetica" panose="020B0604020202020204" pitchFamily="34" charset="0"/>
                <a:ea typeface="Aptos" panose="020B0004020202020204" pitchFamily="34" charset="0"/>
                <a:cs typeface="Helvetica" panose="020B0604020202020204" pitchFamily="34" charset="0"/>
              </a:rPr>
              <a:t>details tab to </a:t>
            </a:r>
            <a:r>
              <a:rPr lang="en-GB" sz="1200" dirty="0">
                <a:effectLst/>
                <a:latin typeface="Helvetica" panose="020B0604020202020204" pitchFamily="34" charset="0"/>
                <a:ea typeface="Aptos" panose="020B0004020202020204" pitchFamily="34" charset="0"/>
                <a:cs typeface="Helvetica" panose="020B0604020202020204" pitchFamily="34" charset="0"/>
              </a:rPr>
              <a:t>default to 'Hide inactive users’ – prior to this all users showed first and you had to tick the box to just see current users</a:t>
            </a:r>
          </a:p>
          <a:p>
            <a:r>
              <a:rPr lang="en-GB" sz="1200" dirty="0">
                <a:latin typeface="Helvetica" panose="020B0604020202020204" pitchFamily="34" charset="0"/>
                <a:ea typeface="Aptos" panose="020B0004020202020204" pitchFamily="34" charset="0"/>
                <a:cs typeface="Helvetica" panose="020B0604020202020204" pitchFamily="34" charset="0"/>
              </a:rPr>
              <a:t>You can now add group names up to 30 characters long  - was restricted to less before </a:t>
            </a:r>
            <a:endParaRPr lang="en-GB" sz="1200" dirty="0">
              <a:effectLst/>
              <a:latin typeface="Helvetica" panose="020B0604020202020204" pitchFamily="34" charset="0"/>
              <a:ea typeface="Aptos" panose="020B0004020202020204" pitchFamily="34" charset="0"/>
              <a:cs typeface="Helvetica" panose="020B0604020202020204" pitchFamily="34" charset="0"/>
            </a:endParaRPr>
          </a:p>
          <a:p>
            <a:r>
              <a:rPr lang="en-GB" sz="1200" dirty="0">
                <a:latin typeface="Helvetica" panose="020B0604020202020204" pitchFamily="34" charset="0"/>
                <a:ea typeface="Aptos" panose="020B0004020202020204" pitchFamily="34" charset="0"/>
                <a:cs typeface="Helvetica" panose="020B0604020202020204" pitchFamily="34" charset="0"/>
              </a:rPr>
              <a:t>You can now click on enter after you have inputted a student's name etc rather than having to press return – you had to click on search before </a:t>
            </a:r>
            <a:endParaRPr lang="en-GB" sz="1200" dirty="0">
              <a:effectLst/>
              <a:latin typeface="Helvetica" panose="020B0604020202020204" pitchFamily="34" charset="0"/>
              <a:ea typeface="Aptos" panose="020B0004020202020204" pitchFamily="34" charset="0"/>
              <a:cs typeface="Helvetica" panose="020B0604020202020204" pitchFamily="34" charset="0"/>
            </a:endParaRPr>
          </a:p>
          <a:p>
            <a:r>
              <a:rPr lang="en-GB" sz="1200" dirty="0">
                <a:effectLst/>
                <a:latin typeface="Helvetica" panose="020B0604020202020204" pitchFamily="34" charset="0"/>
                <a:ea typeface="Aptos" panose="020B0004020202020204" pitchFamily="34" charset="0"/>
                <a:cs typeface="Helvetica" panose="020B0604020202020204" pitchFamily="34" charset="0"/>
              </a:rPr>
              <a:t>Default attendance weeks within EMA Customer Search to 75 – was on 25 before </a:t>
            </a:r>
          </a:p>
          <a:p>
            <a:r>
              <a:rPr lang="en-GB" sz="1200" dirty="0">
                <a:latin typeface="Helvetica" panose="020B0604020202020204" pitchFamily="34" charset="0"/>
                <a:ea typeface="Aptos" panose="020B0004020202020204" pitchFamily="34" charset="0"/>
                <a:cs typeface="Helvetica" panose="020B0604020202020204" pitchFamily="34" charset="0"/>
              </a:rPr>
              <a:t>We now have a</a:t>
            </a:r>
            <a:r>
              <a:rPr lang="en-GB" sz="1200" dirty="0">
                <a:effectLst/>
                <a:latin typeface="Helvetica" panose="020B0604020202020204" pitchFamily="34" charset="0"/>
                <a:ea typeface="Aptos" panose="020B0004020202020204" pitchFamily="34" charset="0"/>
                <a:cs typeface="Helvetica" panose="020B0604020202020204" pitchFamily="34" charset="0"/>
              </a:rPr>
              <a:t> Removal Report PDF and Excel – new report </a:t>
            </a:r>
          </a:p>
          <a:p>
            <a:r>
              <a:rPr lang="en-GB" sz="1200" dirty="0">
                <a:effectLst/>
                <a:latin typeface="Helvetica" panose="020B0604020202020204" pitchFamily="34" charset="0"/>
                <a:ea typeface="Aptos" panose="020B0004020202020204" pitchFamily="34" charset="0"/>
                <a:cs typeface="Helvetica" panose="020B0604020202020204" pitchFamily="34" charset="0"/>
              </a:rPr>
              <a:t>Warning message before submitting Learning Agreement – helps to give you the opportunity to double check before saving </a:t>
            </a:r>
          </a:p>
          <a:p>
            <a:r>
              <a:rPr lang="en-GB" sz="1200" dirty="0">
                <a:latin typeface="Helvetica" panose="020B0604020202020204" pitchFamily="34" charset="0"/>
                <a:ea typeface="Aptos" panose="020B0004020202020204" pitchFamily="34" charset="0"/>
                <a:cs typeface="Helvetica" panose="020B0604020202020204" pitchFamily="34" charset="0"/>
              </a:rPr>
              <a:t>Welsh characters can now be used</a:t>
            </a:r>
            <a:endParaRPr lang="en-GB" sz="1200" dirty="0">
              <a:effectLst/>
              <a:latin typeface="Helvetica" panose="020B0604020202020204" pitchFamily="34" charset="0"/>
              <a:ea typeface="Aptos" panose="020B0004020202020204" pitchFamily="34" charset="0"/>
              <a:cs typeface="Helvetica"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11</a:t>
            </a:fld>
            <a:endParaRPr lang="en-GB" altLang="en-GB" dirty="0"/>
          </a:p>
        </p:txBody>
      </p:sp>
    </p:spTree>
    <p:extLst>
      <p:ext uri="{BB962C8B-B14F-4D97-AF65-F5344CB8AC3E}">
        <p14:creationId xmlns:p14="http://schemas.microsoft.com/office/powerpoint/2010/main" val="3155049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13</a:t>
            </a:fld>
            <a:endParaRPr lang="en-GB" altLang="en-GB" dirty="0"/>
          </a:p>
        </p:txBody>
      </p:sp>
    </p:spTree>
    <p:extLst>
      <p:ext uri="{BB962C8B-B14F-4D97-AF65-F5344CB8AC3E}">
        <p14:creationId xmlns:p14="http://schemas.microsoft.com/office/powerpoint/2010/main" val="4888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a:solidFill>
                <a:schemeClr val="tx1"/>
              </a:solidFill>
              <a:latin typeface="+mn-lt"/>
              <a:ea typeface="+mn-ea"/>
              <a:cs typeface="+mn-cs"/>
            </a:endParaRPr>
          </a:p>
          <a:p>
            <a:endParaRPr lang="en-GB" sz="1200"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14</a:t>
            </a:fld>
            <a:endParaRPr lang="en-GB" altLang="en-GB" dirty="0"/>
          </a:p>
        </p:txBody>
      </p:sp>
    </p:spTree>
    <p:extLst>
      <p:ext uri="{BB962C8B-B14F-4D97-AF65-F5344CB8AC3E}">
        <p14:creationId xmlns:p14="http://schemas.microsoft.com/office/powerpoint/2010/main" val="2457686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a:solidFill>
                <a:schemeClr val="tx1"/>
              </a:solidFill>
              <a:latin typeface="+mn-lt"/>
              <a:ea typeface="+mn-ea"/>
              <a:cs typeface="+mn-cs"/>
            </a:endParaRPr>
          </a:p>
          <a:p>
            <a:endParaRPr lang="en-GB" sz="1200"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15</a:t>
            </a:fld>
            <a:endParaRPr lang="en-GB" altLang="en-GB" dirty="0"/>
          </a:p>
        </p:txBody>
      </p:sp>
    </p:spTree>
    <p:extLst>
      <p:ext uri="{BB962C8B-B14F-4D97-AF65-F5344CB8AC3E}">
        <p14:creationId xmlns:p14="http://schemas.microsoft.com/office/powerpoint/2010/main" val="592701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16</a:t>
            </a:fld>
            <a:endParaRPr lang="en-GB" altLang="en-GB" dirty="0"/>
          </a:p>
        </p:txBody>
      </p:sp>
    </p:spTree>
    <p:extLst>
      <p:ext uri="{BB962C8B-B14F-4D97-AF65-F5344CB8AC3E}">
        <p14:creationId xmlns:p14="http://schemas.microsoft.com/office/powerpoint/2010/main" val="366663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a:solidFill>
                <a:schemeClr val="tx1"/>
              </a:solidFill>
              <a:latin typeface="+mn-lt"/>
              <a:ea typeface="+mn-ea"/>
              <a:cs typeface="+mn-cs"/>
            </a:endParaRPr>
          </a:p>
          <a:p>
            <a:endParaRPr lang="en-GB" sz="1200"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17</a:t>
            </a:fld>
            <a:endParaRPr lang="en-GB" altLang="en-GB" dirty="0"/>
          </a:p>
        </p:txBody>
      </p:sp>
    </p:spTree>
    <p:extLst>
      <p:ext uri="{BB962C8B-B14F-4D97-AF65-F5344CB8AC3E}">
        <p14:creationId xmlns:p14="http://schemas.microsoft.com/office/powerpoint/2010/main" val="1777691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20</a:t>
            </a:fld>
            <a:endParaRPr lang="en-GB" altLang="en-GB" dirty="0"/>
          </a:p>
        </p:txBody>
      </p:sp>
    </p:spTree>
    <p:extLst>
      <p:ext uri="{BB962C8B-B14F-4D97-AF65-F5344CB8AC3E}">
        <p14:creationId xmlns:p14="http://schemas.microsoft.com/office/powerpoint/2010/main" val="1458018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26</a:t>
            </a:fld>
            <a:endParaRPr lang="en-GB" altLang="en-GB" dirty="0"/>
          </a:p>
        </p:txBody>
      </p:sp>
    </p:spTree>
    <p:extLst>
      <p:ext uri="{BB962C8B-B14F-4D97-AF65-F5344CB8AC3E}">
        <p14:creationId xmlns:p14="http://schemas.microsoft.com/office/powerpoint/2010/main" val="764599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29</a:t>
            </a:fld>
            <a:endParaRPr lang="en-GB" altLang="en-GB" dirty="0"/>
          </a:p>
        </p:txBody>
      </p:sp>
    </p:spTree>
    <p:extLst>
      <p:ext uri="{BB962C8B-B14F-4D97-AF65-F5344CB8AC3E}">
        <p14:creationId xmlns:p14="http://schemas.microsoft.com/office/powerpoint/2010/main" val="2221524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endParaRPr dirty="0"/>
          </a:p>
        </p:txBody>
      </p:sp>
    </p:spTree>
    <p:extLst>
      <p:ext uri="{BB962C8B-B14F-4D97-AF65-F5344CB8AC3E}">
        <p14:creationId xmlns:p14="http://schemas.microsoft.com/office/powerpoint/2010/main" val="1821652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30</a:t>
            </a:fld>
            <a:endParaRPr lang="en-GB" altLang="en-GB" dirty="0"/>
          </a:p>
        </p:txBody>
      </p:sp>
    </p:spTree>
    <p:extLst>
      <p:ext uri="{BB962C8B-B14F-4D97-AF65-F5344CB8AC3E}">
        <p14:creationId xmlns:p14="http://schemas.microsoft.com/office/powerpoint/2010/main" val="482986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a:spcBef>
                <a:spcPct val="20000"/>
              </a:spcBef>
            </a:pPr>
            <a:endParaRPr lang="en-GB" altLang="en-US" sz="1200" dirty="0">
              <a:solidFill>
                <a:srgbClr val="000000"/>
              </a:solidFill>
              <a:latin typeface="Helvetica" pitchFamily="34" charset="0"/>
              <a:sym typeface="Wingdings" pitchFamily="2" charset="2"/>
            </a:endParaRPr>
          </a:p>
          <a:p>
            <a:pPr>
              <a:spcBef>
                <a:spcPct val="20000"/>
              </a:spcBef>
            </a:pPr>
            <a:r>
              <a:rPr lang="en-GB" altLang="en-US" sz="1200" dirty="0">
                <a:solidFill>
                  <a:srgbClr val="000000"/>
                </a:solidFill>
                <a:latin typeface="Helvetica" pitchFamily="34" charset="0"/>
              </a:rPr>
              <a:t>Partner Services</a:t>
            </a:r>
          </a:p>
          <a:p>
            <a:pPr>
              <a:spcBef>
                <a:spcPct val="20000"/>
              </a:spcBef>
            </a:pPr>
            <a:r>
              <a:rPr lang="en-GB" altLang="en-US" sz="1200" dirty="0">
                <a:solidFill>
                  <a:srgbClr val="000000"/>
                </a:solidFill>
                <a:latin typeface="Helvetica" pitchFamily="34" charset="0"/>
                <a:sym typeface="Wingdings" pitchFamily="2" charset="2"/>
                <a:hlinkClick r:id="rId3"/>
              </a:rPr>
              <a:t>EMAINFO@slc.co.uk</a:t>
            </a:r>
            <a:endParaRPr lang="en-GB" altLang="en-US" sz="1200" dirty="0">
              <a:solidFill>
                <a:srgbClr val="000000"/>
              </a:solidFill>
              <a:latin typeface="Helvetica" pitchFamily="34" charset="0"/>
              <a:sym typeface="Wingdings" pitchFamily="2" charset="2"/>
            </a:endParaRPr>
          </a:p>
          <a:p>
            <a:pPr>
              <a:spcBef>
                <a:spcPct val="20000"/>
              </a:spcBef>
              <a:buFont typeface="Wingdings" pitchFamily="2" charset="2"/>
              <a:buChar char="("/>
            </a:pPr>
            <a:r>
              <a:rPr lang="en-GB" altLang="en-US" sz="1200" dirty="0">
                <a:solidFill>
                  <a:srgbClr val="000000"/>
                </a:solidFill>
                <a:latin typeface="Helvetica" pitchFamily="34" charset="0"/>
                <a:sym typeface="Wingdings" pitchFamily="2" charset="2"/>
              </a:rPr>
              <a:t>  </a:t>
            </a:r>
            <a:r>
              <a:rPr lang="en-GB" sz="1200" dirty="0">
                <a:latin typeface="Helvetica" pitchFamily="34" charset="0"/>
              </a:rPr>
              <a:t>0300 200 4050</a:t>
            </a:r>
            <a:r>
              <a:rPr lang="en-GB" sz="1200" dirty="0"/>
              <a:t> </a:t>
            </a:r>
          </a:p>
          <a:p>
            <a:pPr>
              <a:spcBef>
                <a:spcPct val="20000"/>
              </a:spcBef>
              <a:buFont typeface="Wingdings" pitchFamily="2" charset="2"/>
              <a:buNone/>
            </a:pPr>
            <a:endParaRPr lang="en-GB" altLang="en-US" sz="1200" dirty="0">
              <a:solidFill>
                <a:srgbClr val="000000"/>
              </a:solidFill>
              <a:latin typeface="Helvetica" pitchFamily="34" charset="0"/>
              <a:sym typeface="Wingdings" pitchFamily="2" charset="2"/>
            </a:endParaRPr>
          </a:p>
          <a:p>
            <a:pPr>
              <a:spcBef>
                <a:spcPct val="20000"/>
              </a:spcBef>
              <a:buFont typeface="Wingdings" pitchFamily="2" charset="2"/>
              <a:buNone/>
            </a:pPr>
            <a:endParaRPr lang="en-GB" altLang="en-US" sz="1200" dirty="0">
              <a:solidFill>
                <a:srgbClr val="000000"/>
              </a:solidFill>
              <a:latin typeface="Helvetica" pitchFamily="34" charset="0"/>
              <a:sym typeface="Wingdings" pitchFamily="2" charset="2"/>
            </a:endParaRPr>
          </a:p>
          <a:p>
            <a:endParaRPr lang="en-GB" dirty="0"/>
          </a:p>
          <a:p>
            <a:endParaRPr lang="en-GB" dirty="0"/>
          </a:p>
          <a:p>
            <a:pPr lvl="0">
              <a:spcBef>
                <a:spcPts val="0"/>
              </a:spcBef>
              <a:buNone/>
            </a:pPr>
            <a:endParaRPr dirty="0"/>
          </a:p>
        </p:txBody>
      </p:sp>
    </p:spTree>
    <p:extLst>
      <p:ext uri="{BB962C8B-B14F-4D97-AF65-F5344CB8AC3E}">
        <p14:creationId xmlns:p14="http://schemas.microsoft.com/office/powerpoint/2010/main" val="23931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endParaRPr dirty="0"/>
          </a:p>
        </p:txBody>
      </p:sp>
    </p:spTree>
    <p:extLst>
      <p:ext uri="{BB962C8B-B14F-4D97-AF65-F5344CB8AC3E}">
        <p14:creationId xmlns:p14="http://schemas.microsoft.com/office/powerpoint/2010/main" val="585384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4</a:t>
            </a:fld>
            <a:endParaRPr lang="en-GB" altLang="en-GB" dirty="0"/>
          </a:p>
        </p:txBody>
      </p:sp>
    </p:spTree>
    <p:extLst>
      <p:ext uri="{BB962C8B-B14F-4D97-AF65-F5344CB8AC3E}">
        <p14:creationId xmlns:p14="http://schemas.microsoft.com/office/powerpoint/2010/main" val="100514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5</a:t>
            </a:fld>
            <a:endParaRPr lang="en-GB" altLang="en-GB" dirty="0"/>
          </a:p>
        </p:txBody>
      </p:sp>
    </p:spTree>
    <p:extLst>
      <p:ext uri="{BB962C8B-B14F-4D97-AF65-F5344CB8AC3E}">
        <p14:creationId xmlns:p14="http://schemas.microsoft.com/office/powerpoint/2010/main" val="3863761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6</a:t>
            </a:fld>
            <a:endParaRPr lang="en-GB" altLang="en-GB" dirty="0"/>
          </a:p>
        </p:txBody>
      </p:sp>
    </p:spTree>
    <p:extLst>
      <p:ext uri="{BB962C8B-B14F-4D97-AF65-F5344CB8AC3E}">
        <p14:creationId xmlns:p14="http://schemas.microsoft.com/office/powerpoint/2010/main" val="3165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7</a:t>
            </a:fld>
            <a:endParaRPr lang="en-GB" altLang="en-GB" dirty="0"/>
          </a:p>
        </p:txBody>
      </p:sp>
    </p:spTree>
    <p:extLst>
      <p:ext uri="{BB962C8B-B14F-4D97-AF65-F5344CB8AC3E}">
        <p14:creationId xmlns:p14="http://schemas.microsoft.com/office/powerpoint/2010/main" val="1566262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8</a:t>
            </a:fld>
            <a:endParaRPr lang="en-GB" altLang="en-GB" dirty="0"/>
          </a:p>
        </p:txBody>
      </p:sp>
    </p:spTree>
    <p:extLst>
      <p:ext uri="{BB962C8B-B14F-4D97-AF65-F5344CB8AC3E}">
        <p14:creationId xmlns:p14="http://schemas.microsoft.com/office/powerpoint/2010/main" val="171009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9</a:t>
            </a:fld>
            <a:endParaRPr lang="en-GB" altLang="en-GB" dirty="0"/>
          </a:p>
        </p:txBody>
      </p:sp>
    </p:spTree>
    <p:extLst>
      <p:ext uri="{BB962C8B-B14F-4D97-AF65-F5344CB8AC3E}">
        <p14:creationId xmlns:p14="http://schemas.microsoft.com/office/powerpoint/2010/main" val="1632288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White">
    <p:bg>
      <p:bgPr>
        <a:blipFill dpi="0" rotWithShape="1">
          <a:blip r:embed="rId2">
            <a:lum/>
          </a:blip>
          <a:srcRect/>
          <a:stretch>
            <a:fillRect l="-12000" r="-12000"/>
          </a:stretch>
        </a:blipFill>
        <a:effectLst/>
      </p:bgPr>
    </p:bg>
    <p:spTree>
      <p:nvGrpSpPr>
        <p:cNvPr id="1" name="Shape 33"/>
        <p:cNvGrpSpPr/>
        <p:nvPr/>
      </p:nvGrpSpPr>
      <p:grpSpPr>
        <a:xfrm>
          <a:off x="0" y="0"/>
          <a:ext cx="0" cy="0"/>
          <a:chOff x="0" y="0"/>
          <a:chExt cx="0" cy="0"/>
        </a:xfrm>
      </p:grpSpPr>
      <p:sp>
        <p:nvSpPr>
          <p:cNvPr id="35" name="Shape 35"/>
          <p:cNvSpPr txBox="1">
            <a:spLocks noGrp="1"/>
          </p:cNvSpPr>
          <p:nvPr>
            <p:ph type="ctrTitle"/>
          </p:nvPr>
        </p:nvSpPr>
        <p:spPr>
          <a:xfrm>
            <a:off x="410952" y="2995881"/>
            <a:ext cx="5685200" cy="1182000"/>
          </a:xfrm>
          <a:prstGeom prst="rect">
            <a:avLst/>
          </a:prstGeom>
          <a:noFill/>
          <a:ln>
            <a:noFill/>
          </a:ln>
        </p:spPr>
        <p:txBody>
          <a:bodyPr lIns="91425" tIns="91425" rIns="91425" bIns="91425" numCol="1" anchor="t" anchorCtr="0"/>
          <a:lstStyle>
            <a:lvl1pPr marL="0" marR="0" lvl="0" indent="0" algn="l" rtl="0">
              <a:lnSpc>
                <a:spcPct val="90000"/>
              </a:lnSpc>
              <a:spcBef>
                <a:spcPts val="800"/>
              </a:spcBef>
              <a:buClr>
                <a:srgbClr val="D9D9D9"/>
              </a:buClr>
              <a:buFont typeface="Calibri"/>
              <a:buNone/>
              <a:defRPr sz="4267" i="0" u="none" strike="noStrike" cap="none">
                <a:solidFill>
                  <a:srgbClr val="D9D9D9"/>
                </a:solidFill>
                <a:latin typeface="Calibri"/>
                <a:ea typeface="Calibri"/>
                <a:cs typeface="Calibri"/>
                <a:sym typeface="Calibri"/>
              </a:defRPr>
            </a:lvl1pPr>
            <a:lvl2pPr lvl="1" indent="0">
              <a:spcBef>
                <a:spcPts val="0"/>
              </a:spcBef>
              <a:buClr>
                <a:srgbClr val="D9D9D9"/>
              </a:buClr>
              <a:buFont typeface="Calibri"/>
              <a:buNone/>
              <a:defRPr sz="2400">
                <a:solidFill>
                  <a:srgbClr val="D9D9D9"/>
                </a:solidFill>
                <a:latin typeface="Calibri"/>
                <a:ea typeface="Calibri"/>
                <a:cs typeface="Calibri"/>
                <a:sym typeface="Calibri"/>
              </a:defRPr>
            </a:lvl2pPr>
            <a:lvl3pPr lvl="2" indent="0">
              <a:spcBef>
                <a:spcPts val="0"/>
              </a:spcBef>
              <a:buClr>
                <a:srgbClr val="D9D9D9"/>
              </a:buClr>
              <a:buFont typeface="Calibri"/>
              <a:buNone/>
              <a:defRPr sz="2400">
                <a:solidFill>
                  <a:srgbClr val="D9D9D9"/>
                </a:solidFill>
                <a:latin typeface="Calibri"/>
                <a:ea typeface="Calibri"/>
                <a:cs typeface="Calibri"/>
                <a:sym typeface="Calibri"/>
              </a:defRPr>
            </a:lvl3pPr>
            <a:lvl4pPr lvl="3" indent="0">
              <a:spcBef>
                <a:spcPts val="0"/>
              </a:spcBef>
              <a:buClr>
                <a:srgbClr val="D9D9D9"/>
              </a:buClr>
              <a:buFont typeface="Calibri"/>
              <a:buNone/>
              <a:defRPr sz="2400">
                <a:solidFill>
                  <a:srgbClr val="D9D9D9"/>
                </a:solidFill>
                <a:latin typeface="Calibri"/>
                <a:ea typeface="Calibri"/>
                <a:cs typeface="Calibri"/>
                <a:sym typeface="Calibri"/>
              </a:defRPr>
            </a:lvl4pPr>
            <a:lvl5pPr lvl="4" indent="0">
              <a:spcBef>
                <a:spcPts val="0"/>
              </a:spcBef>
              <a:buClr>
                <a:srgbClr val="D9D9D9"/>
              </a:buClr>
              <a:buFont typeface="Calibri"/>
              <a:buNone/>
              <a:defRPr sz="2400">
                <a:solidFill>
                  <a:srgbClr val="D9D9D9"/>
                </a:solidFill>
                <a:latin typeface="Calibri"/>
                <a:ea typeface="Calibri"/>
                <a:cs typeface="Calibri"/>
                <a:sym typeface="Calibri"/>
              </a:defRPr>
            </a:lvl5pPr>
            <a:lvl6pPr lvl="5" indent="0">
              <a:spcBef>
                <a:spcPts val="0"/>
              </a:spcBef>
              <a:buClr>
                <a:srgbClr val="D9D9D9"/>
              </a:buClr>
              <a:buFont typeface="Calibri"/>
              <a:buNone/>
              <a:defRPr sz="2400">
                <a:solidFill>
                  <a:srgbClr val="D9D9D9"/>
                </a:solidFill>
                <a:latin typeface="Calibri"/>
                <a:ea typeface="Calibri"/>
                <a:cs typeface="Calibri"/>
                <a:sym typeface="Calibri"/>
              </a:defRPr>
            </a:lvl6pPr>
            <a:lvl7pPr lvl="6" indent="0">
              <a:spcBef>
                <a:spcPts val="0"/>
              </a:spcBef>
              <a:buClr>
                <a:srgbClr val="D9D9D9"/>
              </a:buClr>
              <a:buFont typeface="Calibri"/>
              <a:buNone/>
              <a:defRPr sz="2400">
                <a:solidFill>
                  <a:srgbClr val="D9D9D9"/>
                </a:solidFill>
                <a:latin typeface="Calibri"/>
                <a:ea typeface="Calibri"/>
                <a:cs typeface="Calibri"/>
                <a:sym typeface="Calibri"/>
              </a:defRPr>
            </a:lvl7pPr>
            <a:lvl8pPr lvl="7" indent="0">
              <a:spcBef>
                <a:spcPts val="0"/>
              </a:spcBef>
              <a:buClr>
                <a:srgbClr val="D9D9D9"/>
              </a:buClr>
              <a:buFont typeface="Calibri"/>
              <a:buNone/>
              <a:defRPr sz="2400">
                <a:solidFill>
                  <a:srgbClr val="D9D9D9"/>
                </a:solidFill>
                <a:latin typeface="Calibri"/>
                <a:ea typeface="Calibri"/>
                <a:cs typeface="Calibri"/>
                <a:sym typeface="Calibri"/>
              </a:defRPr>
            </a:lvl8pPr>
            <a:lvl9pPr lvl="8" indent="0">
              <a:spcBef>
                <a:spcPts val="0"/>
              </a:spcBef>
              <a:buClr>
                <a:srgbClr val="D9D9D9"/>
              </a:buClr>
              <a:buFont typeface="Calibri"/>
              <a:buNone/>
              <a:defRPr sz="2400">
                <a:solidFill>
                  <a:srgbClr val="D9D9D9"/>
                </a:solidFill>
                <a:latin typeface="Calibri"/>
                <a:ea typeface="Calibri"/>
                <a:cs typeface="Calibri"/>
                <a:sym typeface="Calibri"/>
              </a:defRPr>
            </a:lvl9pPr>
          </a:lstStyle>
          <a:p>
            <a:endParaRPr dirty="0"/>
          </a:p>
        </p:txBody>
      </p:sp>
      <p:sp>
        <p:nvSpPr>
          <p:cNvPr id="36" name="Shape 36"/>
          <p:cNvSpPr txBox="1">
            <a:spLocks noGrp="1"/>
          </p:cNvSpPr>
          <p:nvPr>
            <p:ph type="subTitle" idx="1"/>
          </p:nvPr>
        </p:nvSpPr>
        <p:spPr>
          <a:xfrm>
            <a:off x="410952" y="1791375"/>
            <a:ext cx="5676400" cy="1182000"/>
          </a:xfrm>
          <a:prstGeom prst="rect">
            <a:avLst/>
          </a:prstGeom>
          <a:noFill/>
          <a:ln>
            <a:noFill/>
          </a:ln>
        </p:spPr>
        <p:txBody>
          <a:bodyPr lIns="91425" tIns="91425" rIns="91425" bIns="91425" numCol="1" anchor="b" anchorCtr="0"/>
          <a:lstStyle>
            <a:lvl1pPr marL="0" marR="0" lvl="0" indent="0" algn="l" rtl="0">
              <a:lnSpc>
                <a:spcPct val="90000"/>
              </a:lnSpc>
              <a:spcBef>
                <a:spcPts val="800"/>
              </a:spcBef>
              <a:buClr>
                <a:srgbClr val="FFFFFF"/>
              </a:buClr>
              <a:buSzPct val="100000"/>
              <a:buFont typeface="Calibri"/>
              <a:buNone/>
              <a:defRPr sz="4800" i="0" u="none" strike="noStrike" cap="none">
                <a:solidFill>
                  <a:srgbClr val="FFFFFF"/>
                </a:solidFill>
                <a:latin typeface="Calibri"/>
                <a:ea typeface="Calibri"/>
                <a:cs typeface="Calibri"/>
                <a:sym typeface="Calibri"/>
              </a:defRPr>
            </a:lvl1pPr>
            <a:lvl2pPr marL="609585" marR="0" lvl="1" indent="0" algn="ctr" rtl="0">
              <a:spcBef>
                <a:spcPts val="267"/>
              </a:spcBef>
              <a:buClr>
                <a:srgbClr val="FFFFFF"/>
              </a:buClr>
              <a:buSzPct val="100000"/>
              <a:buFont typeface="Calibri"/>
              <a:buNone/>
              <a:defRPr sz="4800" i="0" u="none" strike="noStrike" cap="none">
                <a:solidFill>
                  <a:srgbClr val="FFFFFF"/>
                </a:solidFill>
                <a:latin typeface="Calibri"/>
                <a:ea typeface="Calibri"/>
                <a:cs typeface="Calibri"/>
                <a:sym typeface="Calibri"/>
              </a:defRPr>
            </a:lvl2pPr>
            <a:lvl3pPr marL="1219170" marR="0" lvl="2" indent="0" algn="ctr" rtl="0">
              <a:spcBef>
                <a:spcPts val="240"/>
              </a:spcBef>
              <a:buClr>
                <a:srgbClr val="FFFFFF"/>
              </a:buClr>
              <a:buSzPct val="100000"/>
              <a:buFont typeface="Calibri"/>
              <a:buNone/>
              <a:defRPr sz="4800" i="0" u="none" strike="noStrike" cap="none">
                <a:solidFill>
                  <a:srgbClr val="FFFFFF"/>
                </a:solidFill>
                <a:latin typeface="Calibri"/>
                <a:ea typeface="Calibri"/>
                <a:cs typeface="Calibri"/>
                <a:sym typeface="Calibri"/>
              </a:defRPr>
            </a:lvl3pPr>
            <a:lvl4pPr marL="1828754" marR="0" lvl="3" indent="0" algn="ctr" rtl="0">
              <a:spcBef>
                <a:spcPts val="213"/>
              </a:spcBef>
              <a:buClr>
                <a:srgbClr val="FFFFFF"/>
              </a:buClr>
              <a:buSzPct val="100000"/>
              <a:buFont typeface="Calibri"/>
              <a:buNone/>
              <a:defRPr sz="4800" i="0" u="none" strike="noStrike" cap="none">
                <a:solidFill>
                  <a:srgbClr val="FFFFFF"/>
                </a:solidFill>
                <a:latin typeface="Calibri"/>
                <a:ea typeface="Calibri"/>
                <a:cs typeface="Calibri"/>
                <a:sym typeface="Calibri"/>
              </a:defRPr>
            </a:lvl4pPr>
            <a:lvl5pPr marL="2438339" marR="0" lvl="4" indent="0" algn="ctr" rtl="0">
              <a:spcBef>
                <a:spcPts val="187"/>
              </a:spcBef>
              <a:buClr>
                <a:srgbClr val="FFFFFF"/>
              </a:buClr>
              <a:buSzPct val="100000"/>
              <a:buFont typeface="Calibri"/>
              <a:buNone/>
              <a:defRPr sz="4800" i="0" u="none" strike="noStrike" cap="none">
                <a:solidFill>
                  <a:srgbClr val="FFFFFF"/>
                </a:solidFill>
                <a:latin typeface="Calibri"/>
                <a:ea typeface="Calibri"/>
                <a:cs typeface="Calibri"/>
                <a:sym typeface="Calibri"/>
              </a:defRPr>
            </a:lvl5pPr>
            <a:lvl6pPr marL="3047924" marR="0" lvl="5"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6pPr>
            <a:lvl7pPr marL="3657509" marR="0" lvl="6"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7pPr>
            <a:lvl8pPr marL="4267093" marR="0" lvl="7"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8pPr>
            <a:lvl9pPr marL="4876678" marR="0" lvl="8"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9pPr>
          </a:lstStyle>
          <a:p>
            <a:endParaRPr dirty="0"/>
          </a:p>
        </p:txBody>
      </p:sp>
      <p:sp>
        <p:nvSpPr>
          <p:cNvPr id="37" name="Shape 37"/>
          <p:cNvSpPr txBox="1">
            <a:spLocks noGrp="1"/>
          </p:cNvSpPr>
          <p:nvPr>
            <p:ph type="dt" idx="10"/>
          </p:nvPr>
        </p:nvSpPr>
        <p:spPr>
          <a:xfrm>
            <a:off x="565427" y="7034692"/>
            <a:ext cx="2844800" cy="365200"/>
          </a:xfrm>
          <a:prstGeom prst="rect">
            <a:avLst/>
          </a:prstGeom>
          <a:noFill/>
          <a:ln>
            <a:noFill/>
          </a:ln>
        </p:spPr>
        <p:txBody>
          <a:bodyPr lIns="91425" tIns="91425" rIns="91425" bIns="91425" numCol="1" anchor="ctr" anchorCtr="0"/>
          <a:lstStyle>
            <a:lvl1pPr marL="0" marR="0" lvl="0" indent="0" algn="l" rtl="0">
              <a:spcBef>
                <a:spcPts val="0"/>
              </a:spcBef>
              <a:buNone/>
              <a:defRPr sz="1600">
                <a:solidFill>
                  <a:srgbClr val="888888"/>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dirty="0"/>
          </a:p>
        </p:txBody>
      </p:sp>
      <p:sp>
        <p:nvSpPr>
          <p:cNvPr id="38" name="Shape 38"/>
          <p:cNvSpPr txBox="1">
            <a:spLocks noGrp="1"/>
          </p:cNvSpPr>
          <p:nvPr>
            <p:ph type="ftr" idx="11"/>
          </p:nvPr>
        </p:nvSpPr>
        <p:spPr>
          <a:xfrm>
            <a:off x="402225" y="7700240"/>
            <a:ext cx="3860800" cy="123200"/>
          </a:xfrm>
          <a:prstGeom prst="rect">
            <a:avLst/>
          </a:prstGeom>
          <a:noFill/>
          <a:ln>
            <a:noFill/>
          </a:ln>
        </p:spPr>
        <p:txBody>
          <a:bodyPr lIns="91425" tIns="91425" rIns="91425" bIns="91425" numCol="1" anchor="ctr" anchorCtr="0"/>
          <a:lstStyle>
            <a:lvl1pPr marL="0" marR="0" lvl="0" indent="0" algn="l" rtl="0">
              <a:spcBef>
                <a:spcPts val="0"/>
              </a:spcBef>
              <a:buNone/>
              <a:defRPr sz="800">
                <a:solidFill>
                  <a:schemeClr val="lt2"/>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dirty="0">
              <a:solidFill>
                <a:srgbClr val="7C7C7B"/>
              </a:solidFill>
            </a:endParaRPr>
          </a:p>
        </p:txBody>
      </p:sp>
      <p:sp>
        <p:nvSpPr>
          <p:cNvPr id="39" name="Shape 39"/>
          <p:cNvSpPr txBox="1">
            <a:spLocks noGrp="1"/>
          </p:cNvSpPr>
          <p:nvPr>
            <p:ph type="sldNum" idx="12"/>
          </p:nvPr>
        </p:nvSpPr>
        <p:spPr>
          <a:xfrm>
            <a:off x="8907052" y="7332628"/>
            <a:ext cx="2844800" cy="164000"/>
          </a:xfrm>
          <a:prstGeom prst="rect">
            <a:avLst/>
          </a:prstGeom>
          <a:noFill/>
          <a:ln>
            <a:noFill/>
          </a:ln>
        </p:spPr>
        <p:txBody>
          <a:bodyPr lIns="0" tIns="0" rIns="0" bIns="0" numCol="1" anchor="ctr" anchorCtr="0">
            <a:noAutofit/>
          </a:bodyPr>
          <a:lstStyle/>
          <a:p>
            <a:pPr algn="r">
              <a:buSzPct val="25000"/>
            </a:pPr>
            <a:fld id="{00000000-1234-1234-1234-123412341234}" type="slidenum">
              <a:rPr lang="en" altLang="en" sz="1067">
                <a:solidFill>
                  <a:srgbClr val="000000"/>
                </a:solidFill>
              </a:rPr>
              <a:pPr algn="r">
                <a:buSzPct val="25000"/>
              </a:pPr>
              <a:t>‹#›</a:t>
            </a:fld>
            <a:endParaRPr lang="en" altLang="en" sz="1067">
              <a:solidFill>
                <a:srgbClr val="000000"/>
              </a:solidFill>
            </a:endParaRPr>
          </a:p>
        </p:txBody>
      </p:sp>
    </p:spTree>
    <p:extLst>
      <p:ext uri="{BB962C8B-B14F-4D97-AF65-F5344CB8AC3E}">
        <p14:creationId xmlns:p14="http://schemas.microsoft.com/office/powerpoint/2010/main" val="4173110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2F91BE35-402D-4467-A3C5-ACE7606B863F}"/>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9545F6B2-1260-4E76-9373-DE3C9FCA53A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458D4D-AF83-4542-9B86-2D72A65C105B}"/>
              </a:ext>
            </a:extLst>
          </p:cNvPr>
          <p:cNvSpPr>
            <a:spLocks noGrp="1"/>
          </p:cNvSpPr>
          <p:nvPr>
            <p:ph idx="1" hasCustomPrompt="1"/>
          </p:nvPr>
        </p:nvSpPr>
        <p:spPr>
          <a:xfrm>
            <a:off x="478281" y="2597285"/>
            <a:ext cx="10515600" cy="3579678"/>
          </a:xfrm>
        </p:spPr>
        <p:txBody>
          <a:bodyPr/>
          <a:lstStyle/>
          <a:p>
            <a:pPr>
              <a:spcBef>
                <a:spcPct val="20000"/>
              </a:spcBef>
            </a:pPr>
            <a:r>
              <a:rPr lang="en-GB" dirty="0">
                <a:solidFill>
                  <a:srgbClr val="000000"/>
                </a:solidFill>
                <a:latin typeface="Helvetica"/>
                <a:cs typeface="Helvetica"/>
              </a:rPr>
              <a:t>Contact name</a:t>
            </a:r>
          </a:p>
          <a:p>
            <a:pPr>
              <a:spcBef>
                <a:spcPct val="20000"/>
              </a:spcBef>
            </a:pPr>
            <a:r>
              <a:rPr lang="en-GB" dirty="0">
                <a:solidFill>
                  <a:srgbClr val="000000"/>
                </a:solidFill>
                <a:latin typeface="Helvetica"/>
                <a:cs typeface="Helvetica"/>
              </a:rPr>
              <a:t>Department/Role</a:t>
            </a:r>
          </a:p>
          <a:p>
            <a:pPr>
              <a:spcBef>
                <a:spcPct val="20000"/>
              </a:spcBef>
              <a:buFont typeface="Wingdings" charset="0"/>
              <a:buChar char="*"/>
            </a:pPr>
            <a:r>
              <a:rPr lang="en-GB" dirty="0">
                <a:solidFill>
                  <a:srgbClr val="000000"/>
                </a:solidFill>
                <a:latin typeface="Helvetica"/>
                <a:cs typeface="Helvetica"/>
                <a:sym typeface="Wingdings" charset="0"/>
              </a:rPr>
              <a:t>  email</a:t>
            </a:r>
          </a:p>
          <a:p>
            <a:pPr>
              <a:spcBef>
                <a:spcPct val="20000"/>
              </a:spcBef>
              <a:buFont typeface="Wingdings" charset="0"/>
              <a:buChar char="("/>
            </a:pPr>
            <a:r>
              <a:rPr lang="en-GB" dirty="0">
                <a:solidFill>
                  <a:srgbClr val="000000"/>
                </a:solidFill>
                <a:latin typeface="Helvetica"/>
                <a:cs typeface="Helvetica"/>
                <a:sym typeface="Wingdings" charset="0"/>
              </a:rPr>
              <a:t>  phone</a:t>
            </a:r>
          </a:p>
          <a:p>
            <a:pPr>
              <a:spcBef>
                <a:spcPct val="20000"/>
              </a:spcBef>
              <a:buFont typeface="Wingdings" charset="0"/>
              <a:buChar char="8"/>
            </a:pPr>
            <a:r>
              <a:rPr lang="en-GB" dirty="0">
                <a:solidFill>
                  <a:srgbClr val="000000"/>
                </a:solidFill>
                <a:latin typeface="Helvetica"/>
                <a:cs typeface="Helvetica"/>
                <a:sym typeface="Wingdings" charset="0"/>
              </a:rPr>
              <a:t>   website</a:t>
            </a:r>
          </a:p>
        </p:txBody>
      </p:sp>
    </p:spTree>
    <p:extLst>
      <p:ext uri="{BB962C8B-B14F-4D97-AF65-F5344CB8AC3E}">
        <p14:creationId xmlns:p14="http://schemas.microsoft.com/office/powerpoint/2010/main" val="2721388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B242A77B-FF48-40C1-9EF4-C887A8E218C0}"/>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D13763B0-80CC-45ED-AB64-DFD32B37A59F}"/>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25938692-68A6-462D-8012-DF5AAA591A7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711AB802-89D8-4889-A782-614FE955B1F7}"/>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D85BF8E4-976A-4910-B4CB-C114DD1E1660}"/>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7.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9.jp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1.jp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3.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1" name="Shape 437"/>
          <p:cNvSpPr txBox="1">
            <a:spLocks/>
          </p:cNvSpPr>
          <p:nvPr userDrawn="1"/>
        </p:nvSpPr>
        <p:spPr>
          <a:xfrm>
            <a:off x="134556" y="54159"/>
            <a:ext cx="11366400" cy="738276"/>
          </a:xfrm>
          <a:prstGeom prst="rect">
            <a:avLst/>
          </a:prstGeom>
        </p:spPr>
        <p:txBody>
          <a:bodyPr lIns="121900" tIns="121900" rIns="121900" bIns="121900" numCol="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3200" b="0" i="0" u="none" strike="noStrike" cap="none">
                <a:solidFill>
                  <a:srgbClr val="000000"/>
                </a:solidFill>
                <a:latin typeface="Arial"/>
                <a:ea typeface="Arial"/>
                <a:cs typeface="Arial"/>
                <a:sym typeface="Arial"/>
              </a:defRPr>
            </a:lvl1pPr>
          </a:lstStyle>
          <a:p>
            <a:endParaRPr lang="en" altLang="en" kern="0" dirty="0">
              <a:solidFill>
                <a:srgbClr val="00877C"/>
              </a:solidFill>
              <a:latin typeface="Calibri" panose="020F0502020204030204" pitchFamily="34" charset="0"/>
            </a:endParaRPr>
          </a:p>
        </p:txBody>
      </p:sp>
      <p:pic>
        <p:nvPicPr>
          <p:cNvPr id="3" name="Picture 2" descr="Shape, rectangle&#10;&#10;Description automatically generated">
            <a:extLst>
              <a:ext uri="{FF2B5EF4-FFF2-40B4-BE49-F238E27FC236}">
                <a16:creationId xmlns:a16="http://schemas.microsoft.com/office/drawing/2014/main" id="{102A5116-A54A-4E77-8ECC-16A44FE4D60A}"/>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26EB6693-FBFF-49A4-8C43-2EC8CC13B796}"/>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339A9C5C-9B7E-4B86-B56A-53CAED0D571B}"/>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766037305"/>
      </p:ext>
    </p:extLst>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248CA42-91D4-48CA-A9BF-1DE9B7F9F44B}"/>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4"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4E454BE6-F2B2-46CA-BD96-8C0CC547B3D8}"/>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5"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AC08F87B-68D7-46ED-8B4D-020C96DA5516}"/>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5FA01BDB-6424-4854-94BD-05F7D4C12C96}"/>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542D80F7-929D-432E-A867-12211BD6C124}"/>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7AADA512-6AA0-40BA-A161-7A54ABDBFCA7}"/>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E85C8794-54A0-4EEF-ACB6-CF7F61CEB496}"/>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796FE775-EA6E-4E58-8834-B7B542C5F789}"/>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F35F5E9A-4A23-44FF-8495-FF511FB7ACFA}"/>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B4535039-E2C2-4657-B896-28C862779F2F}"/>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EB2D9DE3-DE09-43FB-AD9E-004E6A4D5563}"/>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1B4C3BD2-C115-4E9A-A9DB-C0EC37EBCDF3}"/>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54472C20-D5B4-47AC-8BD9-AA0624F4077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443DA05A-4E70-47DB-88B2-1CAB20D522E3}"/>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655A084F-0CBA-4E42-A6ED-18B8AAF2744B}"/>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513D5C5C-8D27-41C4-84DE-E937501C575C}"/>
              </a:ext>
            </a:extLst>
          </p:cNvPr>
          <p:cNvPicPr>
            <a:picLocks noChangeAspect="1"/>
          </p:cNvPicPr>
          <p:nvPr userDrawn="1"/>
        </p:nvPicPr>
        <p:blipFill>
          <a:blip r:embed="rId5"/>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4F5F99D3-FC5D-4E4D-8E3B-ED41B3C39738}"/>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A9BCFE54-E11E-49BB-811B-2C6F31D4369C}"/>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70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8E40F7D8-49FB-4053-9578-103C226B4124}"/>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BC625C42-6BD1-42E6-B20E-2AA1C82549C8}"/>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837DA173-55D9-4889-A070-52F9FB8A0125}"/>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www.publicdomainpictures.net/en/view-image.php?image=271602&amp;picture=team-buildi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hyperlink" Target="https://www.pngall.com/fake-stamp-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hyperlink" Target="https://www.pngall.com/fake-stamp-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hyperlink" Target="https://www.pngall.com/fake-stamp-p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lcservices.slc.co.uk/ema-wales/guidance/guidance-notes-for-ema-learning-centres-in-wales/eligibility/eligible-courses/"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hyperlink" Target="https://www.picpedia.org/chalkboard/c/case-study.html" TargetMode="Externa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www.lcservices.slc.co.uk/ema-wales/guidance/guidance-notes-for-ema-learning-centres-in-wales/eligibility/sample-checking/" TargetMode="External"/><Relationship Id="rId1" Type="http://schemas.openxmlformats.org/officeDocument/2006/relationships/slideLayout" Target="../slideLayouts/slideLayout11.xml"/><Relationship Id="rId4" Type="http://schemas.openxmlformats.org/officeDocument/2006/relationships/hyperlink" Target="https://www.picpedia.org/chalkboard/c/case-study.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lcservices.slc.co.uk/ema-wales/guidance/guidance-notes-for-ema-learning-centres-in-wales/absence/unauthorised-absence/" TargetMode="External"/><Relationship Id="rId2" Type="http://schemas.openxmlformats.org/officeDocument/2006/relationships/hyperlink" Target="https://www.lcservices.slc.co.uk/ema-wales/guidance/guidance-notes-for-ema-learning-centres-in-wales/absence/authorised-absence/" TargetMode="External"/><Relationship Id="rId1" Type="http://schemas.openxmlformats.org/officeDocument/2006/relationships/slideLayout" Target="../slideLayouts/slideLayout11.xml"/><Relationship Id="rId5" Type="http://schemas.openxmlformats.org/officeDocument/2006/relationships/hyperlink" Target="https://www.picpedia.org/chalkboard/c/case-study.html" TargetMode="Externa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pngall.com/meeting-png/download/24497"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hyperlink" Target="mailto:emainfo@slc.co.uk" TargetMode="Externa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hyperlink" Target="mailto:Kay_Vizard-Kotkowicz@slc.co.uk" TargetMode="External"/><Relationship Id="rId7" Type="http://schemas.openxmlformats.org/officeDocument/2006/relationships/hyperlink" Target="https://creativecommons.org/licenses/by/3.0/"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foto.wuestenigel.com/text-thank-you-on-green-grass-background/" TargetMode="External"/><Relationship Id="rId5" Type="http://schemas.openxmlformats.org/officeDocument/2006/relationships/image" Target="../media/image32.jpg"/><Relationship Id="rId4" Type="http://schemas.openxmlformats.org/officeDocument/2006/relationships/hyperlink" Target="mailto:EMAINFO@slc.co.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freepngimg.com/png/88559-heart-art-photography-question-mark-stoc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s/statistic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3" name="Shape 413"/>
          <p:cNvSpPr txBox="1">
            <a:spLocks noGrp="1"/>
          </p:cNvSpPr>
          <p:nvPr>
            <p:ph type="subTitle" idx="1"/>
          </p:nvPr>
        </p:nvSpPr>
        <p:spPr>
          <a:xfrm>
            <a:off x="124113" y="3429000"/>
            <a:ext cx="11199561" cy="1844749"/>
          </a:xfrm>
          <a:prstGeom prst="rect">
            <a:avLst/>
          </a:prstGeom>
        </p:spPr>
        <p:txBody>
          <a:bodyPr lIns="121900" tIns="121900" rIns="121900" bIns="121900" numCol="1" anchor="b" anchorCtr="0">
            <a:noAutofit/>
          </a:bodyPr>
          <a:lstStyle/>
          <a:p>
            <a:pPr>
              <a:spcBef>
                <a:spcPts val="0"/>
              </a:spcBef>
            </a:pPr>
            <a:r>
              <a:rPr lang="en-GB" sz="39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EMA/</a:t>
            </a:r>
            <a:r>
              <a:rPr lang="en-GB" sz="3900" b="1" dirty="0">
                <a:solidFill>
                  <a:schemeClr val="bg1"/>
                </a:solidFill>
                <a:latin typeface="Helvetica" panose="020B0604020202020204" pitchFamily="34" charset="0"/>
                <a:ea typeface="Calibri" panose="020F0502020204030204" pitchFamily="34" charset="0"/>
                <a:cs typeface="Helvetica" panose="020B0604020202020204" pitchFamily="34" charset="0"/>
              </a:rPr>
              <a:t>WGLG </a:t>
            </a:r>
            <a:r>
              <a:rPr lang="en-GB" sz="39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Service Review Forums 2024</a:t>
            </a:r>
          </a:p>
          <a:p>
            <a:r>
              <a:rPr lang="en-US" altLang="en-US" sz="3200" dirty="0">
                <a:latin typeface="Helvetica" panose="020B0604020202020204" pitchFamily="34" charset="0"/>
                <a:cs typeface="Helvetica" panose="020B0604020202020204" pitchFamily="34" charset="0"/>
              </a:rPr>
              <a:t>FE Account Managers, Partner Services</a:t>
            </a:r>
            <a:br>
              <a:rPr lang="en-US" altLang="en-US" sz="3200" dirty="0">
                <a:latin typeface="Helvetica" panose="020B0604020202020204" pitchFamily="34" charset="0"/>
                <a:cs typeface="Helvetica" panose="020B0604020202020204" pitchFamily="34" charset="0"/>
              </a:rPr>
            </a:br>
            <a:br>
              <a:rPr lang="en-US" altLang="en-US" sz="3200" dirty="0">
                <a:latin typeface="Helvetica" panose="020B0604020202020204" pitchFamily="34" charset="0"/>
                <a:cs typeface="Helvetica" panose="020B0604020202020204" pitchFamily="34" charset="0"/>
              </a:rPr>
            </a:br>
            <a:r>
              <a:rPr lang="en-US" altLang="en-US" sz="3200" dirty="0">
                <a:latin typeface="+mn-lt"/>
              </a:rPr>
              <a:t>Kay Vizard-Kotkowicz (Wales)</a:t>
            </a:r>
          </a:p>
          <a:p>
            <a:r>
              <a:rPr lang="en-US" altLang="en-US" sz="3200" dirty="0">
                <a:latin typeface="+mn-lt"/>
              </a:rPr>
              <a:t>Katy Barge</a:t>
            </a:r>
            <a:br>
              <a:rPr lang="en-US" altLang="en-US" sz="3200" dirty="0">
                <a:latin typeface="Helvetica" panose="020B0604020202020204" pitchFamily="34" charset="0"/>
                <a:cs typeface="Helvetica" panose="020B0604020202020204" pitchFamily="34" charset="0"/>
              </a:rPr>
            </a:br>
            <a:br>
              <a:rPr lang="en-US" altLang="en-US" sz="3200" dirty="0">
                <a:latin typeface="Helvetica" panose="020B0604020202020204" pitchFamily="34" charset="0"/>
                <a:cs typeface="Helvetica" panose="020B0604020202020204" pitchFamily="34" charset="0"/>
              </a:rPr>
            </a:br>
            <a:r>
              <a:rPr lang="en-GB" altLang="en-US" sz="3200" dirty="0">
                <a:latin typeface="Helvetica" panose="020B0604020202020204" pitchFamily="34" charset="0"/>
                <a:cs typeface="Helvetica" panose="020B0604020202020204" pitchFamily="34" charset="0"/>
              </a:rPr>
              <a:t>April 2024</a:t>
            </a:r>
            <a:endParaRPr lang="en-GB" sz="3200" dirty="0">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idx="12"/>
          </p:nvPr>
        </p:nvSpPr>
        <p:spPr>
          <a:xfrm>
            <a:off x="9272768" y="6662101"/>
            <a:ext cx="2844800" cy="164000"/>
          </a:xfrm>
        </p:spPr>
        <p:txBody>
          <a:bodyPr numCol="1"/>
          <a:lstStyle/>
          <a:p>
            <a:pPr algn="r">
              <a:buSzPct val="25000"/>
            </a:pPr>
            <a:fld id="{00000000-1234-1234-1234-123412341234}" type="slidenum">
              <a:rPr lang="en" altLang="en" sz="1067">
                <a:solidFill>
                  <a:srgbClr val="000000"/>
                </a:solidFill>
              </a:rPr>
              <a:pPr algn="r">
                <a:buSzPct val="25000"/>
              </a:pPr>
              <a:t>1</a:t>
            </a:fld>
            <a:endParaRPr lang="en" altLang="en" sz="1067" dirty="0">
              <a:solidFill>
                <a:srgbClr val="000000"/>
              </a:solidFill>
            </a:endParaRPr>
          </a:p>
        </p:txBody>
      </p:sp>
    </p:spTree>
    <p:extLst>
      <p:ext uri="{BB962C8B-B14F-4D97-AF65-F5344CB8AC3E}">
        <p14:creationId xmlns:p14="http://schemas.microsoft.com/office/powerpoint/2010/main" val="2461091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A27761-80A3-6164-DC70-738356C01F26}"/>
              </a:ext>
            </a:extLst>
          </p:cNvPr>
          <p:cNvSpPr txBox="1"/>
          <p:nvPr/>
        </p:nvSpPr>
        <p:spPr>
          <a:xfrm>
            <a:off x="0" y="249169"/>
            <a:ext cx="8870212" cy="535531"/>
          </a:xfrm>
          <a:prstGeom prst="rect">
            <a:avLst/>
          </a:prstGeom>
          <a:noFill/>
        </p:spPr>
        <p:txBody>
          <a:bodyPr wrap="square">
            <a:spAutoFit/>
          </a:bodyPr>
          <a:lstStyle/>
          <a:p>
            <a:pPr>
              <a:lnSpc>
                <a:spcPct val="90000"/>
              </a:lnSpc>
              <a:spcBef>
                <a:spcPct val="0"/>
              </a:spcBef>
              <a:spcAft>
                <a:spcPts val="600"/>
              </a:spcAft>
            </a:pPr>
            <a:r>
              <a:rPr lang="en-US" sz="3200" kern="1200" dirty="0">
                <a:solidFill>
                  <a:schemeClr val="tx1"/>
                </a:solidFill>
                <a:latin typeface="Helvetica" panose="020B0604020202020204" pitchFamily="34" charset="0"/>
                <a:ea typeface="+mj-ea"/>
                <a:cs typeface="Helvetica" panose="020B0604020202020204" pitchFamily="34" charset="0"/>
              </a:rPr>
              <a:t>Account Manager </a:t>
            </a:r>
            <a:r>
              <a:rPr lang="en-US" sz="3200" dirty="0">
                <a:latin typeface="Helvetica" panose="020B0604020202020204" pitchFamily="34" charset="0"/>
                <a:ea typeface="+mj-ea"/>
                <a:cs typeface="Helvetica" panose="020B0604020202020204" pitchFamily="34" charset="0"/>
              </a:rPr>
              <a:t>E</a:t>
            </a:r>
            <a:r>
              <a:rPr lang="en-US" sz="3200" kern="1200" dirty="0">
                <a:solidFill>
                  <a:schemeClr val="tx1"/>
                </a:solidFill>
                <a:latin typeface="Helvetica" panose="020B0604020202020204" pitchFamily="34" charset="0"/>
                <a:ea typeface="+mj-ea"/>
                <a:cs typeface="Helvetica" panose="020B0604020202020204" pitchFamily="34" charset="0"/>
              </a:rPr>
              <a:t>ngagement</a:t>
            </a:r>
          </a:p>
        </p:txBody>
      </p:sp>
      <p:sp>
        <p:nvSpPr>
          <p:cNvPr id="4" name="Content Placeholder 1">
            <a:extLst>
              <a:ext uri="{FF2B5EF4-FFF2-40B4-BE49-F238E27FC236}">
                <a16:creationId xmlns:a16="http://schemas.microsoft.com/office/drawing/2014/main" id="{FF11E818-88E5-8046-9D83-721AA728AB56}"/>
              </a:ext>
            </a:extLst>
          </p:cNvPr>
          <p:cNvSpPr txBox="1">
            <a:spLocks/>
          </p:cNvSpPr>
          <p:nvPr/>
        </p:nvSpPr>
        <p:spPr>
          <a:xfrm>
            <a:off x="80348" y="1884533"/>
            <a:ext cx="9027041" cy="418876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latin typeface="Helvetica" panose="020B0604020202020204" pitchFamily="34" charset="0"/>
                <a:cs typeface="Helvetica" panose="020B0604020202020204" pitchFamily="34" charset="0"/>
              </a:rPr>
              <a:t>2022/23 forums – 92 EMA administrators attended</a:t>
            </a:r>
          </a:p>
          <a:p>
            <a:endParaRPr lang="en-GB" sz="2400" dirty="0">
              <a:latin typeface="Helvetica" panose="020B0604020202020204" pitchFamily="34" charset="0"/>
              <a:cs typeface="Helvetica" panose="020B0604020202020204" pitchFamily="34" charset="0"/>
            </a:endParaRPr>
          </a:p>
          <a:p>
            <a:pPr marL="0" indent="0">
              <a:buNone/>
            </a:pPr>
            <a:r>
              <a:rPr lang="en-GB" sz="2400" dirty="0">
                <a:latin typeface="Helvetica" panose="020B0604020202020204" pitchFamily="34" charset="0"/>
                <a:cs typeface="Helvetica" panose="020B0604020202020204" pitchFamily="34" charset="0"/>
              </a:rPr>
              <a:t>    </a:t>
            </a:r>
            <a:r>
              <a:rPr lang="en-GB" sz="2400" b="1" dirty="0">
                <a:latin typeface="Helvetica" panose="020B0604020202020204" pitchFamily="34" charset="0"/>
                <a:cs typeface="Helvetica" panose="020B0604020202020204" pitchFamily="34" charset="0"/>
              </a:rPr>
              <a:t>Direct contact with LCs</a:t>
            </a:r>
          </a:p>
          <a:p>
            <a:r>
              <a:rPr lang="en-GB" sz="2400" dirty="0">
                <a:latin typeface="Helvetica" panose="020B0604020202020204" pitchFamily="34" charset="0"/>
                <a:cs typeface="Helvetica" panose="020B0604020202020204" pitchFamily="34" charset="0"/>
              </a:rPr>
              <a:t>42 Face to face meetings at schools/colleges</a:t>
            </a:r>
          </a:p>
          <a:p>
            <a:r>
              <a:rPr lang="en-GB" sz="2400" dirty="0">
                <a:latin typeface="Helvetica" panose="020B0604020202020204" pitchFamily="34" charset="0"/>
                <a:cs typeface="Helvetica" panose="020B0604020202020204" pitchFamily="34" charset="0"/>
              </a:rPr>
              <a:t>10 virtual online reviews with schools/colleges</a:t>
            </a:r>
          </a:p>
          <a:p>
            <a:endParaRPr lang="en-US" sz="2200" dirty="0">
              <a:latin typeface="Helvetica" panose="020B0604020202020204" pitchFamily="34" charset="0"/>
              <a:cs typeface="Helvetica" panose="020B0604020202020204" pitchFamily="34" charset="0"/>
            </a:endParaRPr>
          </a:p>
          <a:p>
            <a:pPr marL="0" indent="0">
              <a:buFont typeface="Arial" pitchFamily="34" charset="0"/>
              <a:buNone/>
            </a:pPr>
            <a:endParaRPr lang="en-US" sz="2200" dirty="0">
              <a:latin typeface="Helvetica" panose="020B0604020202020204" pitchFamily="34" charset="0"/>
              <a:cs typeface="Helvetica" panose="020B0604020202020204" pitchFamily="34" charset="0"/>
            </a:endParaRPr>
          </a:p>
        </p:txBody>
      </p:sp>
      <p:pic>
        <p:nvPicPr>
          <p:cNvPr id="9" name="Picture 8" descr="A group of hands holding a puzzle piece&#10;&#10;Description automatically generated">
            <a:extLst>
              <a:ext uri="{FF2B5EF4-FFF2-40B4-BE49-F238E27FC236}">
                <a16:creationId xmlns:a16="http://schemas.microsoft.com/office/drawing/2014/main" id="{070A7697-00FB-C433-F25D-9B1E0AC29B1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98132" y="1258771"/>
            <a:ext cx="4340457" cy="4340457"/>
          </a:xfrm>
          <a:prstGeom prst="rect">
            <a:avLst/>
          </a:prstGeom>
        </p:spPr>
      </p:pic>
    </p:spTree>
    <p:extLst>
      <p:ext uri="{BB962C8B-B14F-4D97-AF65-F5344CB8AC3E}">
        <p14:creationId xmlns:p14="http://schemas.microsoft.com/office/powerpoint/2010/main" val="273319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9B2F37-FE32-5F8E-1B9B-685F667903CF}"/>
              </a:ext>
            </a:extLst>
          </p:cNvPr>
          <p:cNvSpPr txBox="1">
            <a:spLocks/>
          </p:cNvSpPr>
          <p:nvPr/>
        </p:nvSpPr>
        <p:spPr>
          <a:xfrm>
            <a:off x="108662" y="979201"/>
            <a:ext cx="12083337" cy="543164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dirty="0">
                <a:latin typeface="Helvetica" panose="020B0604020202020204" pitchFamily="34" charset="0"/>
                <a:cs typeface="Helvetica" panose="020B0604020202020204" pitchFamily="34" charset="0"/>
              </a:rPr>
              <a:t>You asked - we delivered</a:t>
            </a:r>
          </a:p>
          <a:p>
            <a:r>
              <a:rPr lang="en-GB" sz="1800" dirty="0">
                <a:latin typeface="Helvetica" panose="020B0604020202020204" pitchFamily="34" charset="0"/>
                <a:cs typeface="Helvetica" panose="020B0604020202020204" pitchFamily="34" charset="0"/>
              </a:rPr>
              <a:t>Added e</a:t>
            </a:r>
            <a:r>
              <a:rPr lang="en-GB" sz="1800" dirty="0">
                <a:effectLst/>
                <a:latin typeface="Helvetica" panose="020B0604020202020204" pitchFamily="34" charset="0"/>
                <a:ea typeface="Aptos" panose="020B0004020202020204" pitchFamily="34" charset="0"/>
                <a:cs typeface="Helvetica" panose="020B0604020202020204" pitchFamily="34" charset="0"/>
              </a:rPr>
              <a:t>xport to EMA attendance, application and learning agreement worklists</a:t>
            </a:r>
          </a:p>
          <a:p>
            <a:r>
              <a:rPr lang="en-GB" sz="1800" dirty="0">
                <a:latin typeface="Helvetica" panose="020B0604020202020204" pitchFamily="34" charset="0"/>
                <a:cs typeface="Helvetica" panose="020B0604020202020204" pitchFamily="34" charset="0"/>
              </a:rPr>
              <a:t>Added e</a:t>
            </a:r>
            <a:r>
              <a:rPr lang="en-GB" sz="1800" dirty="0">
                <a:effectLst/>
                <a:latin typeface="Helvetica" panose="020B0604020202020204" pitchFamily="34" charset="0"/>
                <a:ea typeface="Aptos" panose="020B0004020202020204" pitchFamily="34" charset="0"/>
                <a:cs typeface="Helvetica" panose="020B0604020202020204" pitchFamily="34" charset="0"/>
              </a:rPr>
              <a:t>xport to WGLG attendance &amp; application worklists</a:t>
            </a:r>
          </a:p>
          <a:p>
            <a:r>
              <a:rPr lang="en-GB" sz="1800" dirty="0">
                <a:effectLst/>
                <a:latin typeface="Helvetica" panose="020B0604020202020204" pitchFamily="34" charset="0"/>
                <a:ea typeface="Aptos" panose="020B0004020202020204" pitchFamily="34" charset="0"/>
                <a:cs typeface="Helvetica" panose="020B0604020202020204" pitchFamily="34" charset="0"/>
              </a:rPr>
              <a:t>User </a:t>
            </a:r>
            <a:r>
              <a:rPr lang="en-GB" sz="1800" dirty="0">
                <a:latin typeface="Helvetica" panose="020B0604020202020204" pitchFamily="34" charset="0"/>
                <a:ea typeface="Aptos" panose="020B0004020202020204" pitchFamily="34" charset="0"/>
                <a:cs typeface="Helvetica" panose="020B0604020202020204" pitchFamily="34" charset="0"/>
              </a:rPr>
              <a:t>details tab to </a:t>
            </a:r>
            <a:r>
              <a:rPr lang="en-GB" sz="1800" dirty="0">
                <a:effectLst/>
                <a:latin typeface="Helvetica" panose="020B0604020202020204" pitchFamily="34" charset="0"/>
                <a:ea typeface="Aptos" panose="020B0004020202020204" pitchFamily="34" charset="0"/>
                <a:cs typeface="Helvetica" panose="020B0604020202020204" pitchFamily="34" charset="0"/>
              </a:rPr>
              <a:t>default to ‘hide inactive users’</a:t>
            </a:r>
          </a:p>
          <a:p>
            <a:r>
              <a:rPr lang="en-GB" sz="1800" dirty="0">
                <a:latin typeface="Helvetica" panose="020B0604020202020204" pitchFamily="34" charset="0"/>
                <a:ea typeface="Aptos" panose="020B0004020202020204" pitchFamily="34" charset="0"/>
                <a:cs typeface="Helvetica" panose="020B0604020202020204" pitchFamily="34" charset="0"/>
              </a:rPr>
              <a:t>You can now add group names up to 30 characters long</a:t>
            </a:r>
            <a:endParaRPr lang="en-GB" sz="1800" dirty="0">
              <a:effectLst/>
              <a:latin typeface="Helvetica" panose="020B0604020202020204" pitchFamily="34" charset="0"/>
              <a:ea typeface="Aptos" panose="020B0004020202020204" pitchFamily="34" charset="0"/>
              <a:cs typeface="Helvetica" panose="020B0604020202020204" pitchFamily="34" charset="0"/>
            </a:endParaRPr>
          </a:p>
          <a:p>
            <a:r>
              <a:rPr lang="en-GB" sz="1800" dirty="0">
                <a:latin typeface="Helvetica" panose="020B0604020202020204" pitchFamily="34" charset="0"/>
                <a:ea typeface="Aptos" panose="020B0004020202020204" pitchFamily="34" charset="0"/>
                <a:cs typeface="Helvetica" panose="020B0604020202020204" pitchFamily="34" charset="0"/>
              </a:rPr>
              <a:t>You can now click on enter after you have inputted a student's name etc rather than having to press return</a:t>
            </a:r>
            <a:endParaRPr lang="en-GB" sz="1800" dirty="0">
              <a:effectLst/>
              <a:latin typeface="Helvetica" panose="020B0604020202020204" pitchFamily="34" charset="0"/>
              <a:ea typeface="Aptos" panose="020B0004020202020204" pitchFamily="34" charset="0"/>
              <a:cs typeface="Helvetica" panose="020B0604020202020204" pitchFamily="34" charset="0"/>
            </a:endParaRPr>
          </a:p>
          <a:p>
            <a:r>
              <a:rPr lang="en-GB" sz="1800" dirty="0">
                <a:effectLst/>
                <a:latin typeface="Helvetica" panose="020B0604020202020204" pitchFamily="34" charset="0"/>
                <a:ea typeface="Aptos" panose="020B0004020202020204" pitchFamily="34" charset="0"/>
                <a:cs typeface="Helvetica" panose="020B0604020202020204" pitchFamily="34" charset="0"/>
              </a:rPr>
              <a:t>Default attendance weeks within EMA customer search to 75</a:t>
            </a:r>
          </a:p>
          <a:p>
            <a:r>
              <a:rPr lang="en-GB" sz="1800" dirty="0">
                <a:latin typeface="Helvetica" panose="020B0604020202020204" pitchFamily="34" charset="0"/>
                <a:ea typeface="Aptos" panose="020B0004020202020204" pitchFamily="34" charset="0"/>
                <a:cs typeface="Helvetica" panose="020B0604020202020204" pitchFamily="34" charset="0"/>
              </a:rPr>
              <a:t>We now have a</a:t>
            </a:r>
            <a:r>
              <a:rPr lang="en-GB" sz="1800" dirty="0">
                <a:effectLst/>
                <a:latin typeface="Helvetica" panose="020B0604020202020204" pitchFamily="34" charset="0"/>
                <a:ea typeface="Aptos" panose="020B0004020202020204" pitchFamily="34" charset="0"/>
                <a:cs typeface="Helvetica" panose="020B0604020202020204" pitchFamily="34" charset="0"/>
              </a:rPr>
              <a:t> removal report PDF and Excel</a:t>
            </a:r>
          </a:p>
          <a:p>
            <a:r>
              <a:rPr lang="en-GB" sz="1800" dirty="0">
                <a:effectLst/>
                <a:latin typeface="Helvetica" panose="020B0604020202020204" pitchFamily="34" charset="0"/>
                <a:ea typeface="Aptos" panose="020B0004020202020204" pitchFamily="34" charset="0"/>
                <a:cs typeface="Helvetica" panose="020B0604020202020204" pitchFamily="34" charset="0"/>
              </a:rPr>
              <a:t>Warning message before submitting learning agreement</a:t>
            </a:r>
          </a:p>
          <a:p>
            <a:r>
              <a:rPr lang="en-GB" sz="1800" dirty="0">
                <a:latin typeface="Helvetica" panose="020B0604020202020204" pitchFamily="34" charset="0"/>
                <a:ea typeface="Aptos" panose="020B0004020202020204" pitchFamily="34" charset="0"/>
                <a:cs typeface="Helvetica" panose="020B0604020202020204" pitchFamily="34" charset="0"/>
              </a:rPr>
              <a:t>Welsh characters can now be used</a:t>
            </a:r>
            <a:endParaRPr lang="en-GB" sz="1800" dirty="0">
              <a:effectLst/>
              <a:latin typeface="Helvetica" panose="020B0604020202020204" pitchFamily="34" charset="0"/>
              <a:ea typeface="Aptos" panose="020B0004020202020204" pitchFamily="34" charset="0"/>
              <a:cs typeface="Helvetica" panose="020B0604020202020204" pitchFamily="34" charset="0"/>
            </a:endParaRPr>
          </a:p>
          <a:p>
            <a:pPr marL="0" indent="0">
              <a:buNone/>
            </a:pPr>
            <a:endParaRPr lang="en-GB" sz="1800" dirty="0">
              <a:latin typeface="Helvetica" panose="020B0604020202020204" pitchFamily="34" charset="0"/>
              <a:cs typeface="Helvetica" panose="020B0604020202020204" pitchFamily="34" charset="0"/>
            </a:endParaRPr>
          </a:p>
          <a:p>
            <a:pPr marL="0" indent="0">
              <a:buNone/>
            </a:pPr>
            <a:r>
              <a:rPr lang="en-GB" sz="1800" b="1" dirty="0">
                <a:latin typeface="Helvetica" panose="020B0604020202020204" pitchFamily="34" charset="0"/>
                <a:cs typeface="Helvetica" panose="020B0604020202020204" pitchFamily="34" charset="0"/>
              </a:rPr>
              <a:t>On our wish list – Re set average days </a:t>
            </a:r>
          </a:p>
          <a:p>
            <a:r>
              <a:rPr lang="en-GB" sz="1800" dirty="0">
                <a:latin typeface="Helvetica" panose="020B0604020202020204" pitchFamily="34" charset="0"/>
                <a:cs typeface="Helvetica" panose="020B0604020202020204" pitchFamily="34" charset="0"/>
              </a:rPr>
              <a:t>When a student transfers to a new LC </a:t>
            </a:r>
          </a:p>
          <a:p>
            <a:r>
              <a:rPr lang="en-GB" sz="1800" dirty="0">
                <a:latin typeface="Helvetica" panose="020B0604020202020204" pitchFamily="34" charset="0"/>
                <a:cs typeface="Helvetica" panose="020B0604020202020204" pitchFamily="34" charset="0"/>
              </a:rPr>
              <a:t>If an application is awaiting information but the average days are still counting (typically when they have been sample checked).</a:t>
            </a:r>
          </a:p>
          <a:p>
            <a:pPr marL="0" indent="0">
              <a:buFont typeface="Arial" pitchFamily="34" charset="0"/>
              <a:buNone/>
            </a:pPr>
            <a:endParaRPr lang="en-GB" sz="1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60404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612392" y="2402614"/>
            <a:ext cx="9760661" cy="831900"/>
          </a:xfrm>
          <a:prstGeom prst="rect">
            <a:avLst/>
          </a:prstGeom>
        </p:spPr>
        <p:txBody>
          <a:bodyPr lIns="121900" tIns="121900" rIns="121900" bIns="121900" numCol="1" anchor="b" anchorCtr="0">
            <a:noAutofit/>
          </a:bodyPr>
          <a:lstStyle/>
          <a:p>
            <a:pPr marL="342900" lvl="0" indent="-342900">
              <a:defRPr/>
            </a:pPr>
            <a:r>
              <a:rPr lang="en-GB" altLang="en" sz="3200" dirty="0">
                <a:latin typeface="Helvetica" panose="020B0604020202030204" pitchFamily="34" charset="0"/>
              </a:rPr>
              <a:t>BREAK </a:t>
            </a:r>
            <a:endParaRPr lang="en" altLang="en" sz="3200" dirty="0">
              <a:latin typeface="Helvetica" panose="020B0604020202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374270" y="2681046"/>
            <a:ext cx="9760661" cy="831900"/>
          </a:xfrm>
          <a:prstGeom prst="rect">
            <a:avLst/>
          </a:prstGeom>
        </p:spPr>
        <p:txBody>
          <a:bodyPr lIns="121900" tIns="121900" rIns="121900" bIns="121900" numCol="1" anchor="b" anchorCtr="0">
            <a:noAutofit/>
          </a:bodyPr>
          <a:lstStyle/>
          <a:p>
            <a:pPr marL="342900" lvl="0" indent="-342900">
              <a:defRPr/>
            </a:pPr>
            <a:r>
              <a:rPr lang="en-GB" altLang="en" sz="3200" dirty="0">
                <a:latin typeface="Helvetica" panose="020B0604020202030204" pitchFamily="34" charset="0"/>
              </a:rPr>
              <a:t>Test your Knowledge</a:t>
            </a:r>
            <a:endParaRPr lang="en" altLang="en" sz="3200" dirty="0">
              <a:latin typeface="Helvetica" panose="020B0604020202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F0C37474-5187-1BE0-E42D-1C1217F291F0}"/>
              </a:ext>
            </a:extLst>
          </p:cNvPr>
          <p:cNvSpPr txBox="1">
            <a:spLocks noChangeArrowheads="1"/>
          </p:cNvSpPr>
          <p:nvPr/>
        </p:nvSpPr>
        <p:spPr bwMode="auto">
          <a:xfrm>
            <a:off x="-320266" y="848249"/>
            <a:ext cx="7933177" cy="1602371"/>
          </a:xfrm>
          <a:prstGeom prst="rect">
            <a:avLst/>
          </a:prstGeom>
          <a:noFill/>
          <a:ln>
            <a:noFill/>
          </a:ln>
          <a:effectLst/>
        </p:spPr>
        <p:txBody>
          <a:bodyPr wrap="square" lIns="139075" tIns="69537" rIns="139075" bIns="69537">
            <a:spAutoFit/>
          </a:bodyPr>
          <a:lstStyle>
            <a:lvl1pPr defTabSz="1042988">
              <a:defRPr>
                <a:solidFill>
                  <a:schemeClr val="tx1"/>
                </a:solidFill>
                <a:latin typeface="Arial" charset="0"/>
                <a:ea typeface="ＭＳ Ｐゴシック" charset="0"/>
              </a:defRPr>
            </a:lvl1pPr>
            <a:lvl2pPr marL="522288" defTabSz="1042988">
              <a:defRPr>
                <a:solidFill>
                  <a:schemeClr val="tx1"/>
                </a:solidFill>
                <a:latin typeface="Arial" charset="0"/>
                <a:ea typeface="ＭＳ Ｐゴシック" charset="0"/>
              </a:defRPr>
            </a:lvl2pPr>
            <a:lvl3pPr marL="1042988" defTabSz="1042988">
              <a:defRPr>
                <a:solidFill>
                  <a:schemeClr val="tx1"/>
                </a:solidFill>
                <a:latin typeface="Arial" charset="0"/>
                <a:ea typeface="ＭＳ Ｐゴシック" charset="0"/>
              </a:defRPr>
            </a:lvl3pPr>
            <a:lvl4pPr marL="1565275" defTabSz="1042988">
              <a:defRPr>
                <a:solidFill>
                  <a:schemeClr val="tx1"/>
                </a:solidFill>
                <a:latin typeface="Arial" charset="0"/>
                <a:ea typeface="ＭＳ Ｐゴシック" charset="0"/>
              </a:defRPr>
            </a:lvl4pPr>
            <a:lvl5pPr marL="2085975" defTabSz="1042988">
              <a:defRPr>
                <a:solidFill>
                  <a:schemeClr val="tx1"/>
                </a:solidFill>
                <a:latin typeface="Arial" charset="0"/>
                <a:ea typeface="ＭＳ Ｐゴシック" charset="0"/>
              </a:defRPr>
            </a:lvl5pPr>
            <a:lvl6pPr marL="2543175" defTabSz="1042988" fontAlgn="base">
              <a:spcBef>
                <a:spcPct val="0"/>
              </a:spcBef>
              <a:spcAft>
                <a:spcPct val="0"/>
              </a:spcAft>
              <a:defRPr>
                <a:solidFill>
                  <a:schemeClr val="tx1"/>
                </a:solidFill>
                <a:latin typeface="Arial" charset="0"/>
                <a:ea typeface="ＭＳ Ｐゴシック" charset="0"/>
              </a:defRPr>
            </a:lvl6pPr>
            <a:lvl7pPr marL="3000375" defTabSz="1042988" fontAlgn="base">
              <a:spcBef>
                <a:spcPct val="0"/>
              </a:spcBef>
              <a:spcAft>
                <a:spcPct val="0"/>
              </a:spcAft>
              <a:defRPr>
                <a:solidFill>
                  <a:schemeClr val="tx1"/>
                </a:solidFill>
                <a:latin typeface="Arial" charset="0"/>
                <a:ea typeface="ＭＳ Ｐゴシック" charset="0"/>
              </a:defRPr>
            </a:lvl7pPr>
            <a:lvl8pPr marL="3457575" defTabSz="1042988" fontAlgn="base">
              <a:spcBef>
                <a:spcPct val="0"/>
              </a:spcBef>
              <a:spcAft>
                <a:spcPct val="0"/>
              </a:spcAft>
              <a:defRPr>
                <a:solidFill>
                  <a:schemeClr val="tx1"/>
                </a:solidFill>
                <a:latin typeface="Arial" charset="0"/>
                <a:ea typeface="ＭＳ Ｐゴシック" charset="0"/>
              </a:defRPr>
            </a:lvl8pPr>
            <a:lvl9pPr marL="3914775" defTabSz="1042988" fontAlgn="base">
              <a:spcBef>
                <a:spcPct val="0"/>
              </a:spcBef>
              <a:spcAft>
                <a:spcPct val="0"/>
              </a:spcAft>
              <a:defRPr>
                <a:solidFill>
                  <a:schemeClr val="tx1"/>
                </a:solidFill>
                <a:latin typeface="Arial" charset="0"/>
                <a:ea typeface="ＭＳ Ｐゴシック" charset="0"/>
              </a:defRPr>
            </a:lvl9pPr>
          </a:lstStyle>
          <a:p>
            <a:pPr marL="482588" indent="-482588" algn="ctr" eaLnBrk="0" hangingPunct="0">
              <a:buClr>
                <a:srgbClr val="00877C"/>
              </a:buClr>
              <a:defRPr/>
            </a:pPr>
            <a:endParaRPr lang="en-GB" altLang="en-US" sz="2300" dirty="0">
              <a:solidFill>
                <a:prstClr val="black"/>
              </a:solidFill>
              <a:latin typeface="Helvetica" pitchFamily="34" charset="0"/>
              <a:ea typeface="+mn-ea"/>
            </a:endParaRPr>
          </a:p>
          <a:p>
            <a:pPr marL="482588" indent="-482588" eaLnBrk="0" hangingPunct="0">
              <a:buClr>
                <a:srgbClr val="00877C"/>
              </a:buClr>
              <a:defRPr/>
            </a:pPr>
            <a:r>
              <a:rPr lang="en-GB" altLang="en-US" sz="2400" dirty="0">
                <a:solidFill>
                  <a:prstClr val="black"/>
                </a:solidFill>
                <a:latin typeface="Helvetica" pitchFamily="34" charset="0"/>
                <a:ea typeface="+mn-ea"/>
              </a:rPr>
              <a:t>	Can you remove a student who has not signed their learning agreement after 10 working days, even if you know they are studying with you?</a:t>
            </a:r>
            <a:endParaRPr lang="en-GB" sz="2400" dirty="0">
              <a:solidFill>
                <a:srgbClr val="1E1E1E"/>
              </a:solidFill>
              <a:latin typeface="Helvetica"/>
              <a:cs typeface="Helvetica"/>
            </a:endParaRPr>
          </a:p>
        </p:txBody>
      </p:sp>
      <p:sp>
        <p:nvSpPr>
          <p:cNvPr id="9" name="Rectangle 8">
            <a:extLst>
              <a:ext uri="{FF2B5EF4-FFF2-40B4-BE49-F238E27FC236}">
                <a16:creationId xmlns:a16="http://schemas.microsoft.com/office/drawing/2014/main" id="{01F942B1-E453-D478-0B63-9C927D7958F2}"/>
              </a:ext>
            </a:extLst>
          </p:cNvPr>
          <p:cNvSpPr/>
          <p:nvPr/>
        </p:nvSpPr>
        <p:spPr>
          <a:xfrm>
            <a:off x="242260" y="4794371"/>
            <a:ext cx="7543800" cy="1754326"/>
          </a:xfrm>
          <a:prstGeom prst="rect">
            <a:avLst/>
          </a:prstGeom>
        </p:spPr>
        <p:txBody>
          <a:bodyPr wrap="square">
            <a:spAutoFit/>
          </a:bodyPr>
          <a:lstStyle/>
          <a:p>
            <a:pPr defTabSz="651917">
              <a:lnSpc>
                <a:spcPct val="90000"/>
              </a:lnSpc>
              <a:spcAft>
                <a:spcPct val="35000"/>
              </a:spcAft>
            </a:pPr>
            <a:r>
              <a:rPr lang="en-GB" sz="2400" dirty="0">
                <a:latin typeface="Helvetica" pitchFamily="34" charset="0"/>
              </a:rPr>
              <a:t>This will help protect your service standard. SLC Will ask the student to sign a LA via letter. The LC will ask them to sign their learning agreement and SLC will also send reminder text’s etc. You can always restore once they want to sign it.</a:t>
            </a:r>
          </a:p>
        </p:txBody>
      </p:sp>
      <p:pic>
        <p:nvPicPr>
          <p:cNvPr id="3" name="Picture 2">
            <a:extLst>
              <a:ext uri="{FF2B5EF4-FFF2-40B4-BE49-F238E27FC236}">
                <a16:creationId xmlns:a16="http://schemas.microsoft.com/office/drawing/2014/main" id="{29ADEDFF-8148-1B38-5010-1B501111C0F8}"/>
              </a:ext>
            </a:extLst>
          </p:cNvPr>
          <p:cNvPicPr>
            <a:picLocks noChangeAspect="1"/>
          </p:cNvPicPr>
          <p:nvPr/>
        </p:nvPicPr>
        <p:blipFill>
          <a:blip r:embed="rId3"/>
          <a:stretch>
            <a:fillRect/>
          </a:stretch>
        </p:blipFill>
        <p:spPr>
          <a:xfrm>
            <a:off x="7959209" y="1626351"/>
            <a:ext cx="3781424" cy="3796671"/>
          </a:xfrm>
          <a:prstGeom prst="rect">
            <a:avLst/>
          </a:prstGeom>
        </p:spPr>
      </p:pic>
      <p:pic>
        <p:nvPicPr>
          <p:cNvPr id="5" name="Picture 4">
            <a:extLst>
              <a:ext uri="{FF2B5EF4-FFF2-40B4-BE49-F238E27FC236}">
                <a16:creationId xmlns:a16="http://schemas.microsoft.com/office/drawing/2014/main" id="{997AA20E-9EC7-C2DB-4893-B89ECB38B742}"/>
              </a:ext>
            </a:extLst>
          </p:cNvPr>
          <p:cNvPicPr>
            <a:picLocks noChangeAspect="1"/>
          </p:cNvPicPr>
          <p:nvPr/>
        </p:nvPicPr>
        <p:blipFill>
          <a:blip r:embed="rId4"/>
          <a:stretch>
            <a:fillRect/>
          </a:stretch>
        </p:blipFill>
        <p:spPr>
          <a:xfrm rot="506582">
            <a:off x="1782601" y="2475308"/>
            <a:ext cx="3155839" cy="20987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F0C37474-5187-1BE0-E42D-1C1217F291F0}"/>
              </a:ext>
            </a:extLst>
          </p:cNvPr>
          <p:cNvSpPr txBox="1">
            <a:spLocks noChangeArrowheads="1"/>
          </p:cNvSpPr>
          <p:nvPr/>
        </p:nvSpPr>
        <p:spPr bwMode="auto">
          <a:xfrm>
            <a:off x="123201" y="379952"/>
            <a:ext cx="7933177" cy="2356423"/>
          </a:xfrm>
          <a:prstGeom prst="rect">
            <a:avLst/>
          </a:prstGeom>
          <a:noFill/>
          <a:ln>
            <a:noFill/>
          </a:ln>
          <a:effectLst/>
        </p:spPr>
        <p:txBody>
          <a:bodyPr wrap="square" lIns="139075" tIns="69537" rIns="139075" bIns="69537">
            <a:spAutoFit/>
          </a:bodyPr>
          <a:lstStyle>
            <a:lvl1pPr defTabSz="1042988">
              <a:defRPr>
                <a:solidFill>
                  <a:schemeClr val="tx1"/>
                </a:solidFill>
                <a:latin typeface="Arial" charset="0"/>
                <a:ea typeface="ＭＳ Ｐゴシック" charset="0"/>
              </a:defRPr>
            </a:lvl1pPr>
            <a:lvl2pPr marL="522288" defTabSz="1042988">
              <a:defRPr>
                <a:solidFill>
                  <a:schemeClr val="tx1"/>
                </a:solidFill>
                <a:latin typeface="Arial" charset="0"/>
                <a:ea typeface="ＭＳ Ｐゴシック" charset="0"/>
              </a:defRPr>
            </a:lvl2pPr>
            <a:lvl3pPr marL="1042988" defTabSz="1042988">
              <a:defRPr>
                <a:solidFill>
                  <a:schemeClr val="tx1"/>
                </a:solidFill>
                <a:latin typeface="Arial" charset="0"/>
                <a:ea typeface="ＭＳ Ｐゴシック" charset="0"/>
              </a:defRPr>
            </a:lvl3pPr>
            <a:lvl4pPr marL="1565275" defTabSz="1042988">
              <a:defRPr>
                <a:solidFill>
                  <a:schemeClr val="tx1"/>
                </a:solidFill>
                <a:latin typeface="Arial" charset="0"/>
                <a:ea typeface="ＭＳ Ｐゴシック" charset="0"/>
              </a:defRPr>
            </a:lvl4pPr>
            <a:lvl5pPr marL="2085975" defTabSz="1042988">
              <a:defRPr>
                <a:solidFill>
                  <a:schemeClr val="tx1"/>
                </a:solidFill>
                <a:latin typeface="Arial" charset="0"/>
                <a:ea typeface="ＭＳ Ｐゴシック" charset="0"/>
              </a:defRPr>
            </a:lvl5pPr>
            <a:lvl6pPr marL="2543175" defTabSz="1042988" fontAlgn="base">
              <a:spcBef>
                <a:spcPct val="0"/>
              </a:spcBef>
              <a:spcAft>
                <a:spcPct val="0"/>
              </a:spcAft>
              <a:defRPr>
                <a:solidFill>
                  <a:schemeClr val="tx1"/>
                </a:solidFill>
                <a:latin typeface="Arial" charset="0"/>
                <a:ea typeface="ＭＳ Ｐゴシック" charset="0"/>
              </a:defRPr>
            </a:lvl6pPr>
            <a:lvl7pPr marL="3000375" defTabSz="1042988" fontAlgn="base">
              <a:spcBef>
                <a:spcPct val="0"/>
              </a:spcBef>
              <a:spcAft>
                <a:spcPct val="0"/>
              </a:spcAft>
              <a:defRPr>
                <a:solidFill>
                  <a:schemeClr val="tx1"/>
                </a:solidFill>
                <a:latin typeface="Arial" charset="0"/>
                <a:ea typeface="ＭＳ Ｐゴシック" charset="0"/>
              </a:defRPr>
            </a:lvl7pPr>
            <a:lvl8pPr marL="3457575" defTabSz="1042988" fontAlgn="base">
              <a:spcBef>
                <a:spcPct val="0"/>
              </a:spcBef>
              <a:spcAft>
                <a:spcPct val="0"/>
              </a:spcAft>
              <a:defRPr>
                <a:solidFill>
                  <a:schemeClr val="tx1"/>
                </a:solidFill>
                <a:latin typeface="Arial" charset="0"/>
                <a:ea typeface="ＭＳ Ｐゴシック" charset="0"/>
              </a:defRPr>
            </a:lvl8pPr>
            <a:lvl9pPr marL="3914775" defTabSz="1042988" fontAlgn="base">
              <a:spcBef>
                <a:spcPct val="0"/>
              </a:spcBef>
              <a:spcAft>
                <a:spcPct val="0"/>
              </a:spcAft>
              <a:defRPr>
                <a:solidFill>
                  <a:schemeClr val="tx1"/>
                </a:solidFill>
                <a:latin typeface="Arial" charset="0"/>
                <a:ea typeface="ＭＳ Ｐゴシック" charset="0"/>
              </a:defRPr>
            </a:lvl9pPr>
          </a:lstStyle>
          <a:p>
            <a:pPr marL="482588" indent="-482588" algn="ctr" eaLnBrk="0" hangingPunct="0">
              <a:buClr>
                <a:srgbClr val="00877C"/>
              </a:buClr>
              <a:defRPr/>
            </a:pPr>
            <a:endParaRPr lang="en-GB" altLang="en-US" sz="4800" dirty="0">
              <a:solidFill>
                <a:prstClr val="black"/>
              </a:solidFill>
              <a:latin typeface="Helvetica" pitchFamily="34" charset="0"/>
              <a:ea typeface="+mn-ea"/>
            </a:endParaRPr>
          </a:p>
          <a:p>
            <a:r>
              <a:rPr lang="en-GB" sz="2400" dirty="0">
                <a:latin typeface="Helvetica" pitchFamily="34" charset="0"/>
              </a:rPr>
              <a:t>If your register has some missing attendances marks you should leave the portal attendance confirmation blank until you know if the student was in attendance or not.</a:t>
            </a:r>
          </a:p>
        </p:txBody>
      </p:sp>
      <p:sp>
        <p:nvSpPr>
          <p:cNvPr id="9" name="Rectangle 8">
            <a:extLst>
              <a:ext uri="{FF2B5EF4-FFF2-40B4-BE49-F238E27FC236}">
                <a16:creationId xmlns:a16="http://schemas.microsoft.com/office/drawing/2014/main" id="{01F942B1-E453-D478-0B63-9C927D7958F2}"/>
              </a:ext>
            </a:extLst>
          </p:cNvPr>
          <p:cNvSpPr/>
          <p:nvPr/>
        </p:nvSpPr>
        <p:spPr>
          <a:xfrm>
            <a:off x="271996" y="4970627"/>
            <a:ext cx="7543800" cy="1200329"/>
          </a:xfrm>
          <a:prstGeom prst="rect">
            <a:avLst/>
          </a:prstGeom>
        </p:spPr>
        <p:txBody>
          <a:bodyPr wrap="square">
            <a:spAutoFit/>
          </a:bodyPr>
          <a:lstStyle/>
          <a:p>
            <a:r>
              <a:rPr lang="en-GB" sz="2400" dirty="0">
                <a:latin typeface="Helvetica" pitchFamily="34" charset="0"/>
              </a:rPr>
              <a:t>You should never leave an attendance confirmation blank it should be marked as not in attendance until you have proof of attendance. </a:t>
            </a:r>
          </a:p>
        </p:txBody>
      </p:sp>
      <p:pic>
        <p:nvPicPr>
          <p:cNvPr id="4" name="Picture 3" descr="A red rectangular sign with black background&#10;&#10;Description automatically generated">
            <a:extLst>
              <a:ext uri="{FF2B5EF4-FFF2-40B4-BE49-F238E27FC236}">
                <a16:creationId xmlns:a16="http://schemas.microsoft.com/office/drawing/2014/main" id="{2E180856-BA72-0F65-231F-49AF95030EA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590154">
            <a:off x="1883305" y="2524805"/>
            <a:ext cx="3230954" cy="2148633"/>
          </a:xfrm>
          <a:prstGeom prst="rect">
            <a:avLst/>
          </a:prstGeom>
        </p:spPr>
      </p:pic>
      <p:pic>
        <p:nvPicPr>
          <p:cNvPr id="3" name="Picture 2">
            <a:extLst>
              <a:ext uri="{FF2B5EF4-FFF2-40B4-BE49-F238E27FC236}">
                <a16:creationId xmlns:a16="http://schemas.microsoft.com/office/drawing/2014/main" id="{FEB29EC6-012C-9254-1608-E24DCFBD1C31}"/>
              </a:ext>
            </a:extLst>
          </p:cNvPr>
          <p:cNvPicPr>
            <a:picLocks noChangeAspect="1"/>
          </p:cNvPicPr>
          <p:nvPr/>
        </p:nvPicPr>
        <p:blipFill>
          <a:blip r:embed="rId5"/>
          <a:stretch>
            <a:fillRect/>
          </a:stretch>
        </p:blipFill>
        <p:spPr>
          <a:xfrm>
            <a:off x="7959209" y="1626351"/>
            <a:ext cx="3781424" cy="3796671"/>
          </a:xfrm>
          <a:prstGeom prst="rect">
            <a:avLst/>
          </a:prstGeom>
        </p:spPr>
      </p:pic>
    </p:spTree>
    <p:extLst>
      <p:ext uri="{BB962C8B-B14F-4D97-AF65-F5344CB8AC3E}">
        <p14:creationId xmlns:p14="http://schemas.microsoft.com/office/powerpoint/2010/main" val="260878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F0C37474-5187-1BE0-E42D-1C1217F291F0}"/>
              </a:ext>
            </a:extLst>
          </p:cNvPr>
          <p:cNvSpPr txBox="1">
            <a:spLocks noChangeArrowheads="1"/>
          </p:cNvSpPr>
          <p:nvPr/>
        </p:nvSpPr>
        <p:spPr bwMode="auto">
          <a:xfrm>
            <a:off x="105281" y="792335"/>
            <a:ext cx="8616762" cy="1617760"/>
          </a:xfrm>
          <a:prstGeom prst="rect">
            <a:avLst/>
          </a:prstGeom>
          <a:noFill/>
          <a:ln>
            <a:noFill/>
          </a:ln>
          <a:effectLst/>
        </p:spPr>
        <p:txBody>
          <a:bodyPr wrap="square" lIns="139075" tIns="69537" rIns="139075" bIns="69537">
            <a:spAutoFit/>
          </a:bodyPr>
          <a:lstStyle>
            <a:lvl1pPr defTabSz="1042988">
              <a:defRPr>
                <a:solidFill>
                  <a:schemeClr val="tx1"/>
                </a:solidFill>
                <a:latin typeface="Arial" charset="0"/>
                <a:ea typeface="ＭＳ Ｐゴシック" charset="0"/>
              </a:defRPr>
            </a:lvl1pPr>
            <a:lvl2pPr marL="522288" defTabSz="1042988">
              <a:defRPr>
                <a:solidFill>
                  <a:schemeClr val="tx1"/>
                </a:solidFill>
                <a:latin typeface="Arial" charset="0"/>
                <a:ea typeface="ＭＳ Ｐゴシック" charset="0"/>
              </a:defRPr>
            </a:lvl2pPr>
            <a:lvl3pPr marL="1042988" defTabSz="1042988">
              <a:defRPr>
                <a:solidFill>
                  <a:schemeClr val="tx1"/>
                </a:solidFill>
                <a:latin typeface="Arial" charset="0"/>
                <a:ea typeface="ＭＳ Ｐゴシック" charset="0"/>
              </a:defRPr>
            </a:lvl3pPr>
            <a:lvl4pPr marL="1565275" defTabSz="1042988">
              <a:defRPr>
                <a:solidFill>
                  <a:schemeClr val="tx1"/>
                </a:solidFill>
                <a:latin typeface="Arial" charset="0"/>
                <a:ea typeface="ＭＳ Ｐゴシック" charset="0"/>
              </a:defRPr>
            </a:lvl4pPr>
            <a:lvl5pPr marL="2085975" defTabSz="1042988">
              <a:defRPr>
                <a:solidFill>
                  <a:schemeClr val="tx1"/>
                </a:solidFill>
                <a:latin typeface="Arial" charset="0"/>
                <a:ea typeface="ＭＳ Ｐゴシック" charset="0"/>
              </a:defRPr>
            </a:lvl5pPr>
            <a:lvl6pPr marL="2543175" defTabSz="1042988" fontAlgn="base">
              <a:spcBef>
                <a:spcPct val="0"/>
              </a:spcBef>
              <a:spcAft>
                <a:spcPct val="0"/>
              </a:spcAft>
              <a:defRPr>
                <a:solidFill>
                  <a:schemeClr val="tx1"/>
                </a:solidFill>
                <a:latin typeface="Arial" charset="0"/>
                <a:ea typeface="ＭＳ Ｐゴシック" charset="0"/>
              </a:defRPr>
            </a:lvl6pPr>
            <a:lvl7pPr marL="3000375" defTabSz="1042988" fontAlgn="base">
              <a:spcBef>
                <a:spcPct val="0"/>
              </a:spcBef>
              <a:spcAft>
                <a:spcPct val="0"/>
              </a:spcAft>
              <a:defRPr>
                <a:solidFill>
                  <a:schemeClr val="tx1"/>
                </a:solidFill>
                <a:latin typeface="Arial" charset="0"/>
                <a:ea typeface="ＭＳ Ｐゴシック" charset="0"/>
              </a:defRPr>
            </a:lvl7pPr>
            <a:lvl8pPr marL="3457575" defTabSz="1042988" fontAlgn="base">
              <a:spcBef>
                <a:spcPct val="0"/>
              </a:spcBef>
              <a:spcAft>
                <a:spcPct val="0"/>
              </a:spcAft>
              <a:defRPr>
                <a:solidFill>
                  <a:schemeClr val="tx1"/>
                </a:solidFill>
                <a:latin typeface="Arial" charset="0"/>
                <a:ea typeface="ＭＳ Ｐゴシック" charset="0"/>
              </a:defRPr>
            </a:lvl8pPr>
            <a:lvl9pPr marL="3914775" defTabSz="1042988" fontAlgn="base">
              <a:spcBef>
                <a:spcPct val="0"/>
              </a:spcBef>
              <a:spcAft>
                <a:spcPct val="0"/>
              </a:spcAft>
              <a:defRPr>
                <a:solidFill>
                  <a:schemeClr val="tx1"/>
                </a:solidFill>
                <a:latin typeface="Arial" charset="0"/>
                <a:ea typeface="ＭＳ Ｐゴシック" charset="0"/>
              </a:defRPr>
            </a:lvl9pPr>
          </a:lstStyle>
          <a:p>
            <a:pPr marL="482588" indent="-482588" eaLnBrk="0" hangingPunct="0">
              <a:buClr>
                <a:srgbClr val="00877C"/>
              </a:buClr>
              <a:defRPr/>
            </a:pPr>
            <a:endParaRPr lang="en-GB" altLang="en-US" sz="2400" dirty="0">
              <a:solidFill>
                <a:prstClr val="black"/>
              </a:solidFill>
              <a:latin typeface="Helvetica" pitchFamily="34" charset="0"/>
              <a:ea typeface="+mn-ea"/>
            </a:endParaRPr>
          </a:p>
          <a:p>
            <a:pPr marL="482588" indent="-482588" eaLnBrk="0" hangingPunct="0">
              <a:buClr>
                <a:srgbClr val="00877C"/>
              </a:buClr>
              <a:defRPr/>
            </a:pPr>
            <a:r>
              <a:rPr lang="en-GB" altLang="en-US" sz="2400" dirty="0">
                <a:latin typeface="Helvetica" pitchFamily="34" charset="0"/>
              </a:rPr>
              <a:t>You need to contact your account manager for an account</a:t>
            </a:r>
          </a:p>
          <a:p>
            <a:pPr marL="482588" indent="-482588" eaLnBrk="0" hangingPunct="0">
              <a:buClr>
                <a:srgbClr val="00877C"/>
              </a:buClr>
              <a:defRPr/>
            </a:pPr>
            <a:r>
              <a:rPr lang="en-GB" altLang="en-US" sz="2400" dirty="0">
                <a:latin typeface="Helvetica" pitchFamily="34" charset="0"/>
              </a:rPr>
              <a:t>review to find out how you are performing against the service</a:t>
            </a:r>
          </a:p>
          <a:p>
            <a:pPr marL="482588" indent="-482588" eaLnBrk="0" hangingPunct="0">
              <a:buClr>
                <a:srgbClr val="00877C"/>
              </a:buClr>
              <a:defRPr/>
            </a:pPr>
            <a:r>
              <a:rPr lang="en-GB" altLang="en-US" sz="2400" dirty="0">
                <a:latin typeface="Helvetica" pitchFamily="34" charset="0"/>
              </a:rPr>
              <a:t>standards.</a:t>
            </a:r>
            <a:endParaRPr lang="en-GB" sz="2400" dirty="0">
              <a:solidFill>
                <a:srgbClr val="1E1E1E"/>
              </a:solidFill>
              <a:latin typeface="Helvetica"/>
              <a:cs typeface="Helvetica"/>
            </a:endParaRPr>
          </a:p>
        </p:txBody>
      </p:sp>
      <p:sp>
        <p:nvSpPr>
          <p:cNvPr id="9" name="Rectangle 8">
            <a:extLst>
              <a:ext uri="{FF2B5EF4-FFF2-40B4-BE49-F238E27FC236}">
                <a16:creationId xmlns:a16="http://schemas.microsoft.com/office/drawing/2014/main" id="{01F942B1-E453-D478-0B63-9C927D7958F2}"/>
              </a:ext>
            </a:extLst>
          </p:cNvPr>
          <p:cNvSpPr/>
          <p:nvPr/>
        </p:nvSpPr>
        <p:spPr>
          <a:xfrm>
            <a:off x="251899" y="4707861"/>
            <a:ext cx="7543800" cy="1569660"/>
          </a:xfrm>
          <a:prstGeom prst="rect">
            <a:avLst/>
          </a:prstGeom>
        </p:spPr>
        <p:txBody>
          <a:bodyPr wrap="square">
            <a:spAutoFit/>
          </a:bodyPr>
          <a:lstStyle/>
          <a:p>
            <a:r>
              <a:rPr lang="en-GB" sz="2400" dirty="0">
                <a:latin typeface="Helvetica" pitchFamily="34" charset="0"/>
              </a:rPr>
              <a:t>Service standard reports are available on the portal - self service report helps provides an overview of your Learning Centre and provides a regional sector comparison.</a:t>
            </a:r>
          </a:p>
        </p:txBody>
      </p:sp>
      <p:pic>
        <p:nvPicPr>
          <p:cNvPr id="4" name="Picture 3" descr="A red rectangular sign with black background&#10;&#10;Description automatically generated">
            <a:extLst>
              <a:ext uri="{FF2B5EF4-FFF2-40B4-BE49-F238E27FC236}">
                <a16:creationId xmlns:a16="http://schemas.microsoft.com/office/drawing/2014/main" id="{2E180856-BA72-0F65-231F-49AF95030EA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590154">
            <a:off x="1814015" y="2354682"/>
            <a:ext cx="3230954" cy="2148633"/>
          </a:xfrm>
          <a:prstGeom prst="rect">
            <a:avLst/>
          </a:prstGeom>
        </p:spPr>
      </p:pic>
      <p:pic>
        <p:nvPicPr>
          <p:cNvPr id="3" name="Picture 2">
            <a:extLst>
              <a:ext uri="{FF2B5EF4-FFF2-40B4-BE49-F238E27FC236}">
                <a16:creationId xmlns:a16="http://schemas.microsoft.com/office/drawing/2014/main" id="{C54448DD-B222-8722-4632-6558C02596EE}"/>
              </a:ext>
            </a:extLst>
          </p:cNvPr>
          <p:cNvPicPr>
            <a:picLocks noChangeAspect="1"/>
          </p:cNvPicPr>
          <p:nvPr/>
        </p:nvPicPr>
        <p:blipFill>
          <a:blip r:embed="rId5"/>
          <a:stretch>
            <a:fillRect/>
          </a:stretch>
        </p:blipFill>
        <p:spPr>
          <a:xfrm>
            <a:off x="7959209" y="1915297"/>
            <a:ext cx="3781424" cy="3507725"/>
          </a:xfrm>
          <a:prstGeom prst="rect">
            <a:avLst/>
          </a:prstGeom>
        </p:spPr>
      </p:pic>
    </p:spTree>
    <p:extLst>
      <p:ext uri="{BB962C8B-B14F-4D97-AF65-F5344CB8AC3E}">
        <p14:creationId xmlns:p14="http://schemas.microsoft.com/office/powerpoint/2010/main" val="377339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F0C37474-5187-1BE0-E42D-1C1217F291F0}"/>
              </a:ext>
            </a:extLst>
          </p:cNvPr>
          <p:cNvSpPr txBox="1">
            <a:spLocks noChangeArrowheads="1"/>
          </p:cNvSpPr>
          <p:nvPr/>
        </p:nvSpPr>
        <p:spPr bwMode="auto">
          <a:xfrm>
            <a:off x="0" y="1022222"/>
            <a:ext cx="9403571" cy="509764"/>
          </a:xfrm>
          <a:prstGeom prst="rect">
            <a:avLst/>
          </a:prstGeom>
          <a:noFill/>
          <a:ln>
            <a:noFill/>
          </a:ln>
          <a:effectLst/>
        </p:spPr>
        <p:txBody>
          <a:bodyPr wrap="square" lIns="139075" tIns="69537" rIns="139075" bIns="69537">
            <a:spAutoFit/>
          </a:bodyPr>
          <a:lstStyle>
            <a:lvl1pPr defTabSz="1042988">
              <a:defRPr>
                <a:solidFill>
                  <a:schemeClr val="tx1"/>
                </a:solidFill>
                <a:latin typeface="Arial" charset="0"/>
                <a:ea typeface="ＭＳ Ｐゴシック" charset="0"/>
              </a:defRPr>
            </a:lvl1pPr>
            <a:lvl2pPr marL="522288" defTabSz="1042988">
              <a:defRPr>
                <a:solidFill>
                  <a:schemeClr val="tx1"/>
                </a:solidFill>
                <a:latin typeface="Arial" charset="0"/>
                <a:ea typeface="ＭＳ Ｐゴシック" charset="0"/>
              </a:defRPr>
            </a:lvl2pPr>
            <a:lvl3pPr marL="1042988" defTabSz="1042988">
              <a:defRPr>
                <a:solidFill>
                  <a:schemeClr val="tx1"/>
                </a:solidFill>
                <a:latin typeface="Arial" charset="0"/>
                <a:ea typeface="ＭＳ Ｐゴシック" charset="0"/>
              </a:defRPr>
            </a:lvl3pPr>
            <a:lvl4pPr marL="1565275" defTabSz="1042988">
              <a:defRPr>
                <a:solidFill>
                  <a:schemeClr val="tx1"/>
                </a:solidFill>
                <a:latin typeface="Arial" charset="0"/>
                <a:ea typeface="ＭＳ Ｐゴシック" charset="0"/>
              </a:defRPr>
            </a:lvl4pPr>
            <a:lvl5pPr marL="2085975" defTabSz="1042988">
              <a:defRPr>
                <a:solidFill>
                  <a:schemeClr val="tx1"/>
                </a:solidFill>
                <a:latin typeface="Arial" charset="0"/>
                <a:ea typeface="ＭＳ Ｐゴシック" charset="0"/>
              </a:defRPr>
            </a:lvl5pPr>
            <a:lvl6pPr marL="2543175" defTabSz="1042988" fontAlgn="base">
              <a:spcBef>
                <a:spcPct val="0"/>
              </a:spcBef>
              <a:spcAft>
                <a:spcPct val="0"/>
              </a:spcAft>
              <a:defRPr>
                <a:solidFill>
                  <a:schemeClr val="tx1"/>
                </a:solidFill>
                <a:latin typeface="Arial" charset="0"/>
                <a:ea typeface="ＭＳ Ｐゴシック" charset="0"/>
              </a:defRPr>
            </a:lvl6pPr>
            <a:lvl7pPr marL="3000375" defTabSz="1042988" fontAlgn="base">
              <a:spcBef>
                <a:spcPct val="0"/>
              </a:spcBef>
              <a:spcAft>
                <a:spcPct val="0"/>
              </a:spcAft>
              <a:defRPr>
                <a:solidFill>
                  <a:schemeClr val="tx1"/>
                </a:solidFill>
                <a:latin typeface="Arial" charset="0"/>
                <a:ea typeface="ＭＳ Ｐゴシック" charset="0"/>
              </a:defRPr>
            </a:lvl7pPr>
            <a:lvl8pPr marL="3457575" defTabSz="1042988" fontAlgn="base">
              <a:spcBef>
                <a:spcPct val="0"/>
              </a:spcBef>
              <a:spcAft>
                <a:spcPct val="0"/>
              </a:spcAft>
              <a:defRPr>
                <a:solidFill>
                  <a:schemeClr val="tx1"/>
                </a:solidFill>
                <a:latin typeface="Arial" charset="0"/>
                <a:ea typeface="ＭＳ Ｐゴシック" charset="0"/>
              </a:defRPr>
            </a:lvl8pPr>
            <a:lvl9pPr marL="3914775" defTabSz="1042988" fontAlgn="base">
              <a:spcBef>
                <a:spcPct val="0"/>
              </a:spcBef>
              <a:spcAft>
                <a:spcPct val="0"/>
              </a:spcAft>
              <a:defRPr>
                <a:solidFill>
                  <a:schemeClr val="tx1"/>
                </a:solidFill>
                <a:latin typeface="Arial" charset="0"/>
                <a:ea typeface="ＭＳ Ｐゴシック" charset="0"/>
              </a:defRPr>
            </a:lvl9pPr>
          </a:lstStyle>
          <a:p>
            <a:pPr marL="482588" indent="-482588" eaLnBrk="0" hangingPunct="0">
              <a:buClr>
                <a:srgbClr val="00877C"/>
              </a:buClr>
              <a:defRPr/>
            </a:pPr>
            <a:r>
              <a:rPr lang="en-GB" altLang="en-US" sz="2400" dirty="0">
                <a:latin typeface="Helvetica" panose="020B0604020202020204" pitchFamily="34" charset="0"/>
                <a:cs typeface="Helvetica" panose="020B0604020202020204" pitchFamily="34" charset="0"/>
              </a:rPr>
              <a:t>Extenuating circumstances can only be used/ticked for child carers.</a:t>
            </a:r>
            <a:endParaRPr lang="en-GB" sz="2800" dirty="0">
              <a:solidFill>
                <a:srgbClr val="1E1E1E"/>
              </a:solidFill>
              <a:latin typeface="Helvetica" panose="020B0604020202020204" pitchFamily="34" charset="0"/>
              <a:cs typeface="Helvetica" panose="020B0604020202020204" pitchFamily="34" charset="0"/>
            </a:endParaRPr>
          </a:p>
        </p:txBody>
      </p:sp>
      <p:sp>
        <p:nvSpPr>
          <p:cNvPr id="9" name="Rectangle 8">
            <a:extLst>
              <a:ext uri="{FF2B5EF4-FFF2-40B4-BE49-F238E27FC236}">
                <a16:creationId xmlns:a16="http://schemas.microsoft.com/office/drawing/2014/main" id="{01F942B1-E453-D478-0B63-9C927D7958F2}"/>
              </a:ext>
            </a:extLst>
          </p:cNvPr>
          <p:cNvSpPr/>
          <p:nvPr/>
        </p:nvSpPr>
        <p:spPr>
          <a:xfrm>
            <a:off x="251898" y="4707861"/>
            <a:ext cx="7868721" cy="1569660"/>
          </a:xfrm>
          <a:prstGeom prst="rect">
            <a:avLst/>
          </a:prstGeom>
        </p:spPr>
        <p:txBody>
          <a:bodyPr wrap="square">
            <a:spAutoFit/>
          </a:bodyPr>
          <a:lstStyle/>
          <a:p>
            <a:r>
              <a:rPr lang="en-GB" sz="2400" dirty="0">
                <a:latin typeface="Helvetica" panose="020B0604020202020204" pitchFamily="34" charset="0"/>
                <a:cs typeface="Helvetica" panose="020B0604020202020204" pitchFamily="34" charset="0"/>
              </a:rPr>
              <a:t>The purpose of this is to support vulnerable students who are at risk of not participating in education. This may include caring responsibilities or disabilities but is not limited to these.</a:t>
            </a:r>
          </a:p>
        </p:txBody>
      </p:sp>
      <p:pic>
        <p:nvPicPr>
          <p:cNvPr id="4" name="Picture 3" descr="A red rectangular sign with black background&#10;&#10;Description automatically generated">
            <a:extLst>
              <a:ext uri="{FF2B5EF4-FFF2-40B4-BE49-F238E27FC236}">
                <a16:creationId xmlns:a16="http://schemas.microsoft.com/office/drawing/2014/main" id="{2E180856-BA72-0F65-231F-49AF95030EA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590154">
            <a:off x="1968365" y="1900592"/>
            <a:ext cx="3230954" cy="2148633"/>
          </a:xfrm>
          <a:prstGeom prst="rect">
            <a:avLst/>
          </a:prstGeom>
        </p:spPr>
      </p:pic>
      <p:pic>
        <p:nvPicPr>
          <p:cNvPr id="3" name="Picture 2">
            <a:extLst>
              <a:ext uri="{FF2B5EF4-FFF2-40B4-BE49-F238E27FC236}">
                <a16:creationId xmlns:a16="http://schemas.microsoft.com/office/drawing/2014/main" id="{80C97081-015F-CE8F-32BF-B269D9534F02}"/>
              </a:ext>
            </a:extLst>
          </p:cNvPr>
          <p:cNvPicPr>
            <a:picLocks noChangeAspect="1"/>
          </p:cNvPicPr>
          <p:nvPr/>
        </p:nvPicPr>
        <p:blipFill>
          <a:blip r:embed="rId5"/>
          <a:stretch>
            <a:fillRect/>
          </a:stretch>
        </p:blipFill>
        <p:spPr>
          <a:xfrm>
            <a:off x="7959209" y="1626351"/>
            <a:ext cx="3781424" cy="3796671"/>
          </a:xfrm>
          <a:prstGeom prst="rect">
            <a:avLst/>
          </a:prstGeom>
        </p:spPr>
      </p:pic>
    </p:spTree>
    <p:extLst>
      <p:ext uri="{BB962C8B-B14F-4D97-AF65-F5344CB8AC3E}">
        <p14:creationId xmlns:p14="http://schemas.microsoft.com/office/powerpoint/2010/main" val="304967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364220" y="2691095"/>
            <a:ext cx="9760661" cy="831900"/>
          </a:xfrm>
          <a:prstGeom prst="rect">
            <a:avLst/>
          </a:prstGeom>
        </p:spPr>
        <p:txBody>
          <a:bodyPr lIns="121900" tIns="121900" rIns="121900" bIns="121900" numCol="1" anchor="b" anchorCtr="0">
            <a:noAutofit/>
          </a:bodyPr>
          <a:lstStyle/>
          <a:p>
            <a:pPr marL="342900" lvl="0" indent="-342900">
              <a:defRPr/>
            </a:pPr>
            <a:r>
              <a:rPr lang="en-GB" altLang="en" sz="3200" dirty="0">
                <a:latin typeface="Helvetica" panose="020B0604020202030204" pitchFamily="34" charset="0"/>
              </a:rPr>
              <a:t>Case Studies </a:t>
            </a:r>
            <a:endParaRPr lang="en" altLang="en" sz="3200" dirty="0">
              <a:latin typeface="Helvetica" panose="020B0604020202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FF2CF8-7D38-21BF-5FB7-5B61818999E9}"/>
              </a:ext>
            </a:extLst>
          </p:cNvPr>
          <p:cNvSpPr txBox="1"/>
          <p:nvPr/>
        </p:nvSpPr>
        <p:spPr>
          <a:xfrm>
            <a:off x="172221" y="1068561"/>
            <a:ext cx="11389489" cy="5355312"/>
          </a:xfrm>
          <a:prstGeom prst="rect">
            <a:avLst/>
          </a:prstGeom>
          <a:noFill/>
        </p:spPr>
        <p:txBody>
          <a:bodyPr wrap="square" rtlCol="0">
            <a:spAutoFit/>
          </a:bodyPr>
          <a:lstStyle/>
          <a:p>
            <a:r>
              <a:rPr lang="en-GB" dirty="0">
                <a:latin typeface="Helvetica" panose="020B0604020202020204" pitchFamily="34" charset="0"/>
                <a:cs typeface="Helvetica" panose="020B0604020202020204" pitchFamily="34" charset="0"/>
              </a:rPr>
              <a:t>Working in groups think about the following scenarios</a:t>
            </a:r>
          </a:p>
          <a:p>
            <a:endParaRPr lang="en-GB" dirty="0">
              <a:latin typeface="Helvetica" panose="020B0604020202020204" pitchFamily="34" charset="0"/>
              <a:cs typeface="Helvetica" panose="020B0604020202020204" pitchFamily="34" charset="0"/>
            </a:endParaRPr>
          </a:p>
          <a:p>
            <a:r>
              <a:rPr lang="en-GB" dirty="0">
                <a:solidFill>
                  <a:srgbClr val="00B0F0"/>
                </a:solidFill>
                <a:latin typeface="Helvetica" panose="020B0604020202020204" pitchFamily="34" charset="0"/>
                <a:cs typeface="Helvetica" panose="020B0604020202020204" pitchFamily="34" charset="0"/>
              </a:rPr>
              <a:t>1, An EMA student is studying 4 subjects and is studying full time at the start of the AY year.</a:t>
            </a:r>
          </a:p>
          <a:p>
            <a:pPr marL="0" indent="0">
              <a:buNone/>
            </a:pPr>
            <a:endParaRPr lang="en-GB" dirty="0">
              <a:solidFill>
                <a:srgbClr val="00B0F0"/>
              </a:solidFill>
              <a:latin typeface="Helvetica" panose="020B0604020202020204" pitchFamily="34" charset="0"/>
              <a:cs typeface="Helvetica" panose="020B0604020202020204" pitchFamily="34" charset="0"/>
            </a:endParaRPr>
          </a:p>
          <a:p>
            <a:r>
              <a:rPr lang="en-GB" dirty="0">
                <a:solidFill>
                  <a:srgbClr val="00B0F0"/>
                </a:solidFill>
                <a:latin typeface="Helvetica" panose="020B0604020202020204" pitchFamily="34" charset="0"/>
                <a:cs typeface="Helvetica" panose="020B0604020202020204" pitchFamily="34" charset="0"/>
              </a:rPr>
              <a:t>They decide to drop 2 mid-year as they are not enjoying the subjects.</a:t>
            </a:r>
          </a:p>
          <a:p>
            <a:endParaRPr lang="en-GB" dirty="0">
              <a:solidFill>
                <a:srgbClr val="00B0F0"/>
              </a:solidFill>
              <a:latin typeface="Helvetica" panose="020B0604020202020204" pitchFamily="34" charset="0"/>
              <a:cs typeface="Helvetica" panose="020B0604020202020204" pitchFamily="34" charset="0"/>
            </a:endParaRPr>
          </a:p>
          <a:p>
            <a:r>
              <a:rPr lang="en-GB" dirty="0">
                <a:solidFill>
                  <a:srgbClr val="00B0F0"/>
                </a:solidFill>
                <a:latin typeface="Helvetica" panose="020B0604020202020204" pitchFamily="34" charset="0"/>
                <a:cs typeface="Helvetica" panose="020B0604020202020204" pitchFamily="34" charset="0"/>
              </a:rPr>
              <a:t>What would you as an admin need to check to make sure they are still eligible for EMA.</a:t>
            </a:r>
          </a:p>
          <a:p>
            <a:endParaRPr lang="en-GB" dirty="0">
              <a:latin typeface="Helvetica" panose="020B0604020202020204" pitchFamily="34" charset="0"/>
              <a:cs typeface="Helvetica" panose="020B0604020202020204" pitchFamily="34" charset="0"/>
            </a:endParaRPr>
          </a:p>
          <a:p>
            <a:r>
              <a:rPr lang="en-GB" dirty="0">
                <a:solidFill>
                  <a:schemeClr val="accent6">
                    <a:lumMod val="75000"/>
                  </a:schemeClr>
                </a:solidFill>
                <a:latin typeface="Helvetica" panose="020B0604020202020204" pitchFamily="34" charset="0"/>
                <a:cs typeface="Helvetica" panose="020B0604020202020204" pitchFamily="34" charset="0"/>
              </a:rPr>
              <a:t>2, We carry out 2 sample checks on returning students during the year. One in the summer before they return and another in Nov/Dec time.</a:t>
            </a:r>
          </a:p>
          <a:p>
            <a:endParaRPr lang="en-GB" dirty="0">
              <a:solidFill>
                <a:schemeClr val="accent6">
                  <a:lumMod val="75000"/>
                </a:schemeClr>
              </a:solidFill>
              <a:latin typeface="Helvetica" panose="020B0604020202020204" pitchFamily="34" charset="0"/>
              <a:cs typeface="Helvetica" panose="020B0604020202020204" pitchFamily="34" charset="0"/>
            </a:endParaRPr>
          </a:p>
          <a:p>
            <a:r>
              <a:rPr lang="en-GB" dirty="0">
                <a:solidFill>
                  <a:schemeClr val="accent6">
                    <a:lumMod val="75000"/>
                  </a:schemeClr>
                </a:solidFill>
                <a:latin typeface="Helvetica" panose="020B0604020202020204" pitchFamily="34" charset="0"/>
                <a:cs typeface="Helvetica" panose="020B0604020202020204" pitchFamily="34" charset="0"/>
              </a:rPr>
              <a:t>What is the difference between these 2 sample checks and what evidence are we requesting from the student/parent/guardians ?</a:t>
            </a:r>
          </a:p>
          <a:p>
            <a:r>
              <a:rPr lang="en-GB" dirty="0">
                <a:solidFill>
                  <a:schemeClr val="accent6">
                    <a:lumMod val="75000"/>
                  </a:schemeClr>
                </a:solidFill>
                <a:latin typeface="Helvetica" panose="020B0604020202020204" pitchFamily="34" charset="0"/>
                <a:cs typeface="Helvetica" panose="020B0604020202020204" pitchFamily="34" charset="0"/>
              </a:rPr>
              <a:t> </a:t>
            </a:r>
          </a:p>
          <a:p>
            <a:r>
              <a:rPr lang="en-GB" dirty="0">
                <a:solidFill>
                  <a:schemeClr val="accent6">
                    <a:lumMod val="75000"/>
                  </a:schemeClr>
                </a:solidFill>
                <a:latin typeface="Helvetica" panose="020B0604020202020204" pitchFamily="34" charset="0"/>
                <a:cs typeface="Helvetica" panose="020B0604020202020204" pitchFamily="34" charset="0"/>
              </a:rPr>
              <a:t>How can you identify and support these students that have been selected by using the portal ?</a:t>
            </a:r>
          </a:p>
          <a:p>
            <a:endParaRPr lang="en-GB" dirty="0">
              <a:latin typeface="Helvetica" panose="020B0604020202020204" pitchFamily="34" charset="0"/>
              <a:cs typeface="Helvetica" panose="020B0604020202020204" pitchFamily="34" charset="0"/>
            </a:endParaRPr>
          </a:p>
          <a:p>
            <a:r>
              <a:rPr lang="en-GB" dirty="0">
                <a:solidFill>
                  <a:srgbClr val="00B050"/>
                </a:solidFill>
                <a:latin typeface="Helvetica" panose="020B0604020202020204" pitchFamily="34" charset="0"/>
                <a:cs typeface="Helvetica" panose="020B0604020202020204" pitchFamily="34" charset="0"/>
              </a:rPr>
              <a:t>3, Make 2 list of as many authorised and unauthorised absence reasons as you can.</a:t>
            </a:r>
          </a:p>
          <a:p>
            <a:endParaRPr lang="en-GB" sz="1800" dirty="0">
              <a:latin typeface="Helvetica" panose="020B0604020202020204" pitchFamily="34" charset="0"/>
              <a:cs typeface="Helvetica" panose="020B0604020202020204" pitchFamily="34" charset="0"/>
            </a:endParaRPr>
          </a:p>
          <a:p>
            <a:endParaRPr lang="en-GB" dirty="0"/>
          </a:p>
        </p:txBody>
      </p:sp>
      <p:sp>
        <p:nvSpPr>
          <p:cNvPr id="3" name="TextBox 2">
            <a:extLst>
              <a:ext uri="{FF2B5EF4-FFF2-40B4-BE49-F238E27FC236}">
                <a16:creationId xmlns:a16="http://schemas.microsoft.com/office/drawing/2014/main" id="{0774FDA2-F267-E36C-4BE5-574963A089AB}"/>
              </a:ext>
            </a:extLst>
          </p:cNvPr>
          <p:cNvSpPr txBox="1"/>
          <p:nvPr/>
        </p:nvSpPr>
        <p:spPr>
          <a:xfrm>
            <a:off x="0" y="282625"/>
            <a:ext cx="4560425" cy="584775"/>
          </a:xfrm>
          <a:prstGeom prst="rect">
            <a:avLst/>
          </a:prstGeom>
          <a:noFill/>
        </p:spPr>
        <p:txBody>
          <a:bodyPr wrap="square" rtlCol="0">
            <a:spAutoFit/>
          </a:bodyPr>
          <a:lstStyle/>
          <a:p>
            <a:r>
              <a:rPr lang="en-GB" sz="3200" dirty="0">
                <a:latin typeface="Helvetica" panose="020B0604020202020204" pitchFamily="34" charset="0"/>
                <a:cs typeface="Helvetica" panose="020B0604020202020204" pitchFamily="34" charset="0"/>
              </a:rPr>
              <a:t>Case Studies </a:t>
            </a:r>
          </a:p>
        </p:txBody>
      </p:sp>
    </p:spTree>
    <p:extLst>
      <p:ext uri="{BB962C8B-B14F-4D97-AF65-F5344CB8AC3E}">
        <p14:creationId xmlns:p14="http://schemas.microsoft.com/office/powerpoint/2010/main" val="396384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36" name="Slide Number Placeholder 1"/>
          <p:cNvSpPr>
            <a:spLocks noGrp="1"/>
          </p:cNvSpPr>
          <p:nvPr>
            <p:ph type="sldNum" idx="4294967295"/>
          </p:nvPr>
        </p:nvSpPr>
        <p:spPr>
          <a:xfrm>
            <a:off x="9347200" y="6662738"/>
            <a:ext cx="2844800" cy="163512"/>
          </a:xfrm>
          <a:prstGeom prst="rect">
            <a:avLst/>
          </a:prstGeom>
        </p:spPr>
        <p:txBody>
          <a:bodyPr numCol="1"/>
          <a:lstStyle/>
          <a:p>
            <a:pPr algn="r">
              <a:buSzPct val="25000"/>
            </a:pPr>
            <a:fld id="{00000000-1234-1234-1234-123412341234}" type="slidenum">
              <a:rPr lang="en" altLang="en" sz="1067">
                <a:solidFill>
                  <a:srgbClr val="000000"/>
                </a:solidFill>
              </a:rPr>
              <a:pPr algn="r">
                <a:buSzPct val="25000"/>
              </a:pPr>
              <a:t>2</a:t>
            </a:fld>
            <a:endParaRPr lang="en" altLang="en" sz="1067" dirty="0">
              <a:solidFill>
                <a:srgbClr val="000000"/>
              </a:solidFill>
            </a:endParaRPr>
          </a:p>
        </p:txBody>
      </p:sp>
      <p:sp>
        <p:nvSpPr>
          <p:cNvPr id="2" name="Rectangle 1"/>
          <p:cNvSpPr/>
          <p:nvPr/>
        </p:nvSpPr>
        <p:spPr>
          <a:xfrm>
            <a:off x="99347" y="244593"/>
            <a:ext cx="1596912" cy="584775"/>
          </a:xfrm>
          <a:prstGeom prst="rect">
            <a:avLst/>
          </a:prstGeom>
        </p:spPr>
        <p:txBody>
          <a:bodyPr wrap="none">
            <a:spAutoFit/>
          </a:bodyPr>
          <a:lstStyle/>
          <a:p>
            <a:r>
              <a:rPr lang="en-GB" sz="3200" b="0" dirty="0">
                <a:latin typeface="Helvetica" panose="020B0604020202020204" pitchFamily="34" charset="0"/>
                <a:ea typeface="MS Mincho" panose="02020609040205080304" pitchFamily="49" charset="-128"/>
                <a:cs typeface="Helvetica" panose="020B0604020202020204" pitchFamily="34" charset="0"/>
              </a:rPr>
              <a:t>Agenda</a:t>
            </a:r>
            <a:endParaRPr lang="en" altLang="en" sz="3200" kern="0" dirty="0">
              <a:latin typeface="Helvetica" panose="020B0604020202020204" pitchFamily="34" charset="0"/>
              <a:cs typeface="Helvetica" panose="020B0604020202020204" pitchFamily="34" charset="0"/>
            </a:endParaRPr>
          </a:p>
        </p:txBody>
      </p:sp>
      <p:sp>
        <p:nvSpPr>
          <p:cNvPr id="3" name="TextBox 2">
            <a:extLst>
              <a:ext uri="{FF2B5EF4-FFF2-40B4-BE49-F238E27FC236}">
                <a16:creationId xmlns:a16="http://schemas.microsoft.com/office/drawing/2014/main" id="{ECC14F89-AB62-1299-76D6-BC965810CC94}"/>
              </a:ext>
            </a:extLst>
          </p:cNvPr>
          <p:cNvSpPr txBox="1"/>
          <p:nvPr/>
        </p:nvSpPr>
        <p:spPr>
          <a:xfrm>
            <a:off x="99347" y="1245973"/>
            <a:ext cx="6714054" cy="4524315"/>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Registration and housekeeping</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You tell us</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Common queries</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LC website tour </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SLC engagement, you asked we delivered</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Break </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Test your knowledge </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Case studies</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Service standards</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Service update</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AOB </a:t>
            </a:r>
          </a:p>
          <a:p>
            <a:pPr algn="ctr"/>
            <a:r>
              <a:rPr lang="en-GB" sz="2400" dirty="0">
                <a:latin typeface="Helvetica" panose="020B0604020202020204" pitchFamily="34" charset="0"/>
                <a:cs typeface="Helvetica" panose="020B0604020202020204" pitchFamily="34" charset="0"/>
              </a:rPr>
              <a:t> 	</a:t>
            </a:r>
            <a:endParaRPr lang="en-GB" dirty="0">
              <a:latin typeface="Helvetica" panose="020B0604020202020204" pitchFamily="34" charset="0"/>
              <a:cs typeface="Helvetica" panose="020B0604020202020204" pitchFamily="34" charset="0"/>
            </a:endParaRPr>
          </a:p>
        </p:txBody>
      </p:sp>
      <p:pic>
        <p:nvPicPr>
          <p:cNvPr id="4" name="Picture 2" descr="The Power of the Agenda - Mint Blue Consulting">
            <a:extLst>
              <a:ext uri="{FF2B5EF4-FFF2-40B4-BE49-F238E27FC236}">
                <a16:creationId xmlns:a16="http://schemas.microsoft.com/office/drawing/2014/main" id="{AA9BBB37-01D7-F636-5F90-88FFB1064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8378" y="1835251"/>
            <a:ext cx="4943061" cy="219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52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49B0BF-1349-4A1F-AAA4-E43F5A37982D}"/>
              </a:ext>
            </a:extLst>
          </p:cNvPr>
          <p:cNvSpPr/>
          <p:nvPr/>
        </p:nvSpPr>
        <p:spPr>
          <a:xfrm>
            <a:off x="0" y="242111"/>
            <a:ext cx="2576346" cy="584775"/>
          </a:xfrm>
          <a:prstGeom prst="rect">
            <a:avLst/>
          </a:prstGeom>
        </p:spPr>
        <p:txBody>
          <a:bodyPr wrap="none">
            <a:spAutoFit/>
          </a:bodyPr>
          <a:lstStyle/>
          <a:p>
            <a:r>
              <a:rPr lang="en-GB" sz="3200" dirty="0">
                <a:latin typeface="Helvetica" panose="020B0604020202020204" pitchFamily="34" charset="0"/>
                <a:cs typeface="Helvetica" panose="020B0604020202020204" pitchFamily="34" charset="0"/>
              </a:rPr>
              <a:t>Case study 1</a:t>
            </a:r>
            <a:endParaRPr lang="en" altLang="en" sz="3200" kern="0" dirty="0">
              <a:latin typeface="Helvetica" panose="020B0604020202020204" pitchFamily="34" charset="0"/>
              <a:cs typeface="Helvetica" panose="020B0604020202020204" pitchFamily="34" charset="0"/>
            </a:endParaRPr>
          </a:p>
        </p:txBody>
      </p:sp>
      <p:sp>
        <p:nvSpPr>
          <p:cNvPr id="2" name="Text Placeholder 3">
            <a:extLst>
              <a:ext uri="{FF2B5EF4-FFF2-40B4-BE49-F238E27FC236}">
                <a16:creationId xmlns:a16="http://schemas.microsoft.com/office/drawing/2014/main" id="{15BC2037-FA1C-15E6-77AF-0942D9AEDF04}"/>
              </a:ext>
            </a:extLst>
          </p:cNvPr>
          <p:cNvSpPr txBox="1">
            <a:spLocks/>
          </p:cNvSpPr>
          <p:nvPr/>
        </p:nvSpPr>
        <p:spPr>
          <a:xfrm>
            <a:off x="0" y="1194769"/>
            <a:ext cx="8057132" cy="475553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000" dirty="0">
              <a:latin typeface="Helvetica" panose="020B0604020202020204" pitchFamily="34" charset="0"/>
              <a:cs typeface="Helvetica" panose="020B0604020202020204" pitchFamily="34" charset="0"/>
            </a:endParaRPr>
          </a:p>
          <a:p>
            <a:r>
              <a:rPr lang="en-GB" sz="2000" dirty="0">
                <a:latin typeface="Helvetica" panose="020B0604020202020204" pitchFamily="34" charset="0"/>
                <a:cs typeface="Helvetica" panose="020B0604020202020204" pitchFamily="34" charset="0"/>
              </a:rPr>
              <a:t>An EMA student is studying 4 subjects and is studying full time at the start of the AY year. They decide to drop 2 mid-year as they are not enjoying the subjects. What would you as an admin need to check to make sure they are still eligible for EMA.</a:t>
            </a:r>
          </a:p>
          <a:p>
            <a:r>
              <a:rPr lang="en-GB" sz="2000" dirty="0">
                <a:latin typeface="Helvetica" panose="020B0604020202020204" pitchFamily="34" charset="0"/>
                <a:cs typeface="Helvetica" panose="020B0604020202020204" pitchFamily="34" charset="0"/>
                <a:hlinkClick r:id="rId3"/>
              </a:rPr>
              <a:t>https://www.lcservices.slc.co.uk/ema-wales/guidance/guidance-notes-for-ema-learning-centres-in-wales/eligibility/eligible-courses/</a:t>
            </a:r>
            <a:endParaRPr lang="en-GB" sz="2000" dirty="0">
              <a:latin typeface="Helvetica" panose="020B0604020202020204" pitchFamily="34" charset="0"/>
              <a:cs typeface="Helvetica" panose="020B0604020202020204" pitchFamily="34" charset="0"/>
            </a:endParaRPr>
          </a:p>
          <a:p>
            <a:pPr marL="0" indent="0">
              <a:buNone/>
            </a:pPr>
            <a:endParaRPr lang="en-GB" sz="2000" dirty="0">
              <a:latin typeface="Helvetica" panose="020B0604020202020204" pitchFamily="34" charset="0"/>
              <a:cs typeface="Helvetica" panose="020B0604020202020204" pitchFamily="34" charset="0"/>
            </a:endParaRPr>
          </a:p>
          <a:p>
            <a:pPr marL="0" indent="0">
              <a:buNone/>
            </a:pPr>
            <a:r>
              <a:rPr lang="en-GB" sz="2000" dirty="0">
                <a:latin typeface="Helvetica" panose="020B0604020202020204" pitchFamily="34" charset="0"/>
                <a:cs typeface="Helvetica" panose="020B0604020202020204" pitchFamily="34" charset="0"/>
              </a:rPr>
              <a:t>      </a:t>
            </a:r>
            <a:r>
              <a:rPr lang="en-GB" sz="2000" b="1" dirty="0">
                <a:latin typeface="Helvetica" panose="020B0604020202020204" pitchFamily="34" charset="0"/>
                <a:cs typeface="Helvetica" panose="020B0604020202020204" pitchFamily="34" charset="0"/>
              </a:rPr>
              <a:t>Things you should check </a:t>
            </a:r>
          </a:p>
          <a:p>
            <a:pPr algn="l">
              <a:buFont typeface="Arial" panose="020B0604020202020204" pitchFamily="34" charset="0"/>
              <a:buChar char="•"/>
            </a:pPr>
            <a:r>
              <a:rPr lang="en-GB" sz="2000" dirty="0">
                <a:latin typeface="Helvetica" panose="020B0604020202020204" pitchFamily="34" charset="0"/>
                <a:ea typeface="Calibri" panose="020F0502020204030204" pitchFamily="34" charset="0"/>
                <a:cs typeface="Helvetica" panose="020B0604020202020204" pitchFamily="34" charset="0"/>
              </a:rPr>
              <a:t>At</a:t>
            </a:r>
            <a:r>
              <a:rPr lang="en-GB" sz="2000" b="0" i="0" dirty="0">
                <a:effectLst/>
                <a:latin typeface="Helvetica" panose="020B0604020202020204" pitchFamily="34" charset="0"/>
                <a:ea typeface="Calibri" panose="020F0502020204030204" pitchFamily="34" charset="0"/>
                <a:cs typeface="Helvetica" panose="020B0604020202020204" pitchFamily="34" charset="0"/>
              </a:rPr>
              <a:t> least 10 weeks' duration</a:t>
            </a:r>
          </a:p>
          <a:p>
            <a:pPr algn="l">
              <a:buFont typeface="Arial" panose="020B0604020202020204" pitchFamily="34" charset="0"/>
              <a:buChar char="•"/>
            </a:pPr>
            <a:r>
              <a:rPr lang="en-GB" sz="2000" b="0" i="0" dirty="0">
                <a:effectLst/>
                <a:latin typeface="Helvetica" panose="020B0604020202020204" pitchFamily="34" charset="0"/>
                <a:ea typeface="Calibri" panose="020F0502020204030204" pitchFamily="34" charset="0"/>
                <a:cs typeface="Helvetica" panose="020B0604020202020204" pitchFamily="34" charset="0"/>
              </a:rPr>
              <a:t>At least 12 guided contact hours per week</a:t>
            </a:r>
          </a:p>
          <a:p>
            <a:pPr algn="l">
              <a:buFont typeface="Arial" panose="020B0604020202020204" pitchFamily="34" charset="0"/>
              <a:buChar char="•"/>
            </a:pPr>
            <a:r>
              <a:rPr lang="en-GB" sz="2000" b="0" i="0" dirty="0">
                <a:effectLst/>
                <a:latin typeface="Helvetica" panose="020B0604020202020204" pitchFamily="34" charset="0"/>
                <a:cs typeface="Helvetica" panose="020B0604020202020204" pitchFamily="34" charset="0"/>
              </a:rPr>
              <a:t>Are they still studying </a:t>
            </a:r>
            <a:r>
              <a:rPr lang="en-GB" sz="2000" dirty="0">
                <a:latin typeface="Helvetica" panose="020B0604020202020204" pitchFamily="34" charset="0"/>
                <a:cs typeface="Helvetica" panose="020B0604020202020204" pitchFamily="34" charset="0"/>
              </a:rPr>
              <a:t>an eligible course e.g. A level, AS Level </a:t>
            </a:r>
          </a:p>
          <a:p>
            <a:pPr algn="l">
              <a:buFont typeface="Arial" panose="020B0604020202020204" pitchFamily="34" charset="0"/>
              <a:buChar char="•"/>
            </a:pPr>
            <a:r>
              <a:rPr lang="en-GB" sz="2000" b="0" i="0" dirty="0">
                <a:effectLst/>
                <a:latin typeface="Helvetica" panose="020B0604020202020204" pitchFamily="34" charset="0"/>
                <a:cs typeface="Helvetica" panose="020B0604020202020204" pitchFamily="34" charset="0"/>
              </a:rPr>
              <a:t>Have registers been updated?</a:t>
            </a:r>
          </a:p>
          <a:p>
            <a:endParaRPr lang="en-GB" sz="2000" dirty="0">
              <a:latin typeface="Helvetica" panose="020B0604020202020204" pitchFamily="34" charset="0"/>
              <a:cs typeface="Helvetica" panose="020B0604020202020204" pitchFamily="34" charset="0"/>
            </a:endParaRPr>
          </a:p>
          <a:p>
            <a:endParaRPr lang="en-GB" sz="2000" b="1" dirty="0">
              <a:solidFill>
                <a:srgbClr val="FFC000"/>
              </a:solidFill>
              <a:latin typeface="Helvetica" panose="020B0604020202020204" pitchFamily="34" charset="0"/>
              <a:cs typeface="Helvetica" panose="020B0604020202020204" pitchFamily="34" charset="0"/>
            </a:endParaRPr>
          </a:p>
          <a:p>
            <a:endParaRPr lang="en-GB" sz="2000" dirty="0">
              <a:latin typeface="Helvetica" panose="020B0604020202020204" pitchFamily="34" charset="0"/>
              <a:cs typeface="Helvetica" panose="020B0604020202020204" pitchFamily="34" charset="0"/>
            </a:endParaRPr>
          </a:p>
        </p:txBody>
      </p:sp>
      <p:pic>
        <p:nvPicPr>
          <p:cNvPr id="9" name="Picture 8" descr="A chalkboard with a book and glasses&#10;&#10;Description automatically generated">
            <a:extLst>
              <a:ext uri="{FF2B5EF4-FFF2-40B4-BE49-F238E27FC236}">
                <a16:creationId xmlns:a16="http://schemas.microsoft.com/office/drawing/2014/main" id="{4EC1BA49-CABE-26D7-33F3-BBDD5874EAE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485668" y="2434856"/>
            <a:ext cx="3413049" cy="22753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81EB72-2804-6958-FC7E-9C88ABC08F03}"/>
              </a:ext>
            </a:extLst>
          </p:cNvPr>
          <p:cNvSpPr/>
          <p:nvPr/>
        </p:nvSpPr>
        <p:spPr>
          <a:xfrm>
            <a:off x="0" y="226891"/>
            <a:ext cx="2576346" cy="584775"/>
          </a:xfrm>
          <a:prstGeom prst="rect">
            <a:avLst/>
          </a:prstGeom>
        </p:spPr>
        <p:txBody>
          <a:bodyPr wrap="none">
            <a:spAutoFit/>
          </a:bodyPr>
          <a:lstStyle/>
          <a:p>
            <a:r>
              <a:rPr lang="en-GB" sz="3200" dirty="0">
                <a:latin typeface="Helvetica" panose="020B0604020202020204" pitchFamily="34" charset="0"/>
                <a:cs typeface="Helvetica" panose="020B0604020202020204" pitchFamily="34" charset="0"/>
              </a:rPr>
              <a:t>Case study 2</a:t>
            </a:r>
            <a:endParaRPr lang="en" altLang="en" sz="3200" kern="0" dirty="0">
              <a:latin typeface="Helvetica" panose="020B060402020202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8510DE68-D352-0EF4-738F-AE7165BCC4BD}"/>
              </a:ext>
            </a:extLst>
          </p:cNvPr>
          <p:cNvSpPr txBox="1"/>
          <p:nvPr/>
        </p:nvSpPr>
        <p:spPr>
          <a:xfrm>
            <a:off x="113072" y="1031199"/>
            <a:ext cx="8375797" cy="5940088"/>
          </a:xfrm>
          <a:prstGeom prst="rect">
            <a:avLst/>
          </a:prstGeom>
          <a:noFill/>
        </p:spPr>
        <p:txBody>
          <a:bodyPr wrap="square">
            <a:spAutoFit/>
          </a:bodyPr>
          <a:lstStyle/>
          <a:p>
            <a:r>
              <a:rPr lang="en-GB" sz="2000" dirty="0">
                <a:latin typeface="Helvetica" panose="020B0604020202020204" pitchFamily="34" charset="0"/>
                <a:cs typeface="Helvetica" panose="020B0604020202020204" pitchFamily="34" charset="0"/>
              </a:rPr>
              <a:t>We carry out 2 sample checks on returning students during the year. One in the summer before they return and another in Nov/Dec time.</a:t>
            </a:r>
          </a:p>
          <a:p>
            <a:r>
              <a:rPr lang="en-GB" sz="2000" dirty="0">
                <a:latin typeface="Helvetica" panose="020B0604020202020204" pitchFamily="34" charset="0"/>
                <a:cs typeface="Helvetica" panose="020B0604020202020204" pitchFamily="34" charset="0"/>
              </a:rPr>
              <a:t>What is the difference between these 2 sample checks and what evidence are we requesting from the student/parent/guardians ? </a:t>
            </a:r>
          </a:p>
          <a:p>
            <a:r>
              <a:rPr lang="en-GB" sz="2000" dirty="0">
                <a:latin typeface="Helvetica" panose="020B0604020202020204" pitchFamily="34" charset="0"/>
                <a:cs typeface="Helvetica" panose="020B0604020202020204" pitchFamily="34" charset="0"/>
              </a:rPr>
              <a:t>How can you identify and support these students that have been selected by using the portal ?</a:t>
            </a:r>
          </a:p>
          <a:p>
            <a:endParaRPr lang="en-GB" sz="2000" dirty="0">
              <a:latin typeface="Helvetica" panose="020B0604020202020204" pitchFamily="34" charset="0"/>
              <a:cs typeface="Helvetica" panose="020B0604020202020204" pitchFamily="34" charset="0"/>
            </a:endParaRPr>
          </a:p>
          <a:p>
            <a:r>
              <a:rPr lang="en-GB" sz="2000" dirty="0">
                <a:latin typeface="Helvetica" panose="020B0604020202020204" pitchFamily="34" charset="0"/>
                <a:cs typeface="Helvetica" panose="020B0604020202020204" pitchFamily="34" charset="0"/>
              </a:rPr>
              <a:t>Guidance can be found on the portal</a:t>
            </a:r>
            <a:endParaRPr lang="en-GB" sz="2000" u="sng" dirty="0">
              <a:latin typeface="Helvetica" panose="020B0604020202020204" pitchFamily="34" charset="0"/>
              <a:cs typeface="Helvetica" panose="020B0604020202020204" pitchFamily="34" charset="0"/>
              <a:hlinkClick r:id="rId2"/>
            </a:endParaRPr>
          </a:p>
          <a:p>
            <a:r>
              <a:rPr lang="en-GB" sz="2000" dirty="0">
                <a:latin typeface="Helvetica" panose="020B0604020202020204" pitchFamily="34" charset="0"/>
                <a:cs typeface="Helvetica" panose="020B0604020202020204" pitchFamily="34" charset="0"/>
                <a:hlinkClick r:id="rId2"/>
              </a:rPr>
              <a:t>https://www.lcservices.slc.co.uk/ema-wales/guidance/guidance-notes-for-ema-learning-centres-in-wales/eligibility/sample-checking/</a:t>
            </a:r>
            <a:endParaRPr lang="en-GB" sz="2000" dirty="0">
              <a:latin typeface="Helvetica" panose="020B0604020202020204" pitchFamily="34" charset="0"/>
              <a:cs typeface="Helvetica" panose="020B0604020202020204" pitchFamily="34" charset="0"/>
            </a:endParaRPr>
          </a:p>
          <a:p>
            <a:endParaRPr lang="en-GB" sz="2000" dirty="0">
              <a:latin typeface="Helvetica" panose="020B0604020202020204" pitchFamily="34" charset="0"/>
              <a:cs typeface="Helvetica" panose="020B0604020202020204" pitchFamily="34" charset="0"/>
            </a:endParaRPr>
          </a:p>
          <a:p>
            <a:r>
              <a:rPr lang="en-GB" sz="2000" dirty="0">
                <a:latin typeface="Helvetica" panose="020B0604020202020204" pitchFamily="34" charset="0"/>
                <a:cs typeface="Helvetica" panose="020B0604020202020204" pitchFamily="34" charset="0"/>
              </a:rPr>
              <a:t>The difference between them is</a:t>
            </a:r>
          </a:p>
          <a:p>
            <a:pPr marL="342900" indent="-342900">
              <a:buFont typeface="Arial" panose="020B0604020202020204" pitchFamily="34" charset="0"/>
              <a:buChar char="•"/>
            </a:pPr>
            <a:r>
              <a:rPr lang="en-GB" sz="2000" dirty="0">
                <a:latin typeface="Helvetica" panose="020B0604020202020204" pitchFamily="34" charset="0"/>
                <a:cs typeface="Helvetica" panose="020B0604020202020204" pitchFamily="34" charset="0"/>
              </a:rPr>
              <a:t>Summer sample check is to check the household income is still below the EMA threshold.</a:t>
            </a:r>
          </a:p>
          <a:p>
            <a:pPr marL="342900" indent="-342900">
              <a:buFont typeface="Arial" panose="020B0604020202020204" pitchFamily="34" charset="0"/>
              <a:buChar char="•"/>
            </a:pPr>
            <a:r>
              <a:rPr lang="en-GB" sz="2000" dirty="0">
                <a:latin typeface="Helvetica" panose="020B0604020202020204" pitchFamily="34" charset="0"/>
                <a:cs typeface="Helvetica" panose="020B0604020202020204" pitchFamily="34" charset="0"/>
              </a:rPr>
              <a:t>Nov/Dec sample check it is to prove that they are still financially dependent on the household income since they originally applied.</a:t>
            </a:r>
          </a:p>
          <a:p>
            <a:pPr marL="342900" indent="-342900">
              <a:buFont typeface="Arial" panose="020B0604020202020204" pitchFamily="34" charset="0"/>
              <a:buChar char="•"/>
            </a:pPr>
            <a:r>
              <a:rPr lang="en-GB" sz="2000" dirty="0">
                <a:latin typeface="Helvetica" panose="020B0604020202020204" pitchFamily="34" charset="0"/>
                <a:cs typeface="Helvetica" panose="020B0604020202020204" pitchFamily="34" charset="0"/>
              </a:rPr>
              <a:t>You can use the sample check reports to identify any students that have been selected.</a:t>
            </a:r>
          </a:p>
          <a:p>
            <a:endParaRPr lang="en-GB" sz="2000" dirty="0">
              <a:latin typeface="Helvetica" panose="020B0604020202020204" pitchFamily="34" charset="0"/>
              <a:cs typeface="Helvetica" panose="020B0604020202020204" pitchFamily="34" charset="0"/>
            </a:endParaRPr>
          </a:p>
        </p:txBody>
      </p:sp>
      <p:pic>
        <p:nvPicPr>
          <p:cNvPr id="7" name="Picture 6" descr="A chalkboard with a book and glasses&#10;&#10;Description automatically generated">
            <a:extLst>
              <a:ext uri="{FF2B5EF4-FFF2-40B4-BE49-F238E27FC236}">
                <a16:creationId xmlns:a16="http://schemas.microsoft.com/office/drawing/2014/main" id="{23C50044-99E3-F875-A02A-04CB83AF0CF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95540" y="2413591"/>
            <a:ext cx="3413049" cy="2275366"/>
          </a:xfrm>
          <a:prstGeom prst="rect">
            <a:avLst/>
          </a:prstGeom>
        </p:spPr>
      </p:pic>
    </p:spTree>
    <p:extLst>
      <p:ext uri="{BB962C8B-B14F-4D97-AF65-F5344CB8AC3E}">
        <p14:creationId xmlns:p14="http://schemas.microsoft.com/office/powerpoint/2010/main" val="90395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1BA958-3B7B-ECEB-9BF2-EB184E29320E}"/>
              </a:ext>
            </a:extLst>
          </p:cNvPr>
          <p:cNvSpPr/>
          <p:nvPr/>
        </p:nvSpPr>
        <p:spPr>
          <a:xfrm>
            <a:off x="0" y="126407"/>
            <a:ext cx="2576346" cy="584775"/>
          </a:xfrm>
          <a:prstGeom prst="rect">
            <a:avLst/>
          </a:prstGeom>
        </p:spPr>
        <p:txBody>
          <a:bodyPr wrap="none">
            <a:spAutoFit/>
          </a:bodyPr>
          <a:lstStyle/>
          <a:p>
            <a:r>
              <a:rPr lang="en-GB" sz="3200" dirty="0">
                <a:latin typeface="Helvetica" panose="020B0604020202020204" pitchFamily="34" charset="0"/>
                <a:cs typeface="Helvetica" panose="020B0604020202020204" pitchFamily="34" charset="0"/>
              </a:rPr>
              <a:t>Case study 3</a:t>
            </a:r>
            <a:endParaRPr lang="en" altLang="en" sz="3200" kern="0" dirty="0">
              <a:latin typeface="Helvetica" panose="020B060402020202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198EFB8A-5689-69F7-08C3-AFF644F882C2}"/>
              </a:ext>
            </a:extLst>
          </p:cNvPr>
          <p:cNvSpPr txBox="1"/>
          <p:nvPr/>
        </p:nvSpPr>
        <p:spPr>
          <a:xfrm>
            <a:off x="197707" y="988541"/>
            <a:ext cx="8563233" cy="1938992"/>
          </a:xfrm>
          <a:prstGeom prst="rect">
            <a:avLst/>
          </a:prstGeom>
          <a:noFill/>
        </p:spPr>
        <p:txBody>
          <a:bodyPr wrap="square">
            <a:spAutoFit/>
          </a:bodyPr>
          <a:lstStyle/>
          <a:p>
            <a:r>
              <a:rPr lang="en-GB" sz="2000" dirty="0">
                <a:latin typeface="Helvetica" panose="020B0604020202020204" pitchFamily="34" charset="0"/>
                <a:cs typeface="Helvetica" panose="020B0604020202020204" pitchFamily="34" charset="0"/>
              </a:rPr>
              <a:t>A, make a list of as many authorised and unauthorised absence reasons as you can – full lists can be found using these links below.</a:t>
            </a:r>
          </a:p>
          <a:p>
            <a:r>
              <a:rPr lang="en-GB" sz="2000" dirty="0">
                <a:latin typeface="Helvetica" panose="020B0604020202020204" pitchFamily="34" charset="0"/>
                <a:cs typeface="Helvetica" panose="020B0604020202020204" pitchFamily="34" charset="0"/>
                <a:hlinkClick r:id="rId2"/>
              </a:rPr>
              <a:t>https://www.lcservices.slc.co.uk/ema-wales/guidance/guidance-notes-for-ema-learning-centres-in-wales/absence/authorised-absence/</a:t>
            </a:r>
            <a:endParaRPr lang="en-GB" sz="2000" dirty="0">
              <a:latin typeface="Helvetica" panose="020B0604020202020204" pitchFamily="34" charset="0"/>
              <a:cs typeface="Helvetica" panose="020B0604020202020204" pitchFamily="34" charset="0"/>
            </a:endParaRPr>
          </a:p>
          <a:p>
            <a:r>
              <a:rPr lang="en-GB" sz="2000" dirty="0">
                <a:latin typeface="Helvetica" panose="020B0604020202020204" pitchFamily="34" charset="0"/>
                <a:cs typeface="Helvetica" panose="020B0604020202020204" pitchFamily="34" charset="0"/>
                <a:hlinkClick r:id="rId3"/>
              </a:rPr>
              <a:t>https://www.lcservices.slc.co.uk/ema-wales/guidance/guidance-notes-for-ema-learning-centres-in-wales/absence/unauthorised-absence/</a:t>
            </a:r>
            <a:endParaRPr lang="en-GB" sz="2000" dirty="0">
              <a:latin typeface="Helvetica" panose="020B0604020202020204" pitchFamily="34" charset="0"/>
              <a:cs typeface="Helvetica" panose="020B0604020202020204" pitchFamily="34" charset="0"/>
            </a:endParaRPr>
          </a:p>
        </p:txBody>
      </p:sp>
      <p:pic>
        <p:nvPicPr>
          <p:cNvPr id="5" name="Picture 4" descr="A chalkboard with a book and glasses&#10;&#10;Description automatically generated">
            <a:extLst>
              <a:ext uri="{FF2B5EF4-FFF2-40B4-BE49-F238E27FC236}">
                <a16:creationId xmlns:a16="http://schemas.microsoft.com/office/drawing/2014/main" id="{03FDCCBF-EDBE-5FFD-8163-5E5C9AA89BA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948663" y="2170095"/>
            <a:ext cx="3045630" cy="2275366"/>
          </a:xfrm>
          <a:prstGeom prst="rect">
            <a:avLst/>
          </a:prstGeom>
        </p:spPr>
      </p:pic>
      <p:graphicFrame>
        <p:nvGraphicFramePr>
          <p:cNvPr id="3" name="Table 2">
            <a:extLst>
              <a:ext uri="{FF2B5EF4-FFF2-40B4-BE49-F238E27FC236}">
                <a16:creationId xmlns:a16="http://schemas.microsoft.com/office/drawing/2014/main" id="{9EE7D1FC-E01C-0150-D554-E026C85A4959}"/>
              </a:ext>
            </a:extLst>
          </p:cNvPr>
          <p:cNvGraphicFramePr>
            <a:graphicFrameLocks noGrp="1"/>
          </p:cNvGraphicFramePr>
          <p:nvPr>
            <p:extLst>
              <p:ext uri="{D42A27DB-BD31-4B8C-83A1-F6EECF244321}">
                <p14:modId xmlns:p14="http://schemas.microsoft.com/office/powerpoint/2010/main" val="2831849719"/>
              </p:ext>
            </p:extLst>
          </p:nvPr>
        </p:nvGraphicFramePr>
        <p:xfrm>
          <a:off x="314522" y="3020226"/>
          <a:ext cx="8042526" cy="3291840"/>
        </p:xfrm>
        <a:graphic>
          <a:graphicData uri="http://schemas.openxmlformats.org/drawingml/2006/table">
            <a:tbl>
              <a:tblPr firstRow="1" bandRow="1">
                <a:tableStyleId>{5C22544A-7EE6-4342-B048-85BDC9FD1C3A}</a:tableStyleId>
              </a:tblPr>
              <a:tblGrid>
                <a:gridCol w="4021263">
                  <a:extLst>
                    <a:ext uri="{9D8B030D-6E8A-4147-A177-3AD203B41FA5}">
                      <a16:colId xmlns:a16="http://schemas.microsoft.com/office/drawing/2014/main" val="3039342548"/>
                    </a:ext>
                  </a:extLst>
                </a:gridCol>
                <a:gridCol w="4021263">
                  <a:extLst>
                    <a:ext uri="{9D8B030D-6E8A-4147-A177-3AD203B41FA5}">
                      <a16:colId xmlns:a16="http://schemas.microsoft.com/office/drawing/2014/main" val="2026258347"/>
                    </a:ext>
                  </a:extLst>
                </a:gridCol>
              </a:tblGrid>
              <a:tr h="352116">
                <a:tc>
                  <a:txBody>
                    <a:bodyPr/>
                    <a:lstStyle/>
                    <a:p>
                      <a:r>
                        <a:rPr lang="en-GB" dirty="0">
                          <a:latin typeface="Helvetica" panose="020B0604020202020204" pitchFamily="34" charset="0"/>
                          <a:cs typeface="Helvetica" panose="020B0604020202020204" pitchFamily="34" charset="0"/>
                        </a:rPr>
                        <a:t>Authorised</a:t>
                      </a:r>
                    </a:p>
                  </a:txBody>
                  <a:tcPr/>
                </a:tc>
                <a:tc>
                  <a:txBody>
                    <a:bodyPr/>
                    <a:lstStyle/>
                    <a:p>
                      <a:r>
                        <a:rPr lang="en-GB" dirty="0">
                          <a:latin typeface="Helvetica" panose="020B0604020202020204" pitchFamily="34" charset="0"/>
                          <a:cs typeface="Helvetica" panose="020B0604020202020204" pitchFamily="34" charset="0"/>
                        </a:rPr>
                        <a:t>Unauthorised</a:t>
                      </a:r>
                    </a:p>
                  </a:txBody>
                  <a:tcPr/>
                </a:tc>
                <a:extLst>
                  <a:ext uri="{0D108BD9-81ED-4DB2-BD59-A6C34878D82A}">
                    <a16:rowId xmlns:a16="http://schemas.microsoft.com/office/drawing/2014/main" val="1906953585"/>
                  </a:ext>
                </a:extLst>
              </a:tr>
              <a:tr h="616202">
                <a:tc>
                  <a:txBody>
                    <a:bodyPr/>
                    <a:lstStyle/>
                    <a:p>
                      <a:r>
                        <a:rPr lang="en-GB" sz="1800" b="0" i="0" kern="1200" dirty="0">
                          <a:solidFill>
                            <a:schemeClr val="dk1"/>
                          </a:solidFill>
                          <a:effectLst/>
                          <a:latin typeface="Helvetica" panose="020B0604020202020204" pitchFamily="34" charset="0"/>
                          <a:ea typeface="+mn-ea"/>
                          <a:cs typeface="Helvetica" panose="020B0604020202020204" pitchFamily="34" charset="0"/>
                        </a:rPr>
                        <a:t>medical appointments that could not be made outside of school or college hours</a:t>
                      </a:r>
                      <a:endParaRPr lang="en-GB" dirty="0">
                        <a:latin typeface="Helvetica" panose="020B0604020202020204" pitchFamily="34" charset="0"/>
                        <a:cs typeface="Helvetica" panose="020B0604020202020204" pitchFamily="34" charset="0"/>
                      </a:endParaRPr>
                    </a:p>
                  </a:txBody>
                  <a:tcPr/>
                </a:tc>
                <a:tc>
                  <a:txBody>
                    <a:bodyPr/>
                    <a:lstStyle/>
                    <a:p>
                      <a:r>
                        <a:rPr lang="en-GB" sz="1800" b="0" i="0" kern="1200" dirty="0">
                          <a:solidFill>
                            <a:schemeClr val="dk1"/>
                          </a:solidFill>
                          <a:effectLst/>
                          <a:latin typeface="Helvetica" panose="020B0604020202020204" pitchFamily="34" charset="0"/>
                          <a:ea typeface="+mn-ea"/>
                          <a:cs typeface="Helvetica" panose="020B0604020202020204" pitchFamily="34" charset="0"/>
                        </a:rPr>
                        <a:t>holidays, as students are expected to take these outside of term time</a:t>
                      </a:r>
                      <a:endParaRPr lang="en-GB"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166497020"/>
                  </a:ext>
                </a:extLst>
              </a:tr>
              <a:tr h="352116">
                <a:tc>
                  <a:txBody>
                    <a:bodyPr/>
                    <a:lstStyle/>
                    <a:p>
                      <a:r>
                        <a:rPr lang="en-GB" sz="1800" b="0" i="0" kern="1200" dirty="0">
                          <a:solidFill>
                            <a:schemeClr val="dk1"/>
                          </a:solidFill>
                          <a:effectLst/>
                          <a:latin typeface="Helvetica" panose="020B0604020202020204" pitchFamily="34" charset="0"/>
                          <a:ea typeface="+mn-ea"/>
                          <a:cs typeface="Helvetica" panose="020B0604020202020204" pitchFamily="34" charset="0"/>
                        </a:rPr>
                        <a:t>a driving test</a:t>
                      </a:r>
                      <a:endParaRPr lang="en-GB" dirty="0">
                        <a:latin typeface="Helvetica" panose="020B0604020202020204" pitchFamily="34" charset="0"/>
                        <a:cs typeface="Helvetica" panose="020B0604020202020204" pitchFamily="34" charset="0"/>
                      </a:endParaRPr>
                    </a:p>
                  </a:txBody>
                  <a:tcPr/>
                </a:tc>
                <a:tc>
                  <a:txBody>
                    <a:bodyPr/>
                    <a:lstStyle/>
                    <a:p>
                      <a:r>
                        <a:rPr lang="en-GB" sz="1800" b="0" i="0" kern="1200" dirty="0">
                          <a:solidFill>
                            <a:schemeClr val="dk1"/>
                          </a:solidFill>
                          <a:effectLst/>
                          <a:latin typeface="Helvetica" panose="020B0604020202020204" pitchFamily="34" charset="0"/>
                          <a:ea typeface="+mn-ea"/>
                          <a:cs typeface="Helvetica" panose="020B0604020202020204" pitchFamily="34" charset="0"/>
                        </a:rPr>
                        <a:t>leisure activities</a:t>
                      </a:r>
                      <a:endParaRPr lang="en-GB"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776427978"/>
                  </a:ext>
                </a:extLst>
              </a:tr>
              <a:tr h="352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Helvetica" panose="020B0604020202020204" pitchFamily="34" charset="0"/>
                          <a:ea typeface="+mn-ea"/>
                          <a:cs typeface="Helvetica" panose="020B0604020202020204" pitchFamily="34" charset="0"/>
                        </a:rPr>
                        <a:t>delayed or cancelled public transport</a:t>
                      </a:r>
                      <a:endParaRPr lang="en-GB" dirty="0">
                        <a:latin typeface="Helvetica" panose="020B0604020202020204" pitchFamily="34" charset="0"/>
                        <a:cs typeface="Helvetica" panose="020B0604020202020204" pitchFamily="34" charset="0"/>
                      </a:endParaRPr>
                    </a:p>
                  </a:txBody>
                  <a:tcPr/>
                </a:tc>
                <a:tc>
                  <a:txBody>
                    <a:bodyPr/>
                    <a:lstStyle/>
                    <a:p>
                      <a:r>
                        <a:rPr lang="en-GB" sz="1800" b="0" i="0" kern="1200" dirty="0">
                          <a:solidFill>
                            <a:schemeClr val="dk1"/>
                          </a:solidFill>
                          <a:effectLst/>
                          <a:latin typeface="Helvetica" panose="020B0604020202020204" pitchFamily="34" charset="0"/>
                          <a:ea typeface="+mn-ea"/>
                          <a:cs typeface="Helvetica" panose="020B0604020202020204" pitchFamily="34" charset="0"/>
                        </a:rPr>
                        <a:t>birthdays or family celebrations</a:t>
                      </a:r>
                      <a:endParaRPr lang="en-GB"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142977426"/>
                  </a:ext>
                </a:extLst>
              </a:tr>
              <a:tr h="616202">
                <a:tc>
                  <a:txBody>
                    <a:bodyPr/>
                    <a:lstStyle/>
                    <a:p>
                      <a:r>
                        <a:rPr lang="en-GB" sz="1800" b="0" i="0" kern="1200" dirty="0">
                          <a:solidFill>
                            <a:schemeClr val="dk1"/>
                          </a:solidFill>
                          <a:effectLst/>
                          <a:latin typeface="Helvetica" panose="020B0604020202020204" pitchFamily="34" charset="0"/>
                          <a:ea typeface="+mn-ea"/>
                          <a:cs typeface="Helvetica" panose="020B0604020202020204" pitchFamily="34" charset="0"/>
                        </a:rPr>
                        <a:t>attending a funeral, wedding or civil ceremony of a close family member</a:t>
                      </a:r>
                      <a:endParaRPr lang="en-GB" dirty="0">
                        <a:latin typeface="Helvetica" panose="020B0604020202020204" pitchFamily="34" charset="0"/>
                        <a:cs typeface="Helvetica" panose="020B0604020202020204" pitchFamily="34" charset="0"/>
                      </a:endParaRPr>
                    </a:p>
                  </a:txBody>
                  <a:tcPr/>
                </a:tc>
                <a:tc>
                  <a:txBody>
                    <a:bodyPr/>
                    <a:lstStyle/>
                    <a:p>
                      <a:r>
                        <a:rPr lang="en-GB" sz="1800" b="0" i="0" kern="1200" dirty="0">
                          <a:solidFill>
                            <a:schemeClr val="dk1"/>
                          </a:solidFill>
                          <a:effectLst/>
                          <a:latin typeface="Helvetica" panose="020B0604020202020204" pitchFamily="34" charset="0"/>
                          <a:ea typeface="+mn-ea"/>
                          <a:cs typeface="Helvetica" panose="020B0604020202020204" pitchFamily="34" charset="0"/>
                        </a:rPr>
                        <a:t>babysitting siblings (not including family emergencies)</a:t>
                      </a:r>
                      <a:endParaRPr lang="en-GB"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479351842"/>
                  </a:ext>
                </a:extLst>
              </a:tr>
              <a:tr h="616202">
                <a:tc>
                  <a:txBody>
                    <a:bodyPr/>
                    <a:lstStyle/>
                    <a:p>
                      <a:r>
                        <a:rPr lang="en-GB" sz="1800" b="0" i="0" kern="1200" dirty="0">
                          <a:solidFill>
                            <a:schemeClr val="dk1"/>
                          </a:solidFill>
                          <a:effectLst/>
                          <a:latin typeface="Helvetica" panose="020B0604020202020204" pitchFamily="34" charset="0"/>
                          <a:ea typeface="+mn-ea"/>
                          <a:cs typeface="Helvetica" panose="020B0604020202020204" pitchFamily="34" charset="0"/>
                        </a:rPr>
                        <a:t>a visit to a university open day or a career-related interview</a:t>
                      </a:r>
                      <a:endParaRPr lang="en-GB" dirty="0">
                        <a:latin typeface="Helvetica" panose="020B0604020202020204" pitchFamily="34" charset="0"/>
                        <a:cs typeface="Helvetica" panose="020B0604020202020204" pitchFamily="34" charset="0"/>
                      </a:endParaRPr>
                    </a:p>
                  </a:txBody>
                  <a:tcPr/>
                </a:tc>
                <a:tc>
                  <a:txBody>
                    <a:bodyPr/>
                    <a:lstStyle/>
                    <a:p>
                      <a:r>
                        <a:rPr lang="en-GB" sz="1800" b="0" i="0" kern="1200" dirty="0">
                          <a:solidFill>
                            <a:schemeClr val="dk1"/>
                          </a:solidFill>
                          <a:effectLst/>
                          <a:latin typeface="Helvetica" panose="020B0604020202020204" pitchFamily="34" charset="0"/>
                          <a:ea typeface="+mn-ea"/>
                          <a:cs typeface="Helvetica" panose="020B0604020202020204" pitchFamily="34" charset="0"/>
                        </a:rPr>
                        <a:t>part-time or full-time work that is not part of the study programme</a:t>
                      </a:r>
                      <a:endParaRPr lang="en-GB"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471328855"/>
                  </a:ext>
                </a:extLst>
              </a:tr>
            </a:tbl>
          </a:graphicData>
        </a:graphic>
      </p:graphicFrame>
    </p:spTree>
    <p:extLst>
      <p:ext uri="{BB962C8B-B14F-4D97-AF65-F5344CB8AC3E}">
        <p14:creationId xmlns:p14="http://schemas.microsoft.com/office/powerpoint/2010/main" val="172805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208354" y="2360083"/>
            <a:ext cx="9760661" cy="831900"/>
          </a:xfrm>
          <a:prstGeom prst="rect">
            <a:avLst/>
          </a:prstGeom>
        </p:spPr>
        <p:txBody>
          <a:bodyPr lIns="121900" tIns="121900" rIns="121900" bIns="121900" numCol="1" anchor="b" anchorCtr="0">
            <a:noAutofit/>
          </a:bodyPr>
          <a:lstStyle/>
          <a:p>
            <a:r>
              <a:rPr lang="en-GB" sz="3200" dirty="0">
                <a:latin typeface="Helvetica" panose="020B0604020202020204" pitchFamily="34" charset="0"/>
                <a:cs typeface="Helvetica" panose="020B0604020202020204" pitchFamily="34" charset="0"/>
              </a:rPr>
              <a:t>AY 23/24 Performance against Service Standards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2E9D7141-8AD6-E20D-C39C-30014B4F13A5}"/>
              </a:ext>
            </a:extLst>
          </p:cNvPr>
          <p:cNvPicPr>
            <a:picLocks noChangeAspect="1"/>
          </p:cNvPicPr>
          <p:nvPr/>
        </p:nvPicPr>
        <p:blipFill rotWithShape="1">
          <a:blip r:embed="rId2"/>
          <a:srcRect l="38445" t="27182" r="22779" b="24366"/>
          <a:stretch/>
        </p:blipFill>
        <p:spPr bwMode="auto">
          <a:xfrm>
            <a:off x="673100" y="1155700"/>
            <a:ext cx="8826500" cy="518160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D8C998AF-587F-FA39-57D8-998284C9D2AA}"/>
              </a:ext>
            </a:extLst>
          </p:cNvPr>
          <p:cNvSpPr txBox="1"/>
          <p:nvPr/>
        </p:nvSpPr>
        <p:spPr>
          <a:xfrm>
            <a:off x="0" y="332294"/>
            <a:ext cx="6017994" cy="584775"/>
          </a:xfrm>
          <a:prstGeom prst="rect">
            <a:avLst/>
          </a:prstGeom>
          <a:noFill/>
        </p:spPr>
        <p:txBody>
          <a:bodyPr wrap="none" rtlCol="0">
            <a:spAutoFit/>
          </a:bodyPr>
          <a:lstStyle/>
          <a:p>
            <a:r>
              <a:rPr lang="en-GB" sz="3200" dirty="0">
                <a:latin typeface="Helvetica" panose="020B0604020202020204" pitchFamily="34" charset="0"/>
                <a:cs typeface="Helvetica" panose="020B0604020202020204" pitchFamily="34" charset="0"/>
              </a:rPr>
              <a:t>EMA/WGLG Service Standards </a:t>
            </a:r>
          </a:p>
        </p:txBody>
      </p:sp>
    </p:spTree>
    <p:extLst>
      <p:ext uri="{BB962C8B-B14F-4D97-AF65-F5344CB8AC3E}">
        <p14:creationId xmlns:p14="http://schemas.microsoft.com/office/powerpoint/2010/main" val="2774423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03C26A-A337-9B6E-982D-CB5BC6D0CD8F}"/>
              </a:ext>
            </a:extLst>
          </p:cNvPr>
          <p:cNvSpPr txBox="1"/>
          <p:nvPr/>
        </p:nvSpPr>
        <p:spPr>
          <a:xfrm>
            <a:off x="0" y="211015"/>
            <a:ext cx="7282912" cy="1077218"/>
          </a:xfrm>
          <a:prstGeom prst="rect">
            <a:avLst/>
          </a:prstGeom>
          <a:noFill/>
        </p:spPr>
        <p:txBody>
          <a:bodyPr wrap="square" rtlCol="0">
            <a:spAutoFit/>
          </a:bodyPr>
          <a:lstStyle/>
          <a:p>
            <a:r>
              <a:rPr lang="en-US" sz="3200" b="0" kern="1200" dirty="0">
                <a:solidFill>
                  <a:schemeClr val="tx1"/>
                </a:solidFill>
                <a:latin typeface="Helvetica" panose="020B0604020202020204" pitchFamily="34" charset="0"/>
                <a:ea typeface="+mj-ea"/>
                <a:cs typeface="Helvetica" panose="020B0604020202020204" pitchFamily="34" charset="0"/>
              </a:rPr>
              <a:t>WGLG Application Numbers  </a:t>
            </a:r>
            <a:endParaRPr lang="en-GB" sz="3200" dirty="0">
              <a:latin typeface="Helvetica" panose="020B0604020202020204" pitchFamily="34" charset="0"/>
              <a:cs typeface="Helvetica" panose="020B0604020202020204" pitchFamily="34" charset="0"/>
            </a:endParaRPr>
          </a:p>
          <a:p>
            <a:endParaRPr lang="en-GB" sz="3200" dirty="0"/>
          </a:p>
        </p:txBody>
      </p:sp>
      <p:graphicFrame>
        <p:nvGraphicFramePr>
          <p:cNvPr id="3" name="Table 2">
            <a:extLst>
              <a:ext uri="{FF2B5EF4-FFF2-40B4-BE49-F238E27FC236}">
                <a16:creationId xmlns:a16="http://schemas.microsoft.com/office/drawing/2014/main" id="{832A73FF-8E08-ED49-1892-2029B1D1EDB5}"/>
              </a:ext>
            </a:extLst>
          </p:cNvPr>
          <p:cNvGraphicFramePr>
            <a:graphicFrameLocks noGrp="1"/>
          </p:cNvGraphicFramePr>
          <p:nvPr>
            <p:extLst>
              <p:ext uri="{D42A27DB-BD31-4B8C-83A1-F6EECF244321}">
                <p14:modId xmlns:p14="http://schemas.microsoft.com/office/powerpoint/2010/main" val="3368554706"/>
              </p:ext>
            </p:extLst>
          </p:nvPr>
        </p:nvGraphicFramePr>
        <p:xfrm>
          <a:off x="1675312" y="938857"/>
          <a:ext cx="9046279" cy="5708128"/>
        </p:xfrm>
        <a:graphic>
          <a:graphicData uri="http://schemas.openxmlformats.org/drawingml/2006/table">
            <a:tbl>
              <a:tblPr/>
              <a:tblGrid>
                <a:gridCol w="2385707">
                  <a:extLst>
                    <a:ext uri="{9D8B030D-6E8A-4147-A177-3AD203B41FA5}">
                      <a16:colId xmlns:a16="http://schemas.microsoft.com/office/drawing/2014/main" val="3884063761"/>
                    </a:ext>
                  </a:extLst>
                </a:gridCol>
                <a:gridCol w="1708657">
                  <a:extLst>
                    <a:ext uri="{9D8B030D-6E8A-4147-A177-3AD203B41FA5}">
                      <a16:colId xmlns:a16="http://schemas.microsoft.com/office/drawing/2014/main" val="306939413"/>
                    </a:ext>
                  </a:extLst>
                </a:gridCol>
                <a:gridCol w="1448398">
                  <a:extLst>
                    <a:ext uri="{9D8B030D-6E8A-4147-A177-3AD203B41FA5}">
                      <a16:colId xmlns:a16="http://schemas.microsoft.com/office/drawing/2014/main" val="2767833911"/>
                    </a:ext>
                  </a:extLst>
                </a:gridCol>
                <a:gridCol w="1591180">
                  <a:extLst>
                    <a:ext uri="{9D8B030D-6E8A-4147-A177-3AD203B41FA5}">
                      <a16:colId xmlns:a16="http://schemas.microsoft.com/office/drawing/2014/main" val="1811394604"/>
                    </a:ext>
                  </a:extLst>
                </a:gridCol>
                <a:gridCol w="1912337">
                  <a:extLst>
                    <a:ext uri="{9D8B030D-6E8A-4147-A177-3AD203B41FA5}">
                      <a16:colId xmlns:a16="http://schemas.microsoft.com/office/drawing/2014/main" val="2270944592"/>
                    </a:ext>
                  </a:extLst>
                </a:gridCol>
              </a:tblGrid>
              <a:tr h="873238">
                <a:tc>
                  <a:txBody>
                    <a:bodyPr/>
                    <a:lstStyle/>
                    <a:p>
                      <a:pPr algn="ctr" fontAlgn="ctr"/>
                      <a:r>
                        <a:rPr lang="en-GB" sz="1700" b="1" i="0" u="none" strike="noStrike" dirty="0">
                          <a:solidFill>
                            <a:schemeClr val="bg1"/>
                          </a:solidFill>
                          <a:effectLst/>
                          <a:latin typeface="Helvetica" panose="020B0604020202020204" pitchFamily="34" charset="0"/>
                          <a:cs typeface="Helvetica" panose="020B0604020202020204" pitchFamily="34" charset="0"/>
                        </a:rPr>
                        <a:t>Month Application Received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700" b="1" i="0" u="none" strike="noStrike" dirty="0">
                          <a:solidFill>
                            <a:schemeClr val="bg1"/>
                          </a:solidFill>
                          <a:effectLst/>
                          <a:latin typeface="Helvetica" panose="020B0604020202020204" pitchFamily="34" charset="0"/>
                          <a:cs typeface="Helvetica" panose="020B0604020202020204" pitchFamily="34" charset="0"/>
                        </a:rPr>
                        <a:t>21/22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en-GB" sz="1700" b="1" i="0" u="none" strike="noStrike" dirty="0">
                          <a:solidFill>
                            <a:schemeClr val="bg1"/>
                          </a:solidFill>
                          <a:effectLst/>
                          <a:latin typeface="Helvetica" panose="020B0604020202020204" pitchFamily="34" charset="0"/>
                          <a:cs typeface="Helvetica" panose="020B0604020202020204" pitchFamily="34" charset="0"/>
                        </a:rPr>
                        <a:t>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en-GB" sz="1700" b="1" i="0" u="none" strike="noStrike" dirty="0">
                          <a:solidFill>
                            <a:schemeClr val="bg1"/>
                          </a:solidFill>
                          <a:effectLst/>
                          <a:latin typeface="Helvetica" panose="020B0604020202020204" pitchFamily="34" charset="0"/>
                          <a:cs typeface="Helvetica" panose="020B0604020202020204" pitchFamily="34" charset="0"/>
                        </a:rPr>
                        <a:t>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en-GB" sz="1700" b="1" i="0" u="none" strike="noStrike" dirty="0">
                          <a:solidFill>
                            <a:schemeClr val="bg1"/>
                          </a:solidFill>
                          <a:effectLst/>
                          <a:latin typeface="Helvetica" panose="020B0604020202020204" pitchFamily="34" charset="0"/>
                          <a:cs typeface="Helvetica" panose="020B0604020202020204" pitchFamily="34" charset="0"/>
                        </a:rPr>
                        <a:t>22/23 &amp; 23/24 Variance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953022361"/>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April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B050"/>
                          </a:solidFill>
                          <a:effectLst/>
                          <a:latin typeface="Helvetica" panose="020B0604020202020204" pitchFamily="34" charset="0"/>
                          <a:cs typeface="Helvetica"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725543005"/>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FF0000"/>
                          </a:solidFill>
                          <a:effectLst/>
                          <a:latin typeface="Helvetica" panose="020B0604020202020204" pitchFamily="34" charset="0"/>
                          <a:cs typeface="Helvetica" panose="020B060402020202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81455193"/>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June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120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107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FF0000"/>
                          </a:solidFill>
                          <a:effectLst/>
                          <a:latin typeface="Helvetica" panose="020B0604020202020204" pitchFamily="34" charset="0"/>
                          <a:cs typeface="Helvetica" panose="020B060402020202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36691652"/>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181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144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105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FF0000"/>
                          </a:solidFill>
                          <a:effectLst/>
                          <a:latin typeface="Helvetica" panose="020B0604020202020204" pitchFamily="34" charset="0"/>
                          <a:cs typeface="Helvetica" panose="020B060402020202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122638655"/>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August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384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239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304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B050"/>
                          </a:solidFill>
                          <a:effectLst/>
                          <a:latin typeface="Helvetica" panose="020B0604020202020204" pitchFamily="34" charset="0"/>
                          <a:cs typeface="Helvetica"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805405584"/>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September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1,295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1,133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1,293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B050"/>
                          </a:solidFill>
                          <a:effectLst/>
                          <a:latin typeface="Helvetica" panose="020B0604020202020204" pitchFamily="34" charset="0"/>
                          <a:cs typeface="Helvetica"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508228622"/>
                  </a:ext>
                </a:extLst>
              </a:tr>
              <a:tr h="263364">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October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625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662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708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B050"/>
                          </a:solidFill>
                          <a:effectLst/>
                          <a:latin typeface="Helvetica" panose="020B0604020202020204" pitchFamily="34" charset="0"/>
                          <a:cs typeface="Helvetica"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09412324"/>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November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403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343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343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B050"/>
                          </a:solidFill>
                          <a:effectLst/>
                          <a:latin typeface="Helvetica" panose="020B0604020202020204" pitchFamily="34" charset="0"/>
                          <a:cs typeface="Helvetica"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913532937"/>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December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153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196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150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FF0000"/>
                          </a:solidFill>
                          <a:effectLst/>
                          <a:latin typeface="Helvetica" panose="020B0604020202020204" pitchFamily="34" charset="0"/>
                          <a:cs typeface="Helvetica" panose="020B060402020202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122990523"/>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January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109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176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161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FF0000"/>
                          </a:solidFill>
                          <a:effectLst/>
                          <a:latin typeface="Helvetica" panose="020B0604020202020204" pitchFamily="34" charset="0"/>
                          <a:cs typeface="Helvetica"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222843384"/>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February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130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106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FF0000"/>
                          </a:solidFill>
                          <a:effectLst/>
                          <a:latin typeface="Helvetica" panose="020B0604020202020204" pitchFamily="34" charset="0"/>
                          <a:cs typeface="Helvetica"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539574800"/>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March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905175151"/>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April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487976689"/>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29389435"/>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June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39108874"/>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660942408"/>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August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7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0216509"/>
                  </a:ext>
                </a:extLst>
              </a:tr>
              <a:tr h="245825">
                <a:tc>
                  <a:txBody>
                    <a:bodyPr/>
                    <a:lstStyle/>
                    <a:p>
                      <a:pPr algn="ctr" fontAlgn="b"/>
                      <a:r>
                        <a:rPr lang="en-GB" sz="1700" b="1" i="0" u="none" strike="noStrike" dirty="0">
                          <a:solidFill>
                            <a:schemeClr val="bg1"/>
                          </a:solidFill>
                          <a:effectLst/>
                          <a:latin typeface="Helvetica" panose="020B0604020202020204" pitchFamily="34" charset="0"/>
                          <a:cs typeface="Helvetica"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700" b="1" i="0" u="none" strike="noStrike" dirty="0">
                          <a:solidFill>
                            <a:schemeClr val="bg1"/>
                          </a:solidFill>
                          <a:effectLst/>
                          <a:latin typeface="Helvetica" panose="020B0604020202020204" pitchFamily="34" charset="0"/>
                          <a:cs typeface="Helvetica" panose="020B0604020202020204" pitchFamily="34" charset="0"/>
                        </a:rPr>
                        <a:t>3,606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700" b="1" i="0" u="none" strike="noStrike" dirty="0">
                          <a:solidFill>
                            <a:schemeClr val="bg1"/>
                          </a:solidFill>
                          <a:effectLst/>
                          <a:latin typeface="Helvetica" panose="020B0604020202020204" pitchFamily="34" charset="0"/>
                          <a:cs typeface="Helvetica" panose="020B0604020202020204" pitchFamily="34" charset="0"/>
                        </a:rPr>
                        <a:t>3,378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700" b="1" i="0" u="none" strike="noStrike" dirty="0">
                          <a:solidFill>
                            <a:schemeClr val="bg1"/>
                          </a:solidFill>
                          <a:effectLst/>
                          <a:latin typeface="Helvetica" panose="020B0604020202020204" pitchFamily="34" charset="0"/>
                          <a:cs typeface="Helvetica" panose="020B0604020202020204" pitchFamily="34" charset="0"/>
                        </a:rPr>
                        <a:t>3,265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700" b="1" i="0" u="none" strike="noStrike" dirty="0">
                          <a:solidFill>
                            <a:schemeClr val="bg1"/>
                          </a:solidFill>
                          <a:effectLst/>
                          <a:latin typeface="Helvetica" panose="020B0604020202020204" pitchFamily="34" charset="0"/>
                          <a:cs typeface="Helvetica"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937229178"/>
                  </a:ext>
                </a:extLst>
              </a:tr>
            </a:tbl>
          </a:graphicData>
        </a:graphic>
      </p:graphicFrame>
    </p:spTree>
    <p:extLst>
      <p:ext uri="{BB962C8B-B14F-4D97-AF65-F5344CB8AC3E}">
        <p14:creationId xmlns:p14="http://schemas.microsoft.com/office/powerpoint/2010/main" val="3548392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917B9-4AE9-D268-635B-9105865EBFFC}"/>
              </a:ext>
            </a:extLst>
          </p:cNvPr>
          <p:cNvSpPr txBox="1">
            <a:spLocks/>
          </p:cNvSpPr>
          <p:nvPr/>
        </p:nvSpPr>
        <p:spPr>
          <a:xfrm>
            <a:off x="-1084403" y="252126"/>
            <a:ext cx="10253663" cy="5873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Helvetica" panose="020B0604020202020204" pitchFamily="34" charset="0"/>
                <a:cs typeface="Helvetica" panose="020B0604020202020204" pitchFamily="34" charset="0"/>
              </a:rPr>
              <a:t>WGLG Learning Agreement Confirmations </a:t>
            </a:r>
            <a:br>
              <a:rPr lang="en-GB" sz="3200" dirty="0">
                <a:latin typeface="Helvetica" panose="020B0604020202020204" pitchFamily="34" charset="0"/>
                <a:cs typeface="Helvetica" panose="020B0604020202020204" pitchFamily="34" charset="0"/>
              </a:rPr>
            </a:br>
            <a:endParaRPr lang="en-GB" sz="3200" dirty="0">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6053416-323F-112E-9AD7-76F6A0F99FAC}"/>
              </a:ext>
            </a:extLst>
          </p:cNvPr>
          <p:cNvSpPr txBox="1">
            <a:spLocks/>
          </p:cNvSpPr>
          <p:nvPr/>
        </p:nvSpPr>
        <p:spPr>
          <a:xfrm>
            <a:off x="180753" y="1229465"/>
            <a:ext cx="11717079" cy="219953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b="1" dirty="0">
                <a:latin typeface="Helvetica" panose="020B0604020202020204" pitchFamily="34" charset="0"/>
                <a:cs typeface="Helvetica" panose="020B0604020202020204" pitchFamily="34" charset="0"/>
              </a:rPr>
              <a:t>New Students: </a:t>
            </a:r>
            <a:r>
              <a:rPr lang="en-GB" sz="2400" dirty="0">
                <a:solidFill>
                  <a:srgbClr val="FF0000"/>
                </a:solidFill>
                <a:latin typeface="Helvetica" panose="020B0604020202020204" pitchFamily="34" charset="0"/>
                <a:cs typeface="Helvetica" panose="020B0604020202020204" pitchFamily="34" charset="0"/>
              </a:rPr>
              <a:t>100% within 10 working days of an approved application </a:t>
            </a:r>
            <a:br>
              <a:rPr lang="en-GB" sz="2400" dirty="0">
                <a:solidFill>
                  <a:srgbClr val="FF0000"/>
                </a:solidFill>
                <a:latin typeface="Helvetica" panose="020B0604020202020204" pitchFamily="34" charset="0"/>
                <a:cs typeface="Helvetica" panose="020B0604020202020204" pitchFamily="34" charset="0"/>
              </a:rPr>
            </a:br>
            <a:br>
              <a:rPr lang="en-GB" sz="2400" dirty="0">
                <a:latin typeface="Helvetica" panose="020B0604020202020204" pitchFamily="34" charset="0"/>
                <a:cs typeface="Helvetica" panose="020B0604020202020204" pitchFamily="34" charset="0"/>
              </a:rPr>
            </a:br>
            <a:r>
              <a:rPr lang="en-GB" sz="2400" b="1" dirty="0">
                <a:latin typeface="Helvetica" panose="020B0604020202020204" pitchFamily="34" charset="0"/>
                <a:cs typeface="Helvetica" panose="020B0604020202020204" pitchFamily="34" charset="0"/>
              </a:rPr>
              <a:t>Returning Students: </a:t>
            </a:r>
            <a:r>
              <a:rPr lang="en-GB" sz="2400" dirty="0">
                <a:solidFill>
                  <a:srgbClr val="FF0000"/>
                </a:solidFill>
                <a:latin typeface="Helvetica" panose="020B0604020202020204" pitchFamily="34" charset="0"/>
                <a:cs typeface="Helvetica" panose="020B0604020202020204" pitchFamily="34" charset="0"/>
              </a:rPr>
              <a:t>100% within 10 working days from the first full week of academic year </a:t>
            </a:r>
          </a:p>
        </p:txBody>
      </p:sp>
      <p:graphicFrame>
        <p:nvGraphicFramePr>
          <p:cNvPr id="7" name="Table 6">
            <a:extLst>
              <a:ext uri="{FF2B5EF4-FFF2-40B4-BE49-F238E27FC236}">
                <a16:creationId xmlns:a16="http://schemas.microsoft.com/office/drawing/2014/main" id="{0DA7A464-BA1C-B479-6C63-2EAB654A7468}"/>
              </a:ext>
            </a:extLst>
          </p:cNvPr>
          <p:cNvGraphicFramePr>
            <a:graphicFrameLocks noGrp="1"/>
          </p:cNvGraphicFramePr>
          <p:nvPr>
            <p:extLst>
              <p:ext uri="{D42A27DB-BD31-4B8C-83A1-F6EECF244321}">
                <p14:modId xmlns:p14="http://schemas.microsoft.com/office/powerpoint/2010/main" val="596348145"/>
              </p:ext>
            </p:extLst>
          </p:nvPr>
        </p:nvGraphicFramePr>
        <p:xfrm>
          <a:off x="2601121" y="3557708"/>
          <a:ext cx="7134643" cy="1205662"/>
        </p:xfrm>
        <a:graphic>
          <a:graphicData uri="http://schemas.openxmlformats.org/drawingml/2006/table">
            <a:tbl>
              <a:tblPr/>
              <a:tblGrid>
                <a:gridCol w="1660426">
                  <a:extLst>
                    <a:ext uri="{9D8B030D-6E8A-4147-A177-3AD203B41FA5}">
                      <a16:colId xmlns:a16="http://schemas.microsoft.com/office/drawing/2014/main" val="3026105801"/>
                    </a:ext>
                  </a:extLst>
                </a:gridCol>
                <a:gridCol w="2153365">
                  <a:extLst>
                    <a:ext uri="{9D8B030D-6E8A-4147-A177-3AD203B41FA5}">
                      <a16:colId xmlns:a16="http://schemas.microsoft.com/office/drawing/2014/main" val="820442259"/>
                    </a:ext>
                  </a:extLst>
                </a:gridCol>
                <a:gridCol w="1660426">
                  <a:extLst>
                    <a:ext uri="{9D8B030D-6E8A-4147-A177-3AD203B41FA5}">
                      <a16:colId xmlns:a16="http://schemas.microsoft.com/office/drawing/2014/main" val="692104554"/>
                    </a:ext>
                  </a:extLst>
                </a:gridCol>
                <a:gridCol w="1660426">
                  <a:extLst>
                    <a:ext uri="{9D8B030D-6E8A-4147-A177-3AD203B41FA5}">
                      <a16:colId xmlns:a16="http://schemas.microsoft.com/office/drawing/2014/main" val="2396459637"/>
                    </a:ext>
                  </a:extLst>
                </a:gridCol>
              </a:tblGrid>
              <a:tr h="425310">
                <a:tc>
                  <a:txBody>
                    <a:bodyPr/>
                    <a:lstStyle/>
                    <a:p>
                      <a:pPr algn="l" rtl="0" fontAlgn="b"/>
                      <a:r>
                        <a:rPr lang="en-GB" sz="2000" b="0" i="0" u="none" strike="noStrike" dirty="0">
                          <a:solidFill>
                            <a:srgbClr val="000000"/>
                          </a:solidFill>
                          <a:effectLst/>
                          <a:latin typeface="Helvetica"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GB" sz="2000" b="1" i="0" u="none" strike="noStrike" dirty="0">
                          <a:solidFill>
                            <a:srgbClr val="FFFFFF"/>
                          </a:solidFill>
                          <a:effectLst/>
                          <a:latin typeface="Helvetica" panose="020B0604020202020204" pitchFamily="34" charset="0"/>
                        </a:rPr>
                        <a:t>21/22</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1" i="0" u="none" strike="noStrike" dirty="0">
                          <a:solidFill>
                            <a:srgbClr val="FFFFFF"/>
                          </a:solidFill>
                          <a:effectLst/>
                          <a:latin typeface="Helvetica" panose="020B0604020202020204" pitchFamily="34" charset="0"/>
                        </a:rPr>
                        <a:t>22/23</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1" i="0" u="none" strike="noStrike" dirty="0">
                          <a:solidFill>
                            <a:srgbClr val="FFFFFF"/>
                          </a:solidFill>
                          <a:effectLst/>
                          <a:latin typeface="Helvetica" panose="020B0604020202020204" pitchFamily="34" charset="0"/>
                        </a:rPr>
                        <a:t>23/24</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775365099"/>
                  </a:ext>
                </a:extLst>
              </a:tr>
              <a:tr h="780352">
                <a:tc>
                  <a:txBody>
                    <a:bodyPr/>
                    <a:lstStyle/>
                    <a:p>
                      <a:pPr algn="ctr" rtl="0" fontAlgn="b"/>
                      <a:r>
                        <a:rPr lang="en-GB" sz="2000" b="1" i="0" u="none" strike="noStrike" dirty="0">
                          <a:solidFill>
                            <a:srgbClr val="FFFFFF"/>
                          </a:solidFill>
                          <a:effectLst/>
                          <a:latin typeface="Helvetica" panose="020B0604020202020204" pitchFamily="34" charset="0"/>
                        </a:rPr>
                        <a:t>Average Days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1" i="0" u="none" strike="noStrike" dirty="0">
                          <a:solidFill>
                            <a:srgbClr val="000000"/>
                          </a:solidFill>
                          <a:effectLst/>
                          <a:latin typeface="Helvetica" panose="020B0604020202020204" pitchFamily="34" charset="0"/>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2000" b="1" i="0" u="none" strike="noStrike" dirty="0">
                          <a:solidFill>
                            <a:srgbClr val="000000"/>
                          </a:solidFill>
                          <a:effectLst/>
                          <a:latin typeface="Helvetica"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2000" b="1" i="0" u="none" strike="noStrike" dirty="0">
                          <a:solidFill>
                            <a:srgbClr val="000000"/>
                          </a:solidFill>
                          <a:effectLst/>
                          <a:latin typeface="Helvetica"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1357335"/>
                  </a:ext>
                </a:extLst>
              </a:tr>
            </a:tbl>
          </a:graphicData>
        </a:graphic>
      </p:graphicFrame>
    </p:spTree>
    <p:extLst>
      <p:ext uri="{BB962C8B-B14F-4D97-AF65-F5344CB8AC3E}">
        <p14:creationId xmlns:p14="http://schemas.microsoft.com/office/powerpoint/2010/main" val="816446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1F74-ACFE-2CF9-7E1F-F1E5E3B5596C}"/>
              </a:ext>
            </a:extLst>
          </p:cNvPr>
          <p:cNvSpPr txBox="1">
            <a:spLocks/>
          </p:cNvSpPr>
          <p:nvPr/>
        </p:nvSpPr>
        <p:spPr>
          <a:xfrm>
            <a:off x="-1347181" y="-202223"/>
            <a:ext cx="9122735"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GB" sz="3200" dirty="0">
                <a:latin typeface="Helvetica" panose="020B0604020202020204" pitchFamily="34" charset="0"/>
                <a:cs typeface="Helvetica" panose="020B0604020202020204" pitchFamily="34" charset="0"/>
              </a:rPr>
            </a:br>
            <a:r>
              <a:rPr lang="en-GB" sz="3200" dirty="0">
                <a:latin typeface="Helvetica" panose="020B0604020202020204" pitchFamily="34" charset="0"/>
                <a:cs typeface="Helvetica" panose="020B0604020202020204" pitchFamily="34" charset="0"/>
              </a:rPr>
              <a:t>WGLG Attendance Confirmations</a:t>
            </a:r>
            <a:br>
              <a:rPr lang="en-GB" sz="3200" dirty="0">
                <a:latin typeface="Helvetica" panose="020B0604020202020204" pitchFamily="34" charset="0"/>
                <a:cs typeface="Helvetica" panose="020B0604020202020204" pitchFamily="34" charset="0"/>
              </a:rPr>
            </a:br>
            <a:endParaRPr lang="en-GB" sz="3200" dirty="0">
              <a:latin typeface="Helvetica" panose="020B0604020202020204" pitchFamily="34" charset="0"/>
              <a:cs typeface="Helvetica" panose="020B0604020202020204" pitchFamily="34" charset="0"/>
            </a:endParaRPr>
          </a:p>
        </p:txBody>
      </p:sp>
      <p:sp>
        <p:nvSpPr>
          <p:cNvPr id="7" name="TextBox 6">
            <a:extLst>
              <a:ext uri="{FF2B5EF4-FFF2-40B4-BE49-F238E27FC236}">
                <a16:creationId xmlns:a16="http://schemas.microsoft.com/office/drawing/2014/main" id="{E31B8379-8A33-14BD-CEFC-3981DD834B63}"/>
              </a:ext>
            </a:extLst>
          </p:cNvPr>
          <p:cNvSpPr txBox="1"/>
          <p:nvPr/>
        </p:nvSpPr>
        <p:spPr>
          <a:xfrm>
            <a:off x="246506" y="1178705"/>
            <a:ext cx="7350048" cy="830997"/>
          </a:xfrm>
          <a:prstGeom prst="rect">
            <a:avLst/>
          </a:prstGeom>
          <a:noFill/>
        </p:spPr>
        <p:txBody>
          <a:bodyPr wrap="square">
            <a:spAutoFit/>
          </a:bodyPr>
          <a:lstStyle/>
          <a:p>
            <a:pPr marL="0" indent="0" algn="l">
              <a:buNone/>
            </a:pPr>
            <a:r>
              <a:rPr lang="en-GB" sz="2400" dirty="0">
                <a:latin typeface="Helvetica" panose="020B0604020202020204" pitchFamily="34" charset="0"/>
                <a:cs typeface="Helvetica" panose="020B0604020202020204" pitchFamily="34" charset="0"/>
              </a:rPr>
              <a:t>WGLG FE: 50% Oct/Feb/May (mid term)</a:t>
            </a:r>
          </a:p>
          <a:p>
            <a:pPr marL="0" indent="0" algn="l">
              <a:buNone/>
            </a:pPr>
            <a:r>
              <a:rPr lang="en-GB" sz="2400" dirty="0">
                <a:latin typeface="Helvetica" panose="020B0604020202020204" pitchFamily="34" charset="0"/>
                <a:cs typeface="Helvetica" panose="020B0604020202020204" pitchFamily="34" charset="0"/>
              </a:rPr>
              <a:t>                  100% Dec/March/June (end of term)</a:t>
            </a:r>
          </a:p>
        </p:txBody>
      </p:sp>
      <p:graphicFrame>
        <p:nvGraphicFramePr>
          <p:cNvPr id="11" name="Table 10">
            <a:extLst>
              <a:ext uri="{FF2B5EF4-FFF2-40B4-BE49-F238E27FC236}">
                <a16:creationId xmlns:a16="http://schemas.microsoft.com/office/drawing/2014/main" id="{7CA54CDE-4523-6049-4516-012E092E38C8}"/>
              </a:ext>
            </a:extLst>
          </p:cNvPr>
          <p:cNvGraphicFramePr>
            <a:graphicFrameLocks noGrp="1"/>
          </p:cNvGraphicFramePr>
          <p:nvPr>
            <p:extLst>
              <p:ext uri="{D42A27DB-BD31-4B8C-83A1-F6EECF244321}">
                <p14:modId xmlns:p14="http://schemas.microsoft.com/office/powerpoint/2010/main" val="819931687"/>
              </p:ext>
            </p:extLst>
          </p:nvPr>
        </p:nvGraphicFramePr>
        <p:xfrm>
          <a:off x="1500241" y="2541851"/>
          <a:ext cx="8776740" cy="1774298"/>
        </p:xfrm>
        <a:graphic>
          <a:graphicData uri="http://schemas.openxmlformats.org/drawingml/2006/table">
            <a:tbl>
              <a:tblPr/>
              <a:tblGrid>
                <a:gridCol w="2401762">
                  <a:extLst>
                    <a:ext uri="{9D8B030D-6E8A-4147-A177-3AD203B41FA5}">
                      <a16:colId xmlns:a16="http://schemas.microsoft.com/office/drawing/2014/main" val="2378912421"/>
                    </a:ext>
                  </a:extLst>
                </a:gridCol>
                <a:gridCol w="2102142">
                  <a:extLst>
                    <a:ext uri="{9D8B030D-6E8A-4147-A177-3AD203B41FA5}">
                      <a16:colId xmlns:a16="http://schemas.microsoft.com/office/drawing/2014/main" val="1974761812"/>
                    </a:ext>
                  </a:extLst>
                </a:gridCol>
                <a:gridCol w="1439430">
                  <a:extLst>
                    <a:ext uri="{9D8B030D-6E8A-4147-A177-3AD203B41FA5}">
                      <a16:colId xmlns:a16="http://schemas.microsoft.com/office/drawing/2014/main" val="1709449105"/>
                    </a:ext>
                  </a:extLst>
                </a:gridCol>
                <a:gridCol w="2833406">
                  <a:extLst>
                    <a:ext uri="{9D8B030D-6E8A-4147-A177-3AD203B41FA5}">
                      <a16:colId xmlns:a16="http://schemas.microsoft.com/office/drawing/2014/main" val="343254011"/>
                    </a:ext>
                  </a:extLst>
                </a:gridCol>
              </a:tblGrid>
              <a:tr h="449822">
                <a:tc>
                  <a:txBody>
                    <a:bodyPr/>
                    <a:lstStyle/>
                    <a:p>
                      <a:pPr algn="ctr" rtl="0" fontAlgn="ctr"/>
                      <a:r>
                        <a:rPr lang="en-GB" sz="2000" b="1" i="0" u="none" strike="noStrike" dirty="0">
                          <a:solidFill>
                            <a:schemeClr val="bg1"/>
                          </a:solidFill>
                          <a:effectLst/>
                          <a:latin typeface="Helvetica" panose="020B0604020202020204" pitchFamily="34" charset="0"/>
                        </a:rPr>
                        <a:t>Date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GB" sz="2000" b="1" i="0" u="none" strike="noStrike" dirty="0">
                          <a:solidFill>
                            <a:srgbClr val="FFFFFF"/>
                          </a:solidFill>
                          <a:effectLst/>
                          <a:latin typeface="Helvetica" panose="020B0604020202020204" pitchFamily="34" charset="0"/>
                        </a:rPr>
                        <a:t>22/23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GB" sz="2000" b="1" i="0" u="none" strike="noStrike" dirty="0">
                          <a:solidFill>
                            <a:srgbClr val="FFFFFF"/>
                          </a:solidFill>
                          <a:effectLst/>
                          <a:latin typeface="Helvetica" panose="020B0604020202020204" pitchFamily="34" charset="0"/>
                        </a:rPr>
                        <a:t>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GB" sz="2000" b="1" i="0" u="none" strike="noStrike" dirty="0">
                          <a:solidFill>
                            <a:srgbClr val="FFFFFF"/>
                          </a:solidFill>
                          <a:effectLst/>
                          <a:latin typeface="Helvetica" panose="020B0604020202020204" pitchFamily="34" charset="0"/>
                        </a:rPr>
                        <a:t>Notes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666660200"/>
                  </a:ext>
                </a:extLst>
              </a:tr>
              <a:tr h="437327">
                <a:tc>
                  <a:txBody>
                    <a:bodyPr/>
                    <a:lstStyle/>
                    <a:p>
                      <a:pPr algn="ctr" rtl="0" fontAlgn="ctr"/>
                      <a:r>
                        <a:rPr lang="en-GB" sz="2000" b="1" i="0" u="none" strike="noStrike" dirty="0">
                          <a:solidFill>
                            <a:schemeClr val="bg1"/>
                          </a:solidFill>
                          <a:effectLst/>
                          <a:latin typeface="Helvetica" panose="020B0604020202020204" pitchFamily="34" charset="0"/>
                        </a:rPr>
                        <a:t>Oct (mid term)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0" i="0" u="none" strike="noStrike" dirty="0">
                          <a:solidFill>
                            <a:srgbClr val="000000"/>
                          </a:solidFill>
                          <a:effectLst/>
                          <a:latin typeface="Helvetica" panose="020B0604020202020204" pitchFamily="34" charset="0"/>
                        </a:rPr>
                        <a:t>98%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2000" b="0" i="0" u="none" strike="noStrike" dirty="0">
                          <a:solidFill>
                            <a:srgbClr val="000000"/>
                          </a:solidFill>
                          <a:effectLst/>
                          <a:latin typeface="Helvetica" panose="020B0604020202020204" pitchFamily="34" charset="0"/>
                        </a:rPr>
                        <a:t>86.5%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GB" sz="2000" b="0" i="0" u="none" strike="noStrike" dirty="0">
                          <a:solidFill>
                            <a:srgbClr val="000000"/>
                          </a:solidFill>
                          <a:effectLst/>
                          <a:latin typeface="Helvetica" panose="020B0604020202020204" pitchFamily="34" charset="0"/>
                        </a:rPr>
                        <a:t>50% Requirement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8016864"/>
                  </a:ext>
                </a:extLst>
              </a:tr>
              <a:tr h="437327">
                <a:tc>
                  <a:txBody>
                    <a:bodyPr/>
                    <a:lstStyle/>
                    <a:p>
                      <a:pPr algn="ctr" rtl="0" fontAlgn="ctr"/>
                      <a:r>
                        <a:rPr lang="en-GB" sz="2000" b="1" i="0" u="none" strike="noStrike" dirty="0">
                          <a:solidFill>
                            <a:schemeClr val="bg1"/>
                          </a:solidFill>
                          <a:effectLst/>
                          <a:latin typeface="Helvetica" panose="020B0604020202020204" pitchFamily="34" charset="0"/>
                        </a:rPr>
                        <a:t>Dec (end term)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0" i="0" u="none" strike="noStrike" dirty="0">
                          <a:solidFill>
                            <a:srgbClr val="000000"/>
                          </a:solidFill>
                          <a:effectLst/>
                          <a:latin typeface="Helvetica" panose="020B0604020202020204" pitchFamily="34" charset="0"/>
                        </a:rPr>
                        <a:t>100%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2000" b="0" i="0" u="none" strike="noStrike" dirty="0">
                          <a:solidFill>
                            <a:srgbClr val="000000"/>
                          </a:solidFill>
                          <a:effectLst/>
                          <a:latin typeface="Helvetica" panose="020B0604020202020204" pitchFamily="34" charset="0"/>
                        </a:rPr>
                        <a:t>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dirty="0">
                          <a:solidFill>
                            <a:srgbClr val="000000"/>
                          </a:solidFill>
                          <a:effectLst/>
                          <a:latin typeface="Helvetica" panose="020B0604020202020204" pitchFamily="34" charset="0"/>
                        </a:rPr>
                        <a:t>100% Requirement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77161"/>
                  </a:ext>
                </a:extLst>
              </a:tr>
              <a:tr h="449822">
                <a:tc>
                  <a:txBody>
                    <a:bodyPr/>
                    <a:lstStyle/>
                    <a:p>
                      <a:pPr algn="ctr" rtl="0" fontAlgn="ctr"/>
                      <a:r>
                        <a:rPr lang="en-GB" sz="2000" b="1" i="0" u="none" strike="noStrike" dirty="0">
                          <a:solidFill>
                            <a:schemeClr val="bg1"/>
                          </a:solidFill>
                          <a:effectLst/>
                          <a:latin typeface="Helvetica" panose="020B0604020202020204" pitchFamily="34" charset="0"/>
                        </a:rPr>
                        <a:t>Feb (mid term)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0" i="0" u="none" strike="noStrike" dirty="0">
                          <a:solidFill>
                            <a:srgbClr val="000000"/>
                          </a:solidFill>
                          <a:effectLst/>
                          <a:latin typeface="Helvetica" panose="020B0604020202020204" pitchFamily="34" charset="0"/>
                        </a:rPr>
                        <a:t>97%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2000" b="0" i="0" u="none" strike="noStrike" dirty="0">
                          <a:solidFill>
                            <a:srgbClr val="000000"/>
                          </a:solidFill>
                          <a:effectLst/>
                          <a:latin typeface="Helvetica" panose="020B0604020202020204" pitchFamily="34" charset="0"/>
                        </a:rPr>
                        <a:t>95.7%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2000" b="0" i="0" u="none" strike="noStrike" dirty="0">
                          <a:solidFill>
                            <a:srgbClr val="000000"/>
                          </a:solidFill>
                          <a:effectLst/>
                          <a:latin typeface="Helvetica" panose="020B0604020202020204" pitchFamily="34" charset="0"/>
                        </a:rPr>
                        <a:t>50% Requirement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0493825"/>
                  </a:ext>
                </a:extLst>
              </a:tr>
            </a:tbl>
          </a:graphicData>
        </a:graphic>
      </p:graphicFrame>
    </p:spTree>
    <p:extLst>
      <p:ext uri="{BB962C8B-B14F-4D97-AF65-F5344CB8AC3E}">
        <p14:creationId xmlns:p14="http://schemas.microsoft.com/office/powerpoint/2010/main" val="1958775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685415-31CC-CC17-2ACE-7C3BEE065D23}"/>
              </a:ext>
            </a:extLst>
          </p:cNvPr>
          <p:cNvSpPr txBox="1"/>
          <p:nvPr/>
        </p:nvSpPr>
        <p:spPr>
          <a:xfrm>
            <a:off x="0" y="229716"/>
            <a:ext cx="4924361" cy="584775"/>
          </a:xfrm>
          <a:prstGeom prst="rect">
            <a:avLst/>
          </a:prstGeom>
          <a:noFill/>
        </p:spPr>
        <p:txBody>
          <a:bodyPr wrap="none" rtlCol="0">
            <a:spAutoFit/>
          </a:bodyPr>
          <a:lstStyle/>
          <a:p>
            <a:r>
              <a:rPr lang="en-GB" sz="3200" dirty="0">
                <a:latin typeface="Helvetica" panose="020B0604020202020204" pitchFamily="34" charset="0"/>
                <a:cs typeface="Helvetica" panose="020B0604020202020204" pitchFamily="34" charset="0"/>
              </a:rPr>
              <a:t>EMA Application Numbers</a:t>
            </a:r>
          </a:p>
        </p:txBody>
      </p:sp>
      <p:graphicFrame>
        <p:nvGraphicFramePr>
          <p:cNvPr id="5" name="Table 4">
            <a:extLst>
              <a:ext uri="{FF2B5EF4-FFF2-40B4-BE49-F238E27FC236}">
                <a16:creationId xmlns:a16="http://schemas.microsoft.com/office/drawing/2014/main" id="{D31E14B9-8D28-664D-0967-AB8258BE72C5}"/>
              </a:ext>
            </a:extLst>
          </p:cNvPr>
          <p:cNvGraphicFramePr>
            <a:graphicFrameLocks noGrp="1"/>
          </p:cNvGraphicFramePr>
          <p:nvPr>
            <p:extLst>
              <p:ext uri="{D42A27DB-BD31-4B8C-83A1-F6EECF244321}">
                <p14:modId xmlns:p14="http://schemas.microsoft.com/office/powerpoint/2010/main" val="3310101573"/>
              </p:ext>
            </p:extLst>
          </p:nvPr>
        </p:nvGraphicFramePr>
        <p:xfrm>
          <a:off x="1795892" y="1015663"/>
          <a:ext cx="8600215" cy="5512798"/>
        </p:xfrm>
        <a:graphic>
          <a:graphicData uri="http://schemas.openxmlformats.org/drawingml/2006/table">
            <a:tbl>
              <a:tblPr/>
              <a:tblGrid>
                <a:gridCol w="2268070">
                  <a:extLst>
                    <a:ext uri="{9D8B030D-6E8A-4147-A177-3AD203B41FA5}">
                      <a16:colId xmlns:a16="http://schemas.microsoft.com/office/drawing/2014/main" val="3884063761"/>
                    </a:ext>
                  </a:extLst>
                </a:gridCol>
                <a:gridCol w="1624405">
                  <a:extLst>
                    <a:ext uri="{9D8B030D-6E8A-4147-A177-3AD203B41FA5}">
                      <a16:colId xmlns:a16="http://schemas.microsoft.com/office/drawing/2014/main" val="306939413"/>
                    </a:ext>
                  </a:extLst>
                </a:gridCol>
                <a:gridCol w="1376979">
                  <a:extLst>
                    <a:ext uri="{9D8B030D-6E8A-4147-A177-3AD203B41FA5}">
                      <a16:colId xmlns:a16="http://schemas.microsoft.com/office/drawing/2014/main" val="2767833911"/>
                    </a:ext>
                  </a:extLst>
                </a:gridCol>
                <a:gridCol w="1512720">
                  <a:extLst>
                    <a:ext uri="{9D8B030D-6E8A-4147-A177-3AD203B41FA5}">
                      <a16:colId xmlns:a16="http://schemas.microsoft.com/office/drawing/2014/main" val="1811394604"/>
                    </a:ext>
                  </a:extLst>
                </a:gridCol>
                <a:gridCol w="1818041">
                  <a:extLst>
                    <a:ext uri="{9D8B030D-6E8A-4147-A177-3AD203B41FA5}">
                      <a16:colId xmlns:a16="http://schemas.microsoft.com/office/drawing/2014/main" val="2270944592"/>
                    </a:ext>
                  </a:extLst>
                </a:gridCol>
              </a:tblGrid>
              <a:tr h="942229">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Month Application Received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21/22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22/23 &amp; 23/24 Variance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953022361"/>
                  </a:ext>
                </a:extLst>
              </a:tr>
              <a:tr h="245825">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April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100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B050"/>
                          </a:solidFill>
                          <a:effectLst/>
                          <a:latin typeface="Helvetica" panose="020B0604020202020204" pitchFamily="34" charset="0"/>
                          <a:cs typeface="Helvetica"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725543005"/>
                  </a:ext>
                </a:extLst>
              </a:tr>
              <a:tr h="245825">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May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386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370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485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B050"/>
                          </a:solidFill>
                          <a:effectLst/>
                          <a:latin typeface="Helvetica" panose="020B0604020202020204" pitchFamily="34" charset="0"/>
                          <a:cs typeface="Helvetica"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81455193"/>
                  </a:ext>
                </a:extLst>
              </a:tr>
              <a:tr h="245825">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June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1,233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754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992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B050"/>
                          </a:solidFill>
                          <a:effectLst/>
                          <a:latin typeface="Helvetica" panose="020B0604020202020204" pitchFamily="34" charset="0"/>
                          <a:cs typeface="Helvetica"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36691652"/>
                  </a:ext>
                </a:extLst>
              </a:tr>
              <a:tr h="245825">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July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1,153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834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976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B050"/>
                          </a:solidFill>
                          <a:effectLst/>
                          <a:latin typeface="Helvetica" panose="020B0604020202020204" pitchFamily="34" charset="0"/>
                          <a:cs typeface="Helvetica"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122638655"/>
                  </a:ext>
                </a:extLst>
              </a:tr>
              <a:tr h="245825">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August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2,594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1,787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2,460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B050"/>
                          </a:solidFill>
                          <a:effectLst/>
                          <a:latin typeface="Helvetica" panose="020B0604020202020204" pitchFamily="34" charset="0"/>
                          <a:cs typeface="Helvetica" panose="020B060402020202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805405584"/>
                  </a:ext>
                </a:extLst>
              </a:tr>
              <a:tr h="245825">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September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8,045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8,236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8,422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B050"/>
                          </a:solidFill>
                          <a:effectLst/>
                          <a:latin typeface="Helvetica" panose="020B0604020202020204" pitchFamily="34" charset="0"/>
                          <a:cs typeface="Helvetica"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508228622"/>
                  </a:ext>
                </a:extLst>
              </a:tr>
              <a:tr h="263364">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October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2,314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2,530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2,393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FF0000"/>
                          </a:solidFill>
                          <a:effectLst/>
                          <a:latin typeface="Helvetica" panose="020B0604020202020204" pitchFamily="34" charset="0"/>
                          <a:cs typeface="Helvetica"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09412324"/>
                  </a:ext>
                </a:extLst>
              </a:tr>
              <a:tr h="245825">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November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1,095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816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872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B050"/>
                          </a:solidFill>
                          <a:effectLst/>
                          <a:latin typeface="Helvetica" panose="020B0604020202020204" pitchFamily="34" charset="0"/>
                          <a:cs typeface="Helvetica"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913532937"/>
                  </a:ext>
                </a:extLst>
              </a:tr>
              <a:tr h="245825">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December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332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299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302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B050"/>
                          </a:solidFill>
                          <a:effectLst/>
                          <a:latin typeface="Helvetica" panose="020B0604020202020204" pitchFamily="34" charset="0"/>
                          <a:cs typeface="Helvetica"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122990523"/>
                  </a:ext>
                </a:extLst>
              </a:tr>
              <a:tr h="245825">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January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139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226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241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B050"/>
                          </a:solidFill>
                          <a:effectLst/>
                          <a:latin typeface="Helvetica" panose="020B0604020202020204" pitchFamily="34" charset="0"/>
                          <a:cs typeface="Helvetica"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222843384"/>
                  </a:ext>
                </a:extLst>
              </a:tr>
              <a:tr h="245825">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February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142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155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156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B050"/>
                          </a:solidFill>
                          <a:effectLst/>
                          <a:latin typeface="Helvetica" panose="020B0604020202020204" pitchFamily="34" charset="0"/>
                          <a:cs typeface="Helvetica"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539574800"/>
                  </a:ext>
                </a:extLst>
              </a:tr>
              <a:tr h="245825">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March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108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905175151"/>
                  </a:ext>
                </a:extLst>
              </a:tr>
              <a:tr h="245825">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April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487976689"/>
                  </a:ext>
                </a:extLst>
              </a:tr>
              <a:tr h="245825">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May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29389435"/>
                  </a:ext>
                </a:extLst>
              </a:tr>
              <a:tr h="245825">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June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39108874"/>
                  </a:ext>
                </a:extLst>
              </a:tr>
              <a:tr h="245825">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July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660942408"/>
                  </a:ext>
                </a:extLst>
              </a:tr>
              <a:tr h="245825">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August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0216509"/>
                  </a:ext>
                </a:extLst>
              </a:tr>
              <a:tr h="245825">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17,683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16,257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17,399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937229178"/>
                  </a:ext>
                </a:extLst>
              </a:tr>
            </a:tbl>
          </a:graphicData>
        </a:graphic>
      </p:graphicFrame>
    </p:spTree>
    <p:extLst>
      <p:ext uri="{BB962C8B-B14F-4D97-AF65-F5344CB8AC3E}">
        <p14:creationId xmlns:p14="http://schemas.microsoft.com/office/powerpoint/2010/main" val="3667094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917B9-4AE9-D268-635B-9105865EBFFC}"/>
              </a:ext>
            </a:extLst>
          </p:cNvPr>
          <p:cNvSpPr txBox="1">
            <a:spLocks/>
          </p:cNvSpPr>
          <p:nvPr/>
        </p:nvSpPr>
        <p:spPr>
          <a:xfrm>
            <a:off x="-1385853" y="301419"/>
            <a:ext cx="10253663" cy="5873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Helvetica" panose="020B0604020202020204" pitchFamily="34" charset="0"/>
                <a:cs typeface="Helvetica" panose="020B0604020202020204" pitchFamily="34" charset="0"/>
              </a:rPr>
              <a:t>EMA Learning Agreement Confirmations </a:t>
            </a:r>
            <a:br>
              <a:rPr lang="en-GB" sz="3200" dirty="0">
                <a:latin typeface="Helvetica" panose="020B0604020202020204" pitchFamily="34" charset="0"/>
                <a:cs typeface="Helvetica" panose="020B0604020202020204" pitchFamily="34" charset="0"/>
              </a:rPr>
            </a:br>
            <a:endParaRPr lang="en-GB" sz="3200" dirty="0">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6053416-323F-112E-9AD7-76F6A0F99FAC}"/>
              </a:ext>
            </a:extLst>
          </p:cNvPr>
          <p:cNvSpPr txBox="1">
            <a:spLocks/>
          </p:cNvSpPr>
          <p:nvPr/>
        </p:nvSpPr>
        <p:spPr>
          <a:xfrm>
            <a:off x="180753" y="1229465"/>
            <a:ext cx="11717079" cy="219953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000" b="1" dirty="0">
                <a:latin typeface="Helvetica" panose="020B0604020202020204" pitchFamily="34" charset="0"/>
                <a:cs typeface="Helvetica" panose="020B0604020202020204" pitchFamily="34" charset="0"/>
              </a:rPr>
              <a:t>New Students: </a:t>
            </a:r>
            <a:r>
              <a:rPr lang="en-GB" sz="2000" dirty="0">
                <a:solidFill>
                  <a:srgbClr val="FF0000"/>
                </a:solidFill>
                <a:latin typeface="Helvetica" panose="020B0604020202020204" pitchFamily="34" charset="0"/>
                <a:cs typeface="Helvetica" panose="020B0604020202020204" pitchFamily="34" charset="0"/>
              </a:rPr>
              <a:t>100% Within 10 Working Days of an Approved Application </a:t>
            </a:r>
            <a:br>
              <a:rPr lang="en-GB" sz="2000" dirty="0">
                <a:solidFill>
                  <a:srgbClr val="FF0000"/>
                </a:solidFill>
                <a:latin typeface="Helvetica" panose="020B0604020202020204" pitchFamily="34" charset="0"/>
                <a:cs typeface="Helvetica" panose="020B0604020202020204" pitchFamily="34" charset="0"/>
              </a:rPr>
            </a:br>
            <a:br>
              <a:rPr lang="en-GB" sz="2000" dirty="0">
                <a:latin typeface="Helvetica" panose="020B0604020202020204" pitchFamily="34" charset="0"/>
                <a:cs typeface="Helvetica" panose="020B0604020202020204" pitchFamily="34" charset="0"/>
              </a:rPr>
            </a:br>
            <a:r>
              <a:rPr lang="en-GB" sz="2000" b="1" dirty="0">
                <a:latin typeface="Helvetica" panose="020B0604020202020204" pitchFamily="34" charset="0"/>
                <a:cs typeface="Helvetica" panose="020B0604020202020204" pitchFamily="34" charset="0"/>
              </a:rPr>
              <a:t>Returning Students: </a:t>
            </a:r>
            <a:r>
              <a:rPr lang="en-GB" sz="2000" dirty="0">
                <a:solidFill>
                  <a:srgbClr val="FF0000"/>
                </a:solidFill>
                <a:latin typeface="Helvetica" panose="020B0604020202020204" pitchFamily="34" charset="0"/>
                <a:cs typeface="Helvetica" panose="020B0604020202020204" pitchFamily="34" charset="0"/>
              </a:rPr>
              <a:t>100% Within 10 Working Days from the first full week of Academic Year </a:t>
            </a:r>
          </a:p>
        </p:txBody>
      </p:sp>
      <p:graphicFrame>
        <p:nvGraphicFramePr>
          <p:cNvPr id="7" name="Table 6">
            <a:extLst>
              <a:ext uri="{FF2B5EF4-FFF2-40B4-BE49-F238E27FC236}">
                <a16:creationId xmlns:a16="http://schemas.microsoft.com/office/drawing/2014/main" id="{0DA7A464-BA1C-B479-6C63-2EAB654A7468}"/>
              </a:ext>
            </a:extLst>
          </p:cNvPr>
          <p:cNvGraphicFramePr>
            <a:graphicFrameLocks noGrp="1"/>
          </p:cNvGraphicFramePr>
          <p:nvPr>
            <p:extLst>
              <p:ext uri="{D42A27DB-BD31-4B8C-83A1-F6EECF244321}">
                <p14:modId xmlns:p14="http://schemas.microsoft.com/office/powerpoint/2010/main" val="1301832434"/>
              </p:ext>
            </p:extLst>
          </p:nvPr>
        </p:nvGraphicFramePr>
        <p:xfrm>
          <a:off x="2169042" y="3929473"/>
          <a:ext cx="7134643" cy="1095154"/>
        </p:xfrm>
        <a:graphic>
          <a:graphicData uri="http://schemas.openxmlformats.org/drawingml/2006/table">
            <a:tbl>
              <a:tblPr/>
              <a:tblGrid>
                <a:gridCol w="1660426">
                  <a:extLst>
                    <a:ext uri="{9D8B030D-6E8A-4147-A177-3AD203B41FA5}">
                      <a16:colId xmlns:a16="http://schemas.microsoft.com/office/drawing/2014/main" val="3026105801"/>
                    </a:ext>
                  </a:extLst>
                </a:gridCol>
                <a:gridCol w="2153365">
                  <a:extLst>
                    <a:ext uri="{9D8B030D-6E8A-4147-A177-3AD203B41FA5}">
                      <a16:colId xmlns:a16="http://schemas.microsoft.com/office/drawing/2014/main" val="820442259"/>
                    </a:ext>
                  </a:extLst>
                </a:gridCol>
                <a:gridCol w="1660426">
                  <a:extLst>
                    <a:ext uri="{9D8B030D-6E8A-4147-A177-3AD203B41FA5}">
                      <a16:colId xmlns:a16="http://schemas.microsoft.com/office/drawing/2014/main" val="692104554"/>
                    </a:ext>
                  </a:extLst>
                </a:gridCol>
                <a:gridCol w="1660426">
                  <a:extLst>
                    <a:ext uri="{9D8B030D-6E8A-4147-A177-3AD203B41FA5}">
                      <a16:colId xmlns:a16="http://schemas.microsoft.com/office/drawing/2014/main" val="2396459637"/>
                    </a:ext>
                  </a:extLst>
                </a:gridCol>
              </a:tblGrid>
              <a:tr h="314802">
                <a:tc>
                  <a:txBody>
                    <a:bodyPr/>
                    <a:lstStyle/>
                    <a:p>
                      <a:pPr algn="l" rtl="0" fontAlgn="b"/>
                      <a:r>
                        <a:rPr lang="en-GB" sz="2000" b="0" i="0" u="none" strike="noStrike" dirty="0">
                          <a:solidFill>
                            <a:srgbClr val="000000"/>
                          </a:solidFill>
                          <a:effectLst/>
                          <a:latin typeface="Helvetica"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GB" sz="2000" b="1" i="0" u="none" strike="noStrike" dirty="0">
                          <a:solidFill>
                            <a:srgbClr val="FFFFFF"/>
                          </a:solidFill>
                          <a:effectLst/>
                          <a:latin typeface="Helvetica" panose="020B0604020202020204" pitchFamily="34" charset="0"/>
                        </a:rPr>
                        <a:t>21/22</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1" i="0" u="none" strike="noStrike" dirty="0">
                          <a:solidFill>
                            <a:srgbClr val="FFFFFF"/>
                          </a:solidFill>
                          <a:effectLst/>
                          <a:latin typeface="Helvetica" panose="020B0604020202020204" pitchFamily="34" charset="0"/>
                        </a:rPr>
                        <a:t>22/23</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1" i="0" u="none" strike="noStrike" dirty="0">
                          <a:solidFill>
                            <a:srgbClr val="FFFFFF"/>
                          </a:solidFill>
                          <a:effectLst/>
                          <a:latin typeface="Helvetica" panose="020B0604020202020204" pitchFamily="34" charset="0"/>
                        </a:rPr>
                        <a:t>23/24</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775365099"/>
                  </a:ext>
                </a:extLst>
              </a:tr>
              <a:tr h="780352">
                <a:tc>
                  <a:txBody>
                    <a:bodyPr/>
                    <a:lstStyle/>
                    <a:p>
                      <a:pPr algn="ctr" rtl="0" fontAlgn="b"/>
                      <a:r>
                        <a:rPr lang="en-GB" sz="2000" b="1" i="0" u="none" strike="noStrike" dirty="0">
                          <a:solidFill>
                            <a:srgbClr val="FFFFFF"/>
                          </a:solidFill>
                          <a:effectLst/>
                          <a:latin typeface="Helvetica" panose="020B0604020202020204" pitchFamily="34" charset="0"/>
                        </a:rPr>
                        <a:t>Average Days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1" i="0" u="none" strike="noStrike" dirty="0">
                          <a:solidFill>
                            <a:srgbClr val="000000"/>
                          </a:solidFill>
                          <a:effectLst/>
                          <a:latin typeface="Helvetica" panose="020B0604020202020204" pitchFamily="34" charset="0"/>
                        </a:rPr>
                        <a:t>10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2000" b="1" i="0" u="none" strike="noStrike" dirty="0">
                          <a:solidFill>
                            <a:srgbClr val="000000"/>
                          </a:solidFill>
                          <a:effectLst/>
                          <a:latin typeface="Helvetica"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2000" b="1" i="0" u="none" strike="noStrike" dirty="0">
                          <a:solidFill>
                            <a:srgbClr val="000000"/>
                          </a:solidFill>
                          <a:effectLst/>
                          <a:latin typeface="Helvetica"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1357335"/>
                  </a:ext>
                </a:extLst>
              </a:tr>
            </a:tbl>
          </a:graphicData>
        </a:graphic>
      </p:graphicFrame>
    </p:spTree>
    <p:extLst>
      <p:ext uri="{BB962C8B-B14F-4D97-AF65-F5344CB8AC3E}">
        <p14:creationId xmlns:p14="http://schemas.microsoft.com/office/powerpoint/2010/main" val="122374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36" name="Slide Number Placeholder 1"/>
          <p:cNvSpPr>
            <a:spLocks noGrp="1"/>
          </p:cNvSpPr>
          <p:nvPr>
            <p:ph type="sldNum" idx="4294967295"/>
          </p:nvPr>
        </p:nvSpPr>
        <p:spPr>
          <a:xfrm>
            <a:off x="9347200" y="6662738"/>
            <a:ext cx="2844800" cy="163512"/>
          </a:xfrm>
          <a:prstGeom prst="rect">
            <a:avLst/>
          </a:prstGeom>
        </p:spPr>
        <p:txBody>
          <a:bodyPr numCol="1"/>
          <a:lstStyle/>
          <a:p>
            <a:pPr algn="r">
              <a:buSzPct val="25000"/>
            </a:pPr>
            <a:fld id="{00000000-1234-1234-1234-123412341234}" type="slidenum">
              <a:rPr lang="en" altLang="en" sz="1067">
                <a:solidFill>
                  <a:srgbClr val="000000"/>
                </a:solidFill>
              </a:rPr>
              <a:pPr algn="r">
                <a:buSzPct val="25000"/>
              </a:pPr>
              <a:t>3</a:t>
            </a:fld>
            <a:endParaRPr lang="en" altLang="en" sz="1067" dirty="0">
              <a:solidFill>
                <a:srgbClr val="000000"/>
              </a:solidFill>
            </a:endParaRPr>
          </a:p>
        </p:txBody>
      </p:sp>
      <p:pic>
        <p:nvPicPr>
          <p:cNvPr id="6" name="Picture 5" descr="A group of people sitting around a round table with puzzles&#10;&#10;Description automatically generated">
            <a:extLst>
              <a:ext uri="{FF2B5EF4-FFF2-40B4-BE49-F238E27FC236}">
                <a16:creationId xmlns:a16="http://schemas.microsoft.com/office/drawing/2014/main" id="{DC6EF8D0-D019-753A-EA3D-D4E1DDBEB88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927839" y="1163051"/>
            <a:ext cx="6500089" cy="4875066"/>
          </a:xfrm>
          <a:prstGeom prst="rect">
            <a:avLst/>
          </a:prstGeom>
        </p:spPr>
      </p:pic>
    </p:spTree>
    <p:extLst>
      <p:ext uri="{BB962C8B-B14F-4D97-AF65-F5344CB8AC3E}">
        <p14:creationId xmlns:p14="http://schemas.microsoft.com/office/powerpoint/2010/main" val="3429994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A3E382-C52F-C939-8EF6-D93FCE03F59C}"/>
              </a:ext>
            </a:extLst>
          </p:cNvPr>
          <p:cNvSpPr txBox="1">
            <a:spLocks/>
          </p:cNvSpPr>
          <p:nvPr/>
        </p:nvSpPr>
        <p:spPr>
          <a:xfrm>
            <a:off x="-1057648" y="267789"/>
            <a:ext cx="8077200" cy="11699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Helvetica" panose="020B0604020202020204" pitchFamily="34" charset="0"/>
                <a:cs typeface="Helvetica" panose="020B0604020202020204" pitchFamily="34" charset="0"/>
              </a:rPr>
              <a:t>EMA Attendance Confirmations </a:t>
            </a:r>
            <a:br>
              <a:rPr lang="en-GB" sz="3200" dirty="0">
                <a:latin typeface="Helvetica" panose="020B0604020202020204" pitchFamily="34" charset="0"/>
                <a:cs typeface="Helvetica" panose="020B0604020202020204" pitchFamily="34" charset="0"/>
              </a:rPr>
            </a:br>
            <a:endParaRPr lang="en-GB" sz="3200" dirty="0">
              <a:latin typeface="Helvetica" panose="020B0604020202020204" pitchFamily="34" charset="0"/>
              <a:cs typeface="Helvetica" panose="020B0604020202020204" pitchFamily="34" charset="0"/>
            </a:endParaRPr>
          </a:p>
        </p:txBody>
      </p:sp>
      <p:sp>
        <p:nvSpPr>
          <p:cNvPr id="5" name="Content Placeholder 2">
            <a:extLst>
              <a:ext uri="{FF2B5EF4-FFF2-40B4-BE49-F238E27FC236}">
                <a16:creationId xmlns:a16="http://schemas.microsoft.com/office/drawing/2014/main" id="{DD63A161-07F6-A791-BC15-3E0B301FA108}"/>
              </a:ext>
            </a:extLst>
          </p:cNvPr>
          <p:cNvSpPr txBox="1">
            <a:spLocks/>
          </p:cNvSpPr>
          <p:nvPr/>
        </p:nvSpPr>
        <p:spPr>
          <a:xfrm>
            <a:off x="116959" y="1254421"/>
            <a:ext cx="10515600" cy="5778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000" b="1" dirty="0">
                <a:latin typeface="Helvetica" panose="020B0604020202020204" pitchFamily="34" charset="0"/>
                <a:cs typeface="Helvetica" panose="020B0604020202020204" pitchFamily="34" charset="0"/>
              </a:rPr>
              <a:t>EMA</a:t>
            </a:r>
            <a:r>
              <a:rPr lang="en-GB" sz="2000" dirty="0">
                <a:latin typeface="Helvetica" panose="020B0604020202020204" pitchFamily="34" charset="0"/>
                <a:cs typeface="Helvetica" panose="020B0604020202020204" pitchFamily="34" charset="0"/>
              </a:rPr>
              <a:t>: Attendance confirmations on payment week</a:t>
            </a:r>
          </a:p>
          <a:p>
            <a:pPr marL="0" indent="0">
              <a:buNone/>
            </a:pPr>
            <a:endParaRPr lang="en-GB" sz="2000" dirty="0">
              <a:latin typeface="Helvetica" panose="020B0604020202020204" pitchFamily="34" charset="0"/>
              <a:cs typeface="Helvetica" panose="020B0604020202020204" pitchFamily="34" charset="0"/>
            </a:endParaRPr>
          </a:p>
        </p:txBody>
      </p:sp>
      <p:graphicFrame>
        <p:nvGraphicFramePr>
          <p:cNvPr id="6" name="Table 5">
            <a:extLst>
              <a:ext uri="{FF2B5EF4-FFF2-40B4-BE49-F238E27FC236}">
                <a16:creationId xmlns:a16="http://schemas.microsoft.com/office/drawing/2014/main" id="{AD21B99B-7186-BFB1-3282-A438F88DA73F}"/>
              </a:ext>
            </a:extLst>
          </p:cNvPr>
          <p:cNvGraphicFramePr>
            <a:graphicFrameLocks noGrp="1"/>
          </p:cNvGraphicFramePr>
          <p:nvPr>
            <p:extLst>
              <p:ext uri="{D42A27DB-BD31-4B8C-83A1-F6EECF244321}">
                <p14:modId xmlns:p14="http://schemas.microsoft.com/office/powerpoint/2010/main" val="767777791"/>
              </p:ext>
            </p:extLst>
          </p:nvPr>
        </p:nvGraphicFramePr>
        <p:xfrm>
          <a:off x="896679" y="2424409"/>
          <a:ext cx="5674242" cy="1334791"/>
        </p:xfrm>
        <a:graphic>
          <a:graphicData uri="http://schemas.openxmlformats.org/drawingml/2006/table">
            <a:tbl>
              <a:tblPr/>
              <a:tblGrid>
                <a:gridCol w="1891414">
                  <a:extLst>
                    <a:ext uri="{9D8B030D-6E8A-4147-A177-3AD203B41FA5}">
                      <a16:colId xmlns:a16="http://schemas.microsoft.com/office/drawing/2014/main" val="255923355"/>
                    </a:ext>
                  </a:extLst>
                </a:gridCol>
                <a:gridCol w="1891414">
                  <a:extLst>
                    <a:ext uri="{9D8B030D-6E8A-4147-A177-3AD203B41FA5}">
                      <a16:colId xmlns:a16="http://schemas.microsoft.com/office/drawing/2014/main" val="3274984240"/>
                    </a:ext>
                  </a:extLst>
                </a:gridCol>
                <a:gridCol w="1891414">
                  <a:extLst>
                    <a:ext uri="{9D8B030D-6E8A-4147-A177-3AD203B41FA5}">
                      <a16:colId xmlns:a16="http://schemas.microsoft.com/office/drawing/2014/main" val="4263780957"/>
                    </a:ext>
                  </a:extLst>
                </a:gridCol>
              </a:tblGrid>
              <a:tr h="383684">
                <a:tc>
                  <a:txBody>
                    <a:bodyPr/>
                    <a:lstStyle/>
                    <a:p>
                      <a:pPr algn="ctr" rtl="0" fontAlgn="b"/>
                      <a:r>
                        <a:rPr lang="en-GB" sz="2000" b="1" i="0" u="none" strike="noStrike" dirty="0">
                          <a:solidFill>
                            <a:srgbClr val="000000"/>
                          </a:solidFill>
                          <a:effectLst/>
                          <a:latin typeface="Helvetica"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2000" b="1" i="0" u="none" strike="noStrike" dirty="0">
                          <a:solidFill>
                            <a:srgbClr val="FFFFFF"/>
                          </a:solidFill>
                          <a:effectLst/>
                          <a:latin typeface="Helvetica" panose="020B0604020202020204" pitchFamily="34" charset="0"/>
                        </a:rPr>
                        <a:t>22/23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1" i="0" u="none" strike="noStrike" dirty="0">
                          <a:solidFill>
                            <a:srgbClr val="FFFFFF"/>
                          </a:solidFill>
                          <a:effectLst/>
                          <a:latin typeface="Helvetica" panose="020B0604020202020204" pitchFamily="34" charset="0"/>
                        </a:rPr>
                        <a:t>23/24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578793182"/>
                  </a:ext>
                </a:extLst>
              </a:tr>
              <a:tr h="951107">
                <a:tc>
                  <a:txBody>
                    <a:bodyPr/>
                    <a:lstStyle/>
                    <a:p>
                      <a:pPr algn="ctr" rtl="0" fontAlgn="ctr"/>
                      <a:r>
                        <a:rPr lang="en-GB" sz="2000" b="1" i="0" u="none" strike="noStrike" dirty="0">
                          <a:solidFill>
                            <a:srgbClr val="FFFFFF"/>
                          </a:solidFill>
                          <a:effectLst/>
                          <a:latin typeface="Helvetica" panose="020B0604020202020204" pitchFamily="34" charset="0"/>
                        </a:rPr>
                        <a:t>EMA </a:t>
                      </a:r>
                    </a:p>
                    <a:p>
                      <a:pPr algn="ctr" rtl="0" fontAlgn="ctr"/>
                      <a:r>
                        <a:rPr lang="en-GB" sz="2000" b="1" i="0" u="none" strike="noStrike" dirty="0">
                          <a:solidFill>
                            <a:srgbClr val="FFFFFF"/>
                          </a:solidFill>
                          <a:effectLst/>
                          <a:latin typeface="Helvetica" panose="020B0604020202020204" pitchFamily="34" charset="0"/>
                        </a:rPr>
                        <a:t>Payment week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GB" sz="2000" b="1" i="0" u="none" strike="noStrike" dirty="0">
                          <a:solidFill>
                            <a:srgbClr val="000000"/>
                          </a:solidFill>
                          <a:effectLst/>
                          <a:latin typeface="Helvetica" panose="020B0604020202020204" pitchFamily="34" charset="0"/>
                        </a:rPr>
                        <a:t>95.3%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2000" b="1" i="0" u="none" strike="noStrike" dirty="0">
                          <a:solidFill>
                            <a:srgbClr val="000000"/>
                          </a:solidFill>
                          <a:effectLst/>
                          <a:latin typeface="Helvetica" panose="020B0604020202020204" pitchFamily="34" charset="0"/>
                        </a:rPr>
                        <a:t>97.2%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758758"/>
                  </a:ext>
                </a:extLst>
              </a:tr>
            </a:tbl>
          </a:graphicData>
        </a:graphic>
      </p:graphicFrame>
      <p:sp>
        <p:nvSpPr>
          <p:cNvPr id="7" name="TextBox 6">
            <a:extLst>
              <a:ext uri="{FF2B5EF4-FFF2-40B4-BE49-F238E27FC236}">
                <a16:creationId xmlns:a16="http://schemas.microsoft.com/office/drawing/2014/main" id="{7E9A1A54-CC29-093A-A3BA-EB28E6A3DD3A}"/>
              </a:ext>
            </a:extLst>
          </p:cNvPr>
          <p:cNvSpPr txBox="1"/>
          <p:nvPr/>
        </p:nvSpPr>
        <p:spPr>
          <a:xfrm>
            <a:off x="365811" y="4841064"/>
            <a:ext cx="7434942" cy="1323439"/>
          </a:xfrm>
          <a:prstGeom prst="rect">
            <a:avLst/>
          </a:prstGeom>
          <a:noFill/>
        </p:spPr>
        <p:txBody>
          <a:bodyPr wrap="square">
            <a:spAutoFit/>
          </a:bodyPr>
          <a:lstStyle/>
          <a:p>
            <a:pPr marL="0" indent="0" algn="l">
              <a:buNone/>
            </a:pPr>
            <a:endParaRPr lang="en-GB" sz="2000" dirty="0">
              <a:latin typeface="Helvetica" panose="020B0604020202020204" pitchFamily="34" charset="0"/>
              <a:cs typeface="Helvetica" panose="020B0604020202020204" pitchFamily="34" charset="0"/>
            </a:endParaRPr>
          </a:p>
          <a:p>
            <a:pPr marL="0" indent="0" algn="l">
              <a:buNone/>
            </a:pPr>
            <a:endParaRPr lang="en-GB" sz="2000" dirty="0">
              <a:latin typeface="Helvetica" panose="020B0604020202020204" pitchFamily="34" charset="0"/>
              <a:cs typeface="Helvetica" panose="020B0604020202020204" pitchFamily="34" charset="0"/>
            </a:endParaRPr>
          </a:p>
          <a:p>
            <a:pPr marL="0" indent="0" algn="l">
              <a:buNone/>
            </a:pPr>
            <a:r>
              <a:rPr lang="en-GB" sz="2000" dirty="0">
                <a:latin typeface="Helvetica" panose="020B0604020202020204" pitchFamily="34" charset="0"/>
                <a:cs typeface="Helvetica" panose="020B0604020202020204" pitchFamily="34" charset="0"/>
              </a:rPr>
              <a:t>(NB – 100%  weekly confirmations are required as per service standard)</a:t>
            </a:r>
          </a:p>
        </p:txBody>
      </p:sp>
      <p:pic>
        <p:nvPicPr>
          <p:cNvPr id="8" name="Picture 2" descr="Performance Management: Definition, Stages, Elements &amp; Types | RingCentral  UK Blog">
            <a:extLst>
              <a:ext uri="{FF2B5EF4-FFF2-40B4-BE49-F238E27FC236}">
                <a16:creationId xmlns:a16="http://schemas.microsoft.com/office/drawing/2014/main" id="{A427A840-08BF-5CD8-270E-472780B71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927" y="1924493"/>
            <a:ext cx="2711718" cy="26702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7DDBD3D3-D551-ABF3-A329-1A3E85F3B234}"/>
              </a:ext>
            </a:extLst>
          </p:cNvPr>
          <p:cNvGraphicFramePr>
            <a:graphicFrameLocks noGrp="1"/>
          </p:cNvGraphicFramePr>
          <p:nvPr>
            <p:extLst>
              <p:ext uri="{D42A27DB-BD31-4B8C-83A1-F6EECF244321}">
                <p14:modId xmlns:p14="http://schemas.microsoft.com/office/powerpoint/2010/main" val="3357572545"/>
              </p:ext>
            </p:extLst>
          </p:nvPr>
        </p:nvGraphicFramePr>
        <p:xfrm>
          <a:off x="838200" y="4140200"/>
          <a:ext cx="5674242" cy="1130300"/>
        </p:xfrm>
        <a:graphic>
          <a:graphicData uri="http://schemas.openxmlformats.org/drawingml/2006/table">
            <a:tbl>
              <a:tblPr/>
              <a:tblGrid>
                <a:gridCol w="1891414">
                  <a:extLst>
                    <a:ext uri="{9D8B030D-6E8A-4147-A177-3AD203B41FA5}">
                      <a16:colId xmlns:a16="http://schemas.microsoft.com/office/drawing/2014/main" val="3048239092"/>
                    </a:ext>
                  </a:extLst>
                </a:gridCol>
                <a:gridCol w="1891414">
                  <a:extLst>
                    <a:ext uri="{9D8B030D-6E8A-4147-A177-3AD203B41FA5}">
                      <a16:colId xmlns:a16="http://schemas.microsoft.com/office/drawing/2014/main" val="2781639041"/>
                    </a:ext>
                  </a:extLst>
                </a:gridCol>
                <a:gridCol w="1891414">
                  <a:extLst>
                    <a:ext uri="{9D8B030D-6E8A-4147-A177-3AD203B41FA5}">
                      <a16:colId xmlns:a16="http://schemas.microsoft.com/office/drawing/2014/main" val="1214650388"/>
                    </a:ext>
                  </a:extLst>
                </a:gridCol>
              </a:tblGrid>
              <a:tr h="1130300">
                <a:tc>
                  <a:txBody>
                    <a:bodyPr/>
                    <a:lstStyle/>
                    <a:p>
                      <a:pPr algn="ctr" rtl="0" fontAlgn="ctr"/>
                      <a:r>
                        <a:rPr lang="en-GB" sz="2000" b="1" i="0" u="none" strike="noStrike" dirty="0">
                          <a:solidFill>
                            <a:srgbClr val="FFFFFF"/>
                          </a:solidFill>
                          <a:effectLst/>
                          <a:latin typeface="Helvetica" panose="020B0604020202020204" pitchFamily="34" charset="0"/>
                        </a:rPr>
                        <a:t>EMA Non-Payment week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GB" sz="2000" b="1" i="0" u="none" strike="noStrike" dirty="0">
                          <a:solidFill>
                            <a:srgbClr val="000000"/>
                          </a:solidFill>
                          <a:effectLst/>
                          <a:latin typeface="Helvetica" panose="020B0604020202020204" pitchFamily="34" charset="0"/>
                        </a:rPr>
                        <a:t>92.8%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2000" b="1" i="0" u="none" strike="noStrike" dirty="0">
                          <a:solidFill>
                            <a:srgbClr val="000000"/>
                          </a:solidFill>
                          <a:effectLst/>
                          <a:latin typeface="Helvetica" panose="020B0604020202020204" pitchFamily="34" charset="0"/>
                        </a:rPr>
                        <a:t>94.1%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6411637"/>
                  </a:ext>
                </a:extLst>
              </a:tr>
            </a:tbl>
          </a:graphicData>
        </a:graphic>
      </p:graphicFrame>
    </p:spTree>
    <p:extLst>
      <p:ext uri="{BB962C8B-B14F-4D97-AF65-F5344CB8AC3E}">
        <p14:creationId xmlns:p14="http://schemas.microsoft.com/office/powerpoint/2010/main" val="1291721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313979" y="2771482"/>
            <a:ext cx="9760661" cy="831900"/>
          </a:xfrm>
          <a:prstGeom prst="rect">
            <a:avLst/>
          </a:prstGeom>
        </p:spPr>
        <p:txBody>
          <a:bodyPr lIns="121900" tIns="121900" rIns="121900" bIns="121900" numCol="1" anchor="b" anchorCtr="0">
            <a:noAutofit/>
          </a:bodyPr>
          <a:lstStyle/>
          <a:p>
            <a:pPr marL="342900" lvl="0" indent="-342900">
              <a:defRPr/>
            </a:pPr>
            <a:r>
              <a:rPr lang="en-GB" altLang="en" sz="3200" dirty="0">
                <a:latin typeface="Helvetica" panose="020B0604020202030204" pitchFamily="34" charset="0"/>
              </a:rPr>
              <a:t>Welsh Government Update </a:t>
            </a:r>
            <a:endParaRPr lang="en" altLang="en" sz="3200" dirty="0">
              <a:latin typeface="Helvetica" panose="020B0604020202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D9F75E-F0AD-FFF9-51FE-215E1376B993}"/>
              </a:ext>
            </a:extLst>
          </p:cNvPr>
          <p:cNvSpPr txBox="1"/>
          <p:nvPr/>
        </p:nvSpPr>
        <p:spPr>
          <a:xfrm>
            <a:off x="5638800" y="2978150"/>
            <a:ext cx="914400" cy="914400"/>
          </a:xfrm>
          <a:prstGeom prst="rect">
            <a:avLst/>
          </a:prstGeom>
          <a:noFill/>
        </p:spPr>
        <p:txBody>
          <a:bodyPr wrap="square" rtlCol="0">
            <a:spAutoFit/>
          </a:bodyPr>
          <a:lstStyle/>
          <a:p>
            <a:endParaRPr lang="en-GB" dirty="0"/>
          </a:p>
        </p:txBody>
      </p:sp>
      <p:sp>
        <p:nvSpPr>
          <p:cNvPr id="6" name="TextBox 5">
            <a:extLst>
              <a:ext uri="{FF2B5EF4-FFF2-40B4-BE49-F238E27FC236}">
                <a16:creationId xmlns:a16="http://schemas.microsoft.com/office/drawing/2014/main" id="{0F362A1F-BAB3-363F-73B7-1735885C0025}"/>
              </a:ext>
            </a:extLst>
          </p:cNvPr>
          <p:cNvSpPr txBox="1"/>
          <p:nvPr/>
        </p:nvSpPr>
        <p:spPr>
          <a:xfrm>
            <a:off x="1130300" y="1181100"/>
            <a:ext cx="4546600" cy="1866900"/>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3205CF03-A7DC-7D92-82EE-AD5E2BE51D0E}"/>
              </a:ext>
            </a:extLst>
          </p:cNvPr>
          <p:cNvSpPr txBox="1"/>
          <p:nvPr/>
        </p:nvSpPr>
        <p:spPr>
          <a:xfrm>
            <a:off x="5638800" y="2978150"/>
            <a:ext cx="914400" cy="914400"/>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B3EE65A0-DB53-A777-BF68-29F6E02531E1}"/>
              </a:ext>
            </a:extLst>
          </p:cNvPr>
          <p:cNvSpPr txBox="1"/>
          <p:nvPr/>
        </p:nvSpPr>
        <p:spPr>
          <a:xfrm>
            <a:off x="0" y="231420"/>
            <a:ext cx="9825613" cy="1077218"/>
          </a:xfrm>
          <a:prstGeom prst="rect">
            <a:avLst/>
          </a:prstGeom>
          <a:noFill/>
        </p:spPr>
        <p:txBody>
          <a:bodyPr wrap="square" rtlCol="0">
            <a:spAutoFit/>
          </a:bodyPr>
          <a:lstStyle/>
          <a:p>
            <a:r>
              <a:rPr lang="en-GB" sz="3200" i="0" u="none" strike="noStrike" dirty="0">
                <a:effectLst/>
                <a:latin typeface="Helvetica" panose="020B0604020202020204" pitchFamily="34" charset="0"/>
                <a:cs typeface="Helvetica" panose="020B0604020202020204" pitchFamily="34" charset="0"/>
              </a:rPr>
              <a:t>EMA/WGLG Policy Changes for AY24/25</a:t>
            </a:r>
            <a:endParaRPr lang="en-US" sz="3200" i="0" dirty="0">
              <a:effectLst/>
              <a:latin typeface="Helvetica" panose="020B0604020202020204" pitchFamily="34" charset="0"/>
              <a:cs typeface="Helvetica" panose="020B0604020202020204" pitchFamily="34" charset="0"/>
            </a:endParaRPr>
          </a:p>
          <a:p>
            <a:endParaRPr lang="en-GB" sz="3200" dirty="0"/>
          </a:p>
        </p:txBody>
      </p:sp>
      <p:sp>
        <p:nvSpPr>
          <p:cNvPr id="9" name="TextBox 8">
            <a:extLst>
              <a:ext uri="{FF2B5EF4-FFF2-40B4-BE49-F238E27FC236}">
                <a16:creationId xmlns:a16="http://schemas.microsoft.com/office/drawing/2014/main" id="{9617B96B-3E85-7BE4-5A90-934594B244A0}"/>
              </a:ext>
            </a:extLst>
          </p:cNvPr>
          <p:cNvSpPr txBox="1"/>
          <p:nvPr/>
        </p:nvSpPr>
        <p:spPr>
          <a:xfrm>
            <a:off x="72013" y="1435963"/>
            <a:ext cx="11887200" cy="3785652"/>
          </a:xfrm>
          <a:prstGeom prst="rect">
            <a:avLst/>
          </a:prstGeom>
          <a:noFill/>
        </p:spPr>
        <p:txBody>
          <a:bodyPr wrap="square" rtlCol="0">
            <a:spAutoFit/>
          </a:bodyPr>
          <a:lstStyle/>
          <a:p>
            <a:pPr algn="l" rtl="0" fontAlgn="base">
              <a:buFont typeface="Arial" panose="020B0604020202020204" pitchFamily="34" charset="0"/>
              <a:buChar char="•"/>
            </a:pPr>
            <a:r>
              <a:rPr lang="en-AU" sz="2000" b="1" i="1" u="none" strike="noStrike" dirty="0">
                <a:solidFill>
                  <a:srgbClr val="000000"/>
                </a:solidFill>
                <a:effectLst/>
                <a:latin typeface="Helvetica" panose="020B0604020202020204" pitchFamily="34" charset="0"/>
                <a:cs typeface="Helvetica" panose="020B0604020202020204" pitchFamily="34" charset="0"/>
              </a:rPr>
              <a:t>Family Members of Ukraine Nationals</a:t>
            </a:r>
            <a:r>
              <a:rPr lang="en-US" sz="2000" b="1" i="0" dirty="0">
                <a:solidFill>
                  <a:srgbClr val="000000"/>
                </a:solidFill>
                <a:effectLst/>
                <a:latin typeface="Helvetica" panose="020B0604020202020204" pitchFamily="34" charset="0"/>
                <a:cs typeface="Helvetica" panose="020B0604020202020204" pitchFamily="34" charset="0"/>
              </a:rPr>
              <a:t>​</a:t>
            </a:r>
          </a:p>
          <a:p>
            <a:pPr algn="l" rtl="0" fontAlgn="base"/>
            <a:r>
              <a:rPr lang="en-AU" sz="2000" b="0" i="0" u="none" strike="noStrike" dirty="0">
                <a:solidFill>
                  <a:srgbClr val="000000"/>
                </a:solidFill>
                <a:effectLst/>
                <a:latin typeface="Helvetica" panose="020B0604020202020204" pitchFamily="34" charset="0"/>
                <a:cs typeface="Helvetica" panose="020B0604020202020204" pitchFamily="34" charset="0"/>
              </a:rPr>
              <a:t>From AY 24/25, family members of Ukraine Scheme leave holders will be eligible to apply for FE support. </a:t>
            </a:r>
            <a:r>
              <a:rPr lang="en-US" sz="2000" b="0" i="0" dirty="0">
                <a:solidFill>
                  <a:srgbClr val="000000"/>
                </a:solidFill>
                <a:effectLst/>
                <a:latin typeface="Helvetica" panose="020B0604020202020204" pitchFamily="34" charset="0"/>
                <a:cs typeface="Helvetica" panose="020B0604020202020204" pitchFamily="34" charset="0"/>
              </a:rPr>
              <a:t>​</a:t>
            </a:r>
          </a:p>
          <a:p>
            <a:pPr algn="l" rtl="0" fontAlgn="base"/>
            <a:r>
              <a:rPr lang="en-AU" sz="2000" b="0" i="0" dirty="0">
                <a:solidFill>
                  <a:srgbClr val="000000"/>
                </a:solidFill>
                <a:effectLst/>
                <a:latin typeface="Helvetica" panose="020B0604020202020204" pitchFamily="34" charset="0"/>
                <a:cs typeface="Helvetica" panose="020B0604020202020204" pitchFamily="34" charset="0"/>
              </a:rPr>
              <a:t>​</a:t>
            </a:r>
          </a:p>
          <a:p>
            <a:pPr algn="l" rtl="0" fontAlgn="base">
              <a:buFont typeface="Arial" panose="020B0604020202020204" pitchFamily="34" charset="0"/>
              <a:buChar char="•"/>
            </a:pPr>
            <a:r>
              <a:rPr lang="en-AU" sz="2000" b="1" i="1" u="none" strike="noStrike" dirty="0">
                <a:solidFill>
                  <a:srgbClr val="000000"/>
                </a:solidFill>
                <a:effectLst/>
                <a:latin typeface="Helvetica" panose="020B0604020202020204" pitchFamily="34" charset="0"/>
                <a:cs typeface="Helvetica" panose="020B0604020202020204" pitchFamily="34" charset="0"/>
              </a:rPr>
              <a:t>Family members of Afghan Citizens</a:t>
            </a:r>
            <a:r>
              <a:rPr lang="en-US" sz="2000" b="1" i="0" dirty="0">
                <a:solidFill>
                  <a:srgbClr val="000000"/>
                </a:solidFill>
                <a:effectLst/>
                <a:latin typeface="Helvetica" panose="020B0604020202020204" pitchFamily="34" charset="0"/>
                <a:cs typeface="Helvetica" panose="020B0604020202020204" pitchFamily="34" charset="0"/>
              </a:rPr>
              <a:t>​</a:t>
            </a:r>
          </a:p>
          <a:p>
            <a:pPr algn="l" rtl="0" fontAlgn="base"/>
            <a:r>
              <a:rPr lang="en-AU" sz="2000" b="0" i="0" u="none" strike="noStrike" dirty="0">
                <a:solidFill>
                  <a:srgbClr val="000000"/>
                </a:solidFill>
                <a:effectLst/>
                <a:latin typeface="Helvetica" panose="020B0604020202020204" pitchFamily="34" charset="0"/>
                <a:cs typeface="Helvetica" panose="020B0604020202020204" pitchFamily="34" charset="0"/>
              </a:rPr>
              <a:t>From AY 24/25, family members of those granted leave under the Afghan Relocations and Assistance Policy (ARAP) or the Afghan Citizens Resettlement Scheme (ACRS) will be eligible to apply for FE support without any</a:t>
            </a:r>
            <a:r>
              <a:rPr lang="en-US" sz="2000" b="0" i="0" dirty="0">
                <a:solidFill>
                  <a:srgbClr val="000000"/>
                </a:solidFill>
                <a:effectLst/>
                <a:latin typeface="Helvetica" panose="020B0604020202020204" pitchFamily="34" charset="0"/>
                <a:cs typeface="Helvetica" panose="020B0604020202020204" pitchFamily="34" charset="0"/>
              </a:rPr>
              <a:t>​ </a:t>
            </a:r>
            <a:r>
              <a:rPr lang="en-AU" sz="2000" b="0" i="0" u="none" strike="noStrike" dirty="0">
                <a:solidFill>
                  <a:srgbClr val="000000"/>
                </a:solidFill>
                <a:effectLst/>
                <a:latin typeface="Helvetica" panose="020B0604020202020204" pitchFamily="34" charset="0"/>
                <a:cs typeface="Helvetica" panose="020B0604020202020204" pitchFamily="34" charset="0"/>
              </a:rPr>
              <a:t>requirement for them to have been granted leave in line.  </a:t>
            </a:r>
            <a:r>
              <a:rPr lang="en-US" sz="2000" b="0" i="0" dirty="0">
                <a:solidFill>
                  <a:srgbClr val="000000"/>
                </a:solidFill>
                <a:effectLst/>
                <a:latin typeface="Helvetica" panose="020B0604020202020204" pitchFamily="34" charset="0"/>
                <a:cs typeface="Helvetica" panose="020B0604020202020204" pitchFamily="34" charset="0"/>
              </a:rPr>
              <a:t>​</a:t>
            </a:r>
          </a:p>
          <a:p>
            <a:pPr algn="l" rtl="0" fontAlgn="base"/>
            <a:r>
              <a:rPr lang="en-GB" sz="2000" b="0" i="0" dirty="0">
                <a:solidFill>
                  <a:srgbClr val="000000"/>
                </a:solidFill>
                <a:effectLst/>
                <a:latin typeface="Helvetica" panose="020B0604020202020204" pitchFamily="34" charset="0"/>
                <a:cs typeface="Helvetica" panose="020B0604020202020204" pitchFamily="34" charset="0"/>
              </a:rPr>
              <a:t>​</a:t>
            </a:r>
          </a:p>
          <a:p>
            <a:pPr algn="l" rtl="0" fontAlgn="base">
              <a:buFont typeface="Arial" panose="020B0604020202020204" pitchFamily="34" charset="0"/>
              <a:buChar char="•"/>
            </a:pPr>
            <a:r>
              <a:rPr lang="en-GB" sz="2000" b="1" i="1" u="none" strike="noStrike" dirty="0">
                <a:solidFill>
                  <a:srgbClr val="000000"/>
                </a:solidFill>
                <a:effectLst/>
                <a:latin typeface="Helvetica" panose="020B0604020202020204" pitchFamily="34" charset="0"/>
                <a:cs typeface="Helvetica" panose="020B0604020202020204" pitchFamily="34" charset="0"/>
              </a:rPr>
              <a:t>Continuation of student support where leave has expired:</a:t>
            </a:r>
            <a:r>
              <a:rPr lang="en-US" sz="2000" b="1" i="0" dirty="0">
                <a:solidFill>
                  <a:srgbClr val="000000"/>
                </a:solidFill>
                <a:effectLst/>
                <a:latin typeface="Helvetica" panose="020B0604020202020204" pitchFamily="34" charset="0"/>
                <a:cs typeface="Helvetica" panose="020B0604020202020204" pitchFamily="34" charset="0"/>
              </a:rPr>
              <a:t>​</a:t>
            </a:r>
          </a:p>
          <a:p>
            <a:pPr algn="l" rtl="0" fontAlgn="base"/>
            <a:r>
              <a:rPr lang="en-GB" sz="2000" b="0" i="0" u="none" strike="noStrike" dirty="0">
                <a:solidFill>
                  <a:srgbClr val="000000"/>
                </a:solidFill>
                <a:effectLst/>
                <a:latin typeface="Helvetica" panose="020B0604020202020204" pitchFamily="34" charset="0"/>
                <a:cs typeface="Helvetica" panose="020B0604020202020204" pitchFamily="34" charset="0"/>
              </a:rPr>
              <a:t>Changes will be made to SLC guidance to make clear that persons with leave can continue to access support once original leave expires, if they have a new lawful immigration status in the UK. </a:t>
            </a:r>
            <a:endParaRPr lang="en-US" sz="2000" b="0" i="0" dirty="0">
              <a:solidFill>
                <a:srgbClr val="000000"/>
              </a:solidFill>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46630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D9F75E-F0AD-FFF9-51FE-215E1376B993}"/>
              </a:ext>
            </a:extLst>
          </p:cNvPr>
          <p:cNvSpPr txBox="1"/>
          <p:nvPr/>
        </p:nvSpPr>
        <p:spPr>
          <a:xfrm>
            <a:off x="5638800" y="2978150"/>
            <a:ext cx="914400" cy="914400"/>
          </a:xfrm>
          <a:prstGeom prst="rect">
            <a:avLst/>
          </a:prstGeom>
          <a:noFill/>
        </p:spPr>
        <p:txBody>
          <a:bodyPr wrap="square" rtlCol="0">
            <a:spAutoFit/>
          </a:bodyPr>
          <a:lstStyle/>
          <a:p>
            <a:endParaRPr lang="en-GB" dirty="0"/>
          </a:p>
        </p:txBody>
      </p:sp>
      <p:sp>
        <p:nvSpPr>
          <p:cNvPr id="6" name="TextBox 5">
            <a:extLst>
              <a:ext uri="{FF2B5EF4-FFF2-40B4-BE49-F238E27FC236}">
                <a16:creationId xmlns:a16="http://schemas.microsoft.com/office/drawing/2014/main" id="{0F362A1F-BAB3-363F-73B7-1735885C0025}"/>
              </a:ext>
            </a:extLst>
          </p:cNvPr>
          <p:cNvSpPr txBox="1"/>
          <p:nvPr/>
        </p:nvSpPr>
        <p:spPr>
          <a:xfrm>
            <a:off x="1130300" y="1181100"/>
            <a:ext cx="4546600" cy="1866900"/>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3205CF03-A7DC-7D92-82EE-AD5E2BE51D0E}"/>
              </a:ext>
            </a:extLst>
          </p:cNvPr>
          <p:cNvSpPr txBox="1"/>
          <p:nvPr/>
        </p:nvSpPr>
        <p:spPr>
          <a:xfrm>
            <a:off x="5638800" y="2978150"/>
            <a:ext cx="914400" cy="914400"/>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B3EE65A0-DB53-A777-BF68-29F6E02531E1}"/>
              </a:ext>
            </a:extLst>
          </p:cNvPr>
          <p:cNvSpPr txBox="1"/>
          <p:nvPr/>
        </p:nvSpPr>
        <p:spPr>
          <a:xfrm>
            <a:off x="55126" y="251518"/>
            <a:ext cx="8931310" cy="1077218"/>
          </a:xfrm>
          <a:prstGeom prst="rect">
            <a:avLst/>
          </a:prstGeom>
          <a:noFill/>
        </p:spPr>
        <p:txBody>
          <a:bodyPr wrap="square" rtlCol="0">
            <a:spAutoFit/>
          </a:bodyPr>
          <a:lstStyle/>
          <a:p>
            <a:r>
              <a:rPr lang="en-GB" sz="3200" i="0" u="none" strike="noStrike" dirty="0">
                <a:solidFill>
                  <a:srgbClr val="000000"/>
                </a:solidFill>
                <a:effectLst/>
                <a:latin typeface="Helvetica" panose="020B0604020202020204" pitchFamily="34" charset="0"/>
                <a:cs typeface="Helvetica" panose="020B0604020202020204" pitchFamily="34" charset="0"/>
              </a:rPr>
              <a:t>EMA/WGLG Policy Changes for AY24/25</a:t>
            </a:r>
            <a:endParaRPr lang="en-US" sz="3200" i="0" dirty="0">
              <a:solidFill>
                <a:srgbClr val="000000"/>
              </a:solidFill>
              <a:effectLst/>
              <a:latin typeface="Helvetica" panose="020B0604020202020204" pitchFamily="34" charset="0"/>
              <a:cs typeface="Helvetica" panose="020B0604020202020204" pitchFamily="34" charset="0"/>
            </a:endParaRPr>
          </a:p>
          <a:p>
            <a:endParaRPr lang="en-GB" sz="3200" dirty="0"/>
          </a:p>
        </p:txBody>
      </p:sp>
      <p:sp>
        <p:nvSpPr>
          <p:cNvPr id="9" name="TextBox 8">
            <a:extLst>
              <a:ext uri="{FF2B5EF4-FFF2-40B4-BE49-F238E27FC236}">
                <a16:creationId xmlns:a16="http://schemas.microsoft.com/office/drawing/2014/main" id="{9617B96B-3E85-7BE4-5A90-934594B244A0}"/>
              </a:ext>
            </a:extLst>
          </p:cNvPr>
          <p:cNvSpPr txBox="1"/>
          <p:nvPr/>
        </p:nvSpPr>
        <p:spPr>
          <a:xfrm>
            <a:off x="152400" y="1234996"/>
            <a:ext cx="11887200" cy="2554545"/>
          </a:xfrm>
          <a:prstGeom prst="rect">
            <a:avLst/>
          </a:prstGeom>
          <a:noFill/>
        </p:spPr>
        <p:txBody>
          <a:bodyPr wrap="square" rtlCol="0">
            <a:spAutoFit/>
          </a:bodyPr>
          <a:lstStyle/>
          <a:p>
            <a:pPr algn="l" rtl="0" fontAlgn="base"/>
            <a:r>
              <a:rPr lang="en-US" sz="20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The Welsh Government </a:t>
            </a:r>
            <a:r>
              <a:rPr lang="en-GB" sz="2000" dirty="0">
                <a:effectLst/>
                <a:latin typeface="Helvetica" panose="020B0604020202020204" pitchFamily="34" charset="0"/>
                <a:ea typeface="Times New Roman" panose="02020603050405020304" pitchFamily="18" charset="0"/>
                <a:cs typeface="Helvetica" panose="020B0604020202020204" pitchFamily="34" charset="0"/>
              </a:rPr>
              <a:t>are considering </a:t>
            </a:r>
            <a:r>
              <a:rPr lang="en-GB" sz="2000" dirty="0">
                <a:latin typeface="Helvetica" panose="020B0604020202020204" pitchFamily="34" charset="0"/>
                <a:ea typeface="Times New Roman" panose="02020603050405020304" pitchFamily="18" charset="0"/>
                <a:cs typeface="Helvetica" panose="020B0604020202020204" pitchFamily="34" charset="0"/>
              </a:rPr>
              <a:t>a</a:t>
            </a:r>
            <a:r>
              <a:rPr lang="en-GB" sz="2000" dirty="0">
                <a:effectLst/>
                <a:latin typeface="Helvetica" panose="020B0604020202020204" pitchFamily="34" charset="0"/>
                <a:ea typeface="Times New Roman" panose="02020603050405020304" pitchFamily="18" charset="0"/>
                <a:cs typeface="Helvetica" panose="020B0604020202020204" pitchFamily="34" charset="0"/>
              </a:rPr>
              <a:t> new extension scheme for Ukraine because as of “19 February 2024, the Home Office announced that it will be introducing a new Ukraine Scheme called the “Ukraine Permission Extension Scheme”.</a:t>
            </a:r>
          </a:p>
          <a:p>
            <a:pPr algn="l" rtl="0" fontAlgn="base"/>
            <a:endParaRPr lang="en-GB" sz="2000" dirty="0">
              <a:latin typeface="Helvetica" panose="020B0604020202020204" pitchFamily="34" charset="0"/>
              <a:ea typeface="Times New Roman" panose="02020603050405020304" pitchFamily="18" charset="0"/>
              <a:cs typeface="Helvetica" panose="020B0604020202020204" pitchFamily="34" charset="0"/>
            </a:endParaRPr>
          </a:p>
          <a:p>
            <a:pPr algn="l" rtl="0" fontAlgn="base"/>
            <a:r>
              <a:rPr lang="en-GB" sz="2000" dirty="0">
                <a:effectLst/>
                <a:latin typeface="Helvetica" panose="020B0604020202020204" pitchFamily="34" charset="0"/>
                <a:ea typeface="Times New Roman" panose="02020603050405020304" pitchFamily="18" charset="0"/>
                <a:cs typeface="Helvetica" panose="020B0604020202020204" pitchFamily="34" charset="0"/>
              </a:rPr>
              <a:t>This scheme will be available to those who have previously been granted leave under one of the current Ukraine Schemes. Leave under the Ukraine Permission Extension Scheme will be limited temporary leave that is granted for a period of 18 months at a time, with the first grant of leave under this scheme made in March 2025” </a:t>
            </a:r>
            <a:endParaRPr lang="en-GB" sz="2000" dirty="0">
              <a:effectLst/>
              <a:latin typeface="Helvetica" panose="020B0604020202020204" pitchFamily="34" charset="0"/>
              <a:ea typeface="Aptos" panose="020B0004020202020204" pitchFamily="34" charset="0"/>
              <a:cs typeface="Helvetica" panose="020B0604020202020204" pitchFamily="34" charset="0"/>
            </a:endParaRPr>
          </a:p>
        </p:txBody>
      </p:sp>
    </p:spTree>
    <p:extLst>
      <p:ext uri="{BB962C8B-B14F-4D97-AF65-F5344CB8AC3E}">
        <p14:creationId xmlns:p14="http://schemas.microsoft.com/office/powerpoint/2010/main" val="2932116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2FA227-B711-0D88-138A-2E70D1EFEA01}"/>
              </a:ext>
            </a:extLst>
          </p:cNvPr>
          <p:cNvSpPr txBox="1"/>
          <p:nvPr/>
        </p:nvSpPr>
        <p:spPr>
          <a:xfrm>
            <a:off x="-1772" y="294636"/>
            <a:ext cx="6097772" cy="584775"/>
          </a:xfrm>
          <a:prstGeom prst="rect">
            <a:avLst/>
          </a:prstGeom>
          <a:noFill/>
        </p:spPr>
        <p:txBody>
          <a:bodyPr wrap="square">
            <a:spAutoFit/>
          </a:bodyPr>
          <a:lstStyle/>
          <a:p>
            <a:r>
              <a:rPr lang="en-GB" sz="3200" dirty="0">
                <a:latin typeface="Helvetica" panose="020B0604020202020204" pitchFamily="34" charset="0"/>
                <a:cs typeface="Helvetica" panose="020B0604020202020204" pitchFamily="34" charset="0"/>
              </a:rPr>
              <a:t>Promotional Materials </a:t>
            </a:r>
          </a:p>
        </p:txBody>
      </p:sp>
      <p:sp>
        <p:nvSpPr>
          <p:cNvPr id="4" name="Text Placeholder 3">
            <a:extLst>
              <a:ext uri="{FF2B5EF4-FFF2-40B4-BE49-F238E27FC236}">
                <a16:creationId xmlns:a16="http://schemas.microsoft.com/office/drawing/2014/main" id="{43A40152-A7B3-F79C-3E88-2046A6D9253D}"/>
              </a:ext>
            </a:extLst>
          </p:cNvPr>
          <p:cNvSpPr txBox="1">
            <a:spLocks/>
          </p:cNvSpPr>
          <p:nvPr/>
        </p:nvSpPr>
        <p:spPr>
          <a:xfrm>
            <a:off x="84034" y="602276"/>
            <a:ext cx="10435870" cy="292481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endParaRPr lang="en-GB" sz="2000" dirty="0">
              <a:latin typeface="Helvetica" panose="020B0604020202020204" pitchFamily="34" charset="0"/>
              <a:cs typeface="Helvetica" panose="020B0604020202020204" pitchFamily="34" charset="0"/>
            </a:endParaRPr>
          </a:p>
          <a:p>
            <a:pPr>
              <a:buFont typeface="Wingdings" panose="05000000000000000000" pitchFamily="2" charset="2"/>
              <a:buChar char="Ø"/>
            </a:pPr>
            <a:r>
              <a:rPr lang="en-GB" sz="2000" dirty="0">
                <a:latin typeface="Helvetica" panose="020B0604020202020204" pitchFamily="34" charset="0"/>
                <a:cs typeface="Helvetica" panose="020B0604020202020204" pitchFamily="34" charset="0"/>
              </a:rPr>
              <a:t>Apply now posters for EMA/WGLG PDF are available on the LC Website.</a:t>
            </a:r>
          </a:p>
          <a:p>
            <a:pPr>
              <a:buFont typeface="Wingdings" panose="05000000000000000000" pitchFamily="2" charset="2"/>
              <a:buChar char="Ø"/>
            </a:pPr>
            <a:r>
              <a:rPr lang="en-GB" sz="2000" dirty="0">
                <a:latin typeface="Helvetica" panose="020B0604020202020204" pitchFamily="34" charset="0"/>
                <a:cs typeface="Helvetica" panose="020B0604020202020204" pitchFamily="34" charset="0"/>
              </a:rPr>
              <a:t>LBOEMA and guide to WGLG PDF are available on the LC Website </a:t>
            </a:r>
            <a:r>
              <a:rPr lang="en-GB" sz="2000" b="1" dirty="0">
                <a:latin typeface="Helvetica" panose="020B0604020202020204" pitchFamily="34" charset="0"/>
                <a:cs typeface="Helvetica" panose="020B0604020202020204" pitchFamily="34" charset="0"/>
              </a:rPr>
              <a:t>NOW</a:t>
            </a:r>
          </a:p>
          <a:p>
            <a:pPr>
              <a:buFont typeface="Wingdings" panose="05000000000000000000" pitchFamily="2" charset="2"/>
              <a:buChar char="Ø"/>
            </a:pPr>
            <a:r>
              <a:rPr lang="en-GB" sz="2000" dirty="0">
                <a:latin typeface="Helvetica" panose="020B0604020202020204" pitchFamily="34" charset="0"/>
                <a:cs typeface="Helvetica" panose="020B0604020202020204" pitchFamily="34" charset="0"/>
              </a:rPr>
              <a:t>LBOEMA and guide to WGLG paper copies (Colleges with 20+ EMA/WGLG Learners) were delivered on 6</a:t>
            </a:r>
            <a:r>
              <a:rPr lang="en-GB" sz="2000" baseline="30000" dirty="0">
                <a:latin typeface="Helvetica" panose="020B0604020202020204" pitchFamily="34" charset="0"/>
                <a:cs typeface="Helvetica" panose="020B0604020202020204" pitchFamily="34" charset="0"/>
              </a:rPr>
              <a:t>th</a:t>
            </a:r>
            <a:r>
              <a:rPr lang="en-GB" sz="2000" dirty="0">
                <a:latin typeface="Helvetica" panose="020B0604020202020204" pitchFamily="34" charset="0"/>
                <a:cs typeface="Helvetica" panose="020B0604020202020204" pitchFamily="34" charset="0"/>
              </a:rPr>
              <a:t> March 2024</a:t>
            </a:r>
          </a:p>
          <a:p>
            <a:pPr>
              <a:buFont typeface="Wingdings" panose="05000000000000000000" pitchFamily="2" charset="2"/>
              <a:buChar char="Ø"/>
            </a:pPr>
            <a:r>
              <a:rPr lang="en-GB" sz="2000" dirty="0">
                <a:latin typeface="Helvetica" panose="020B0604020202020204" pitchFamily="34" charset="0"/>
                <a:cs typeface="Helvetica" panose="020B0604020202020204" pitchFamily="34" charset="0"/>
              </a:rPr>
              <a:t>EMA/WGLG application forms were delivered week comm 15</a:t>
            </a:r>
            <a:r>
              <a:rPr lang="en-GB" sz="2000" baseline="30000" dirty="0">
                <a:latin typeface="Helvetica" panose="020B0604020202020204" pitchFamily="34" charset="0"/>
                <a:cs typeface="Helvetica" panose="020B0604020202020204" pitchFamily="34" charset="0"/>
              </a:rPr>
              <a:t>th</a:t>
            </a:r>
            <a:r>
              <a:rPr lang="en-GB" sz="2000" dirty="0">
                <a:latin typeface="Helvetica" panose="020B0604020202020204" pitchFamily="34" charset="0"/>
                <a:cs typeface="Helvetica" panose="020B0604020202020204" pitchFamily="34" charset="0"/>
              </a:rPr>
              <a:t> April 2024 please contact  </a:t>
            </a:r>
            <a:r>
              <a:rPr lang="en-GB" sz="2000" dirty="0">
                <a:latin typeface="Helvetica" panose="020B0604020202020204" pitchFamily="34" charset="0"/>
                <a:cs typeface="Helvetica" panose="020B0604020202020204" pitchFamily="34" charset="0"/>
                <a:hlinkClick r:id="rId2"/>
              </a:rPr>
              <a:t>emainfo@slc.co.uk</a:t>
            </a:r>
            <a:r>
              <a:rPr lang="en-GB" sz="2000" dirty="0">
                <a:latin typeface="Helvetica" panose="020B0604020202020204" pitchFamily="34" charset="0"/>
                <a:cs typeface="Helvetica" panose="020B0604020202020204" pitchFamily="34" charset="0"/>
              </a:rPr>
              <a:t> if not received by 26</a:t>
            </a:r>
            <a:r>
              <a:rPr lang="en-GB" sz="2000" baseline="30000" dirty="0">
                <a:latin typeface="Helvetica" panose="020B0604020202020204" pitchFamily="34" charset="0"/>
                <a:cs typeface="Helvetica" panose="020B0604020202020204" pitchFamily="34" charset="0"/>
              </a:rPr>
              <a:t>th</a:t>
            </a:r>
            <a:r>
              <a:rPr lang="en-GB" sz="2000" dirty="0">
                <a:latin typeface="Helvetica" panose="020B0604020202020204" pitchFamily="34" charset="0"/>
                <a:cs typeface="Helvetica" panose="020B0604020202020204" pitchFamily="34" charset="0"/>
              </a:rPr>
              <a:t> April. LC’s with under 10 learners on EMA are encouraged to print off online.</a:t>
            </a:r>
          </a:p>
          <a:p>
            <a:pPr>
              <a:buFont typeface="Wingdings" panose="05000000000000000000" pitchFamily="2" charset="2"/>
              <a:buChar char="Ø"/>
            </a:pPr>
            <a:endParaRPr lang="en-GB" sz="2000" dirty="0">
              <a:latin typeface="Helvetica" panose="020B0604020202020204" pitchFamily="34" charset="0"/>
              <a:cs typeface="Helvetica" panose="020B0604020202020204" pitchFamily="34" charset="0"/>
            </a:endParaRPr>
          </a:p>
          <a:p>
            <a:endParaRPr lang="en-GB" dirty="0">
              <a:latin typeface="Helvetica" panose="020B0604020202020204" pitchFamily="34" charset="0"/>
              <a:cs typeface="Helvetica" panose="020B0604020202020204" pitchFamily="34" charset="0"/>
            </a:endParaRPr>
          </a:p>
          <a:p>
            <a:pPr marL="285750" indent="-285750"/>
            <a:endParaRPr lang="en-GB" dirty="0">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D2B0483F-7CD1-AF88-A199-365889F2F9C3}"/>
              </a:ext>
            </a:extLst>
          </p:cNvPr>
          <p:cNvSpPr txBox="1"/>
          <p:nvPr/>
        </p:nvSpPr>
        <p:spPr>
          <a:xfrm flipH="1">
            <a:off x="204614" y="3527090"/>
            <a:ext cx="12255341" cy="2246769"/>
          </a:xfrm>
          <a:prstGeom prst="rect">
            <a:avLst/>
          </a:prstGeom>
          <a:noFill/>
        </p:spPr>
        <p:txBody>
          <a:bodyPr wrap="square" rtlCol="0">
            <a:spAutoFit/>
          </a:bodyPr>
          <a:lstStyle/>
          <a:p>
            <a:r>
              <a:rPr lang="en-GB" sz="2000" b="1" dirty="0">
                <a:latin typeface="Helvetica" panose="020B0604020202020204" pitchFamily="34" charset="0"/>
                <a:cs typeface="Helvetica" panose="020B0604020202020204" pitchFamily="34" charset="0"/>
              </a:rPr>
              <a:t>Service Launch</a:t>
            </a:r>
          </a:p>
          <a:p>
            <a:endParaRPr lang="en-GB" sz="2000" b="1" dirty="0">
              <a:latin typeface="Helvetica" panose="020B0604020202020204" pitchFamily="34" charset="0"/>
              <a:cs typeface="Helvetica" panose="020B0604020202020204" pitchFamily="34" charset="0"/>
            </a:endParaRPr>
          </a:p>
          <a:p>
            <a:r>
              <a:rPr lang="en-GB" sz="2000" dirty="0">
                <a:latin typeface="Helvetica" panose="020B0604020202020204" pitchFamily="34" charset="0"/>
                <a:cs typeface="Helvetica" panose="020B0604020202020204" pitchFamily="34" charset="0"/>
              </a:rPr>
              <a:t>NB-</a:t>
            </a:r>
            <a:r>
              <a:rPr lang="en-GB" sz="2000" b="0" i="0" dirty="0">
                <a:solidFill>
                  <a:srgbClr val="000000"/>
                </a:solidFill>
                <a:effectLst/>
                <a:highlight>
                  <a:srgbClr val="FFFFFF"/>
                </a:highlight>
                <a:latin typeface="Helvetica" panose="020B0604020202020204" pitchFamily="34" charset="0"/>
                <a:cs typeface="Helvetica" panose="020B0604020202020204" pitchFamily="34" charset="0"/>
              </a:rPr>
              <a:t>The 2024/5 EMA academic year start date will be </a:t>
            </a:r>
            <a:r>
              <a:rPr lang="en-GB" sz="2000" b="1" i="0" dirty="0">
                <a:solidFill>
                  <a:srgbClr val="000000"/>
                </a:solidFill>
                <a:effectLst/>
                <a:highlight>
                  <a:srgbClr val="FFFFFF"/>
                </a:highlight>
                <a:latin typeface="Helvetica" panose="020B0604020202020204" pitchFamily="34" charset="0"/>
                <a:cs typeface="Helvetica" panose="020B0604020202020204" pitchFamily="34" charset="0"/>
              </a:rPr>
              <a:t>Monday 9 September 2024</a:t>
            </a:r>
            <a:r>
              <a:rPr lang="en-GB" sz="2000" b="0" i="0" dirty="0">
                <a:solidFill>
                  <a:srgbClr val="000000"/>
                </a:solidFill>
                <a:effectLst/>
                <a:highlight>
                  <a:srgbClr val="FFFFFF"/>
                </a:highlight>
                <a:latin typeface="Helvetica" panose="020B0604020202020204" pitchFamily="34" charset="0"/>
                <a:cs typeface="Helvetica" panose="020B0604020202020204" pitchFamily="34" charset="0"/>
              </a:rPr>
              <a:t>. This is when we begin to count the 10-day period for students to sign their learning agreements.</a:t>
            </a:r>
            <a:endParaRPr lang="en-GB" sz="2000" dirty="0">
              <a:latin typeface="Helvetica" panose="020B0604020202020204" pitchFamily="34" charset="0"/>
              <a:cs typeface="Helvetica" panose="020B0604020202020204" pitchFamily="34" charset="0"/>
            </a:endParaRPr>
          </a:p>
          <a:p>
            <a:pPr marL="457200" indent="-457200">
              <a:buFont typeface="Wingdings" panose="05000000000000000000" pitchFamily="2" charset="2"/>
              <a:buChar char="Ø"/>
            </a:pPr>
            <a:r>
              <a:rPr lang="en-GB" sz="2000" dirty="0">
                <a:latin typeface="Helvetica" panose="020B0604020202020204" pitchFamily="34" charset="0"/>
                <a:cs typeface="Helvetica" panose="020B0604020202020204" pitchFamily="34" charset="0"/>
              </a:rPr>
              <a:t>Launch was on week comm 8</a:t>
            </a:r>
            <a:r>
              <a:rPr lang="en-GB" sz="2000" baseline="30000" dirty="0">
                <a:latin typeface="Helvetica" panose="020B0604020202020204" pitchFamily="34" charset="0"/>
                <a:cs typeface="Helvetica" panose="020B0604020202020204" pitchFamily="34" charset="0"/>
              </a:rPr>
              <a:t>th</a:t>
            </a:r>
            <a:r>
              <a:rPr lang="en-GB" sz="2000" dirty="0">
                <a:latin typeface="Helvetica" panose="020B0604020202020204" pitchFamily="34" charset="0"/>
                <a:cs typeface="Helvetica" panose="020B0604020202020204" pitchFamily="34" charset="0"/>
              </a:rPr>
              <a:t> April, this is when paper application forms became available to print off online and students can start applying from – online launch date TBC.</a:t>
            </a:r>
          </a:p>
          <a:p>
            <a:pPr marL="457200" indent="-457200">
              <a:buFont typeface="Wingdings" panose="05000000000000000000" pitchFamily="2" charset="2"/>
              <a:buChar char="Ø"/>
            </a:pPr>
            <a:r>
              <a:rPr lang="en-GB" sz="2000" dirty="0">
                <a:latin typeface="Helvetica" panose="020B0604020202020204" pitchFamily="34" charset="0"/>
                <a:cs typeface="Helvetica" panose="020B0604020202020204" pitchFamily="34" charset="0"/>
              </a:rPr>
              <a:t>Learning Agreements 24/25 will be available from week comm 8</a:t>
            </a:r>
            <a:r>
              <a:rPr lang="en-GB" sz="2000" baseline="30000" dirty="0">
                <a:latin typeface="Helvetica" panose="020B0604020202020204" pitchFamily="34" charset="0"/>
                <a:cs typeface="Helvetica" panose="020B0604020202020204" pitchFamily="34" charset="0"/>
              </a:rPr>
              <a:t>th</a:t>
            </a:r>
            <a:r>
              <a:rPr lang="en-GB" sz="2000" dirty="0">
                <a:latin typeface="Helvetica" panose="020B0604020202020204" pitchFamily="34" charset="0"/>
                <a:cs typeface="Helvetica" panose="020B0604020202020204" pitchFamily="34" charset="0"/>
              </a:rPr>
              <a:t> April 2024</a:t>
            </a:r>
          </a:p>
        </p:txBody>
      </p:sp>
    </p:spTree>
    <p:extLst>
      <p:ext uri="{BB962C8B-B14F-4D97-AF65-F5344CB8AC3E}">
        <p14:creationId xmlns:p14="http://schemas.microsoft.com/office/powerpoint/2010/main" val="1907088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ny Questions stock photos and royalty-free images, vectors and ...">
            <a:extLst>
              <a:ext uri="{FF2B5EF4-FFF2-40B4-BE49-F238E27FC236}">
                <a16:creationId xmlns:a16="http://schemas.microsoft.com/office/drawing/2014/main" id="{1839236C-322D-D68F-99ED-051077F13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778" y="1714500"/>
            <a:ext cx="91916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251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2" name="Slide Number Placeholder 1"/>
          <p:cNvSpPr>
            <a:spLocks noGrp="1"/>
          </p:cNvSpPr>
          <p:nvPr>
            <p:ph type="sldNum" idx="12"/>
          </p:nvPr>
        </p:nvSpPr>
        <p:spPr>
          <a:xfrm>
            <a:off x="9272768" y="6662101"/>
            <a:ext cx="2844800" cy="164000"/>
          </a:xfrm>
        </p:spPr>
        <p:txBody>
          <a:bodyPr numCol="1"/>
          <a:lstStyle/>
          <a:p>
            <a:pPr algn="r">
              <a:buSzPct val="25000"/>
            </a:pPr>
            <a:fld id="{00000000-1234-1234-1234-123412341234}" type="slidenum">
              <a:rPr lang="en" altLang="en" sz="1067">
                <a:solidFill>
                  <a:srgbClr val="000000"/>
                </a:solidFill>
              </a:rPr>
              <a:pPr algn="r">
                <a:buSzPct val="25000"/>
              </a:pPr>
              <a:t>36</a:t>
            </a:fld>
            <a:endParaRPr lang="en" altLang="en" sz="1067" dirty="0">
              <a:solidFill>
                <a:srgbClr val="000000"/>
              </a:solidFill>
            </a:endParaRPr>
          </a:p>
        </p:txBody>
      </p:sp>
      <p:sp>
        <p:nvSpPr>
          <p:cNvPr id="6" name="Rectangle 11">
            <a:extLst>
              <a:ext uri="{FF2B5EF4-FFF2-40B4-BE49-F238E27FC236}">
                <a16:creationId xmlns:a16="http://schemas.microsoft.com/office/drawing/2014/main" id="{A9097543-E1FE-D027-363B-1D18F06B4FD5}"/>
              </a:ext>
            </a:extLst>
          </p:cNvPr>
          <p:cNvSpPr>
            <a:spLocks noChangeArrowheads="1"/>
          </p:cNvSpPr>
          <p:nvPr/>
        </p:nvSpPr>
        <p:spPr bwMode="auto">
          <a:xfrm>
            <a:off x="308685" y="3196288"/>
            <a:ext cx="5890096" cy="3247043"/>
          </a:xfrm>
          <a:prstGeom prst="rect">
            <a:avLst/>
          </a:prstGeom>
          <a:noFill/>
          <a:ln w="9525">
            <a:noFill/>
            <a:miter lim="800000"/>
            <a:headEnd/>
            <a:tailEnd/>
          </a:ln>
        </p:spPr>
        <p:txBody>
          <a:bodyPr wrap="square">
            <a:spAutoFit/>
          </a:bodyPr>
          <a:lstStyle/>
          <a:p>
            <a:pPr>
              <a:spcBef>
                <a:spcPct val="20000"/>
              </a:spcBef>
            </a:pPr>
            <a:r>
              <a:rPr lang="en-GB" altLang="en-US" sz="2500" dirty="0">
                <a:solidFill>
                  <a:schemeClr val="bg1"/>
                </a:solidFill>
                <a:latin typeface="Helvetica" panose="020B0604020202020204" pitchFamily="34" charset="0"/>
                <a:cs typeface="Helvetica" panose="020B0604020202020204" pitchFamily="34" charset="0"/>
              </a:rPr>
              <a:t>FE Account Manager</a:t>
            </a:r>
          </a:p>
          <a:p>
            <a:pPr>
              <a:spcBef>
                <a:spcPct val="20000"/>
              </a:spcBef>
            </a:pPr>
            <a:r>
              <a:rPr lang="en-GB" altLang="en-US" sz="2500" dirty="0">
                <a:solidFill>
                  <a:schemeClr val="bg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Kay_Vizard-Kotkowicz@slc.co.uk</a:t>
            </a:r>
            <a:endParaRPr lang="en-GB" altLang="en-US" sz="2500" dirty="0">
              <a:solidFill>
                <a:schemeClr val="bg1"/>
              </a:solidFill>
              <a:latin typeface="Helvetica" panose="020B0604020202020204" pitchFamily="34" charset="0"/>
              <a:cs typeface="Helvetica" panose="020B0604020202020204" pitchFamily="34" charset="0"/>
            </a:endParaRPr>
          </a:p>
          <a:p>
            <a:pPr>
              <a:spcBef>
                <a:spcPct val="20000"/>
              </a:spcBef>
            </a:pPr>
            <a:r>
              <a:rPr lang="en-GB" sz="25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0776 9165135</a:t>
            </a:r>
          </a:p>
          <a:p>
            <a:pPr>
              <a:spcBef>
                <a:spcPct val="20000"/>
              </a:spcBef>
            </a:pPr>
            <a:endParaRPr lang="en-GB" altLang="en-US" sz="2500" dirty="0">
              <a:solidFill>
                <a:schemeClr val="bg1"/>
              </a:solidFill>
              <a:latin typeface="Helvetica" panose="020B0604020202020204" pitchFamily="34" charset="0"/>
              <a:cs typeface="Helvetica" panose="020B0604020202020204" pitchFamily="34" charset="0"/>
            </a:endParaRPr>
          </a:p>
          <a:p>
            <a:pPr>
              <a:spcBef>
                <a:spcPct val="20000"/>
              </a:spcBef>
            </a:pPr>
            <a:r>
              <a:rPr lang="en-GB" altLang="en-US" sz="2500" dirty="0">
                <a:solidFill>
                  <a:schemeClr val="bg1"/>
                </a:solidFill>
                <a:latin typeface="Helvetica" panose="020B0604020202020204" pitchFamily="34" charset="0"/>
                <a:cs typeface="Helvetica" panose="020B0604020202020204" pitchFamily="34" charset="0"/>
              </a:rPr>
              <a:t>PS Support Desk</a:t>
            </a:r>
          </a:p>
          <a:p>
            <a:pPr>
              <a:spcBef>
                <a:spcPct val="20000"/>
              </a:spcBef>
            </a:pPr>
            <a:r>
              <a:rPr lang="en-GB" altLang="en-US" sz="2500" dirty="0">
                <a:solidFill>
                  <a:schemeClr val="bg1"/>
                </a:solidFill>
                <a:latin typeface="Helvetica" panose="020B0604020202020204" pitchFamily="34" charset="0"/>
                <a:cs typeface="Helvetica" panose="020B0604020202020204" pitchFamily="34" charset="0"/>
                <a:sym typeface="Wingdings" pitchFamily="2" charset="2"/>
                <a:hlinkClick r:id="rId4">
                  <a:extLst>
                    <a:ext uri="{A12FA001-AC4F-418D-AE19-62706E023703}">
                      <ahyp:hlinkClr xmlns:ahyp="http://schemas.microsoft.com/office/drawing/2018/hyperlinkcolor" val="tx"/>
                    </a:ext>
                  </a:extLst>
                </a:hlinkClick>
              </a:rPr>
              <a:t>EMAINFO@slc.co.uk</a:t>
            </a:r>
            <a:endParaRPr lang="en-GB" altLang="en-US" sz="2500" dirty="0">
              <a:solidFill>
                <a:schemeClr val="bg1"/>
              </a:solidFill>
              <a:latin typeface="Helvetica" panose="020B0604020202020204" pitchFamily="34" charset="0"/>
              <a:cs typeface="Helvetica" panose="020B0604020202020204" pitchFamily="34" charset="0"/>
              <a:sym typeface="Wingdings" pitchFamily="2" charset="2"/>
            </a:endParaRPr>
          </a:p>
          <a:p>
            <a:pPr>
              <a:spcBef>
                <a:spcPct val="20000"/>
              </a:spcBef>
              <a:buFont typeface="Wingdings" pitchFamily="2" charset="2"/>
              <a:buChar char="("/>
            </a:pPr>
            <a:r>
              <a:rPr lang="en-GB" altLang="en-US" sz="2500" dirty="0">
                <a:solidFill>
                  <a:schemeClr val="bg1"/>
                </a:solidFill>
                <a:latin typeface="Helvetica" panose="020B0604020202020204" pitchFamily="34" charset="0"/>
                <a:cs typeface="Helvetica" panose="020B0604020202020204" pitchFamily="34" charset="0"/>
                <a:sym typeface="Wingdings" pitchFamily="2" charset="2"/>
              </a:rPr>
              <a:t>   </a:t>
            </a:r>
            <a:r>
              <a:rPr lang="en-GB" sz="2500" dirty="0">
                <a:solidFill>
                  <a:schemeClr val="bg1"/>
                </a:solidFill>
                <a:latin typeface="Helvetica" panose="020B0604020202020204" pitchFamily="34" charset="0"/>
                <a:cs typeface="Helvetica" panose="020B0604020202020204" pitchFamily="34" charset="0"/>
              </a:rPr>
              <a:t>0300 200 7089 (Select option 5) </a:t>
            </a:r>
            <a:endParaRPr lang="en-GB" altLang="en-US" sz="2500" dirty="0">
              <a:solidFill>
                <a:schemeClr val="bg1"/>
              </a:solidFill>
              <a:latin typeface="Helvetica" panose="020B0604020202020204" pitchFamily="34" charset="0"/>
              <a:cs typeface="Helvetica" panose="020B0604020202020204" pitchFamily="34" charset="0"/>
              <a:sym typeface="Wingdings" pitchFamily="2" charset="2"/>
            </a:endParaRPr>
          </a:p>
        </p:txBody>
      </p:sp>
      <p:pic>
        <p:nvPicPr>
          <p:cNvPr id="14" name="Picture 13" descr="A close up of some words&#10;&#10;Description automatically generated">
            <a:extLst>
              <a:ext uri="{FF2B5EF4-FFF2-40B4-BE49-F238E27FC236}">
                <a16:creationId xmlns:a16="http://schemas.microsoft.com/office/drawing/2014/main" id="{40009638-727D-4330-17DA-CD1DD4656E9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98781" y="1930818"/>
            <a:ext cx="5556917" cy="3802387"/>
          </a:xfrm>
          <a:prstGeom prst="rect">
            <a:avLst/>
          </a:prstGeom>
        </p:spPr>
      </p:pic>
      <p:sp>
        <p:nvSpPr>
          <p:cNvPr id="15" name="TextBox 14">
            <a:extLst>
              <a:ext uri="{FF2B5EF4-FFF2-40B4-BE49-F238E27FC236}">
                <a16:creationId xmlns:a16="http://schemas.microsoft.com/office/drawing/2014/main" id="{9FC2DFA2-856C-110E-AA7E-2632FDD8D916}"/>
              </a:ext>
            </a:extLst>
          </p:cNvPr>
          <p:cNvSpPr txBox="1"/>
          <p:nvPr/>
        </p:nvSpPr>
        <p:spPr>
          <a:xfrm>
            <a:off x="9516140" y="8442695"/>
            <a:ext cx="2036688" cy="369332"/>
          </a:xfrm>
          <a:prstGeom prst="rect">
            <a:avLst/>
          </a:prstGeom>
          <a:noFill/>
        </p:spPr>
        <p:txBody>
          <a:bodyPr wrap="square" rtlCol="0">
            <a:spAutoFit/>
          </a:bodyPr>
          <a:lstStyle/>
          <a:p>
            <a:r>
              <a:rPr lang="en-GB" sz="900" dirty="0">
                <a:hlinkClick r:id="rId6" tooltip="https://foto.wuestenigel.com/text-thank-you-on-green-grass-background/"/>
              </a:rPr>
              <a:t>This Photo</a:t>
            </a:r>
            <a:r>
              <a:rPr lang="en-GB" sz="900" dirty="0"/>
              <a:t> by Unknown Author is licensed under </a:t>
            </a:r>
            <a:r>
              <a:rPr lang="en-GB" sz="900" dirty="0">
                <a:hlinkClick r:id="rId7" tooltip="https://creativecommons.org/licenses/by/3.0/"/>
              </a:rPr>
              <a:t>CC BY</a:t>
            </a:r>
            <a:endParaRPr lang="en-GB" sz="900" dirty="0"/>
          </a:p>
        </p:txBody>
      </p:sp>
    </p:spTree>
    <p:extLst>
      <p:ext uri="{BB962C8B-B14F-4D97-AF65-F5344CB8AC3E}">
        <p14:creationId xmlns:p14="http://schemas.microsoft.com/office/powerpoint/2010/main" val="3930292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6F6661-DCC5-C3E1-147C-71ED4176BAB1}"/>
              </a:ext>
            </a:extLst>
          </p:cNvPr>
          <p:cNvSpPr txBox="1"/>
          <p:nvPr/>
        </p:nvSpPr>
        <p:spPr>
          <a:xfrm>
            <a:off x="0" y="247036"/>
            <a:ext cx="4937008" cy="584775"/>
          </a:xfrm>
          <a:prstGeom prst="rect">
            <a:avLst/>
          </a:prstGeom>
          <a:noFill/>
        </p:spPr>
        <p:txBody>
          <a:bodyPr wrap="square" rtlCol="0">
            <a:spAutoFit/>
          </a:bodyPr>
          <a:lstStyle/>
          <a:p>
            <a:r>
              <a:rPr lang="en-GB" sz="3200" dirty="0">
                <a:latin typeface="Helvetica" panose="020B0604020202020204" pitchFamily="34" charset="0"/>
                <a:cs typeface="Helvetica" panose="020B0604020202020204" pitchFamily="34" charset="0"/>
              </a:rPr>
              <a:t>Introductions</a:t>
            </a:r>
          </a:p>
        </p:txBody>
      </p:sp>
      <p:sp>
        <p:nvSpPr>
          <p:cNvPr id="3" name="TextBox 2">
            <a:extLst>
              <a:ext uri="{FF2B5EF4-FFF2-40B4-BE49-F238E27FC236}">
                <a16:creationId xmlns:a16="http://schemas.microsoft.com/office/drawing/2014/main" id="{A56BAB48-6B51-DD02-39B7-577F0AA4B077}"/>
              </a:ext>
            </a:extLst>
          </p:cNvPr>
          <p:cNvSpPr txBox="1"/>
          <p:nvPr/>
        </p:nvSpPr>
        <p:spPr>
          <a:xfrm>
            <a:off x="415633" y="1290186"/>
            <a:ext cx="4937008" cy="2462213"/>
          </a:xfrm>
          <a:prstGeom prst="rect">
            <a:avLst/>
          </a:prstGeom>
          <a:noFill/>
        </p:spPr>
        <p:txBody>
          <a:bodyPr wrap="square" rtlCol="0">
            <a:spAutoFit/>
          </a:bodyPr>
          <a:lstStyle/>
          <a:p>
            <a:r>
              <a:rPr lang="en-GB" sz="2200" b="1" dirty="0">
                <a:latin typeface="Helvetica" panose="020B0604020202020204" pitchFamily="34" charset="0"/>
                <a:cs typeface="Helvetica" panose="020B0604020202020204" pitchFamily="34" charset="0"/>
              </a:rPr>
              <a:t>Q1.</a:t>
            </a:r>
          </a:p>
          <a:p>
            <a:r>
              <a:rPr lang="en-GB" sz="2200" b="1" dirty="0">
                <a:latin typeface="Helvetica" panose="020B0604020202020204" pitchFamily="34" charset="0"/>
                <a:cs typeface="Helvetica" panose="020B0604020202020204" pitchFamily="34" charset="0"/>
              </a:rPr>
              <a:t>Have you attended a SLC forum before?</a:t>
            </a:r>
          </a:p>
          <a:p>
            <a:pPr marL="380990" indent="-380990">
              <a:buFont typeface="Arial" panose="020B0604020202020204" pitchFamily="34" charset="0"/>
              <a:buChar char="•"/>
            </a:pPr>
            <a:r>
              <a:rPr lang="en-GB" sz="2200" dirty="0">
                <a:latin typeface="Helvetica" panose="020B0604020202020204" pitchFamily="34" charset="0"/>
                <a:cs typeface="Helvetica" panose="020B0604020202020204" pitchFamily="34" charset="0"/>
              </a:rPr>
              <a:t>Yes (face to face)</a:t>
            </a:r>
          </a:p>
          <a:p>
            <a:pPr marL="380990" indent="-380990">
              <a:buFont typeface="Arial" panose="020B0604020202020204" pitchFamily="34" charset="0"/>
              <a:buChar char="•"/>
            </a:pPr>
            <a:r>
              <a:rPr lang="en-GB" sz="2200" dirty="0">
                <a:latin typeface="Helvetica" panose="020B0604020202020204" pitchFamily="34" charset="0"/>
                <a:cs typeface="Helvetica" panose="020B0604020202020204" pitchFamily="34" charset="0"/>
              </a:rPr>
              <a:t>Yes (virtually)</a:t>
            </a:r>
          </a:p>
          <a:p>
            <a:pPr marL="380990" indent="-380990">
              <a:buFont typeface="Arial" panose="020B0604020202020204" pitchFamily="34" charset="0"/>
              <a:buChar char="•"/>
            </a:pPr>
            <a:r>
              <a:rPr lang="en-GB" sz="2200" dirty="0">
                <a:latin typeface="Helvetica" panose="020B0604020202020204" pitchFamily="34" charset="0"/>
                <a:cs typeface="Helvetica" panose="020B0604020202020204" pitchFamily="34" charset="0"/>
              </a:rPr>
              <a:t>Yes (both face to face &amp; virtually)</a:t>
            </a:r>
          </a:p>
          <a:p>
            <a:pPr marL="380990" indent="-380990">
              <a:buFont typeface="Arial" panose="020B0604020202020204" pitchFamily="34" charset="0"/>
              <a:buChar char="•"/>
            </a:pPr>
            <a:r>
              <a:rPr lang="en-GB" sz="2200" dirty="0">
                <a:latin typeface="Helvetica" panose="020B0604020202020204" pitchFamily="34" charset="0"/>
                <a:cs typeface="Helvetica" panose="020B0604020202020204" pitchFamily="34" charset="0"/>
              </a:rPr>
              <a:t>No</a:t>
            </a:r>
          </a:p>
        </p:txBody>
      </p:sp>
      <p:sp>
        <p:nvSpPr>
          <p:cNvPr id="4" name="TextBox 3">
            <a:extLst>
              <a:ext uri="{FF2B5EF4-FFF2-40B4-BE49-F238E27FC236}">
                <a16:creationId xmlns:a16="http://schemas.microsoft.com/office/drawing/2014/main" id="{638D4880-991C-5A19-8F1A-159D43B1B20B}"/>
              </a:ext>
            </a:extLst>
          </p:cNvPr>
          <p:cNvSpPr txBox="1"/>
          <p:nvPr/>
        </p:nvSpPr>
        <p:spPr>
          <a:xfrm>
            <a:off x="6784337" y="2589219"/>
            <a:ext cx="3856277" cy="2708434"/>
          </a:xfrm>
          <a:prstGeom prst="rect">
            <a:avLst/>
          </a:prstGeom>
          <a:noFill/>
        </p:spPr>
        <p:txBody>
          <a:bodyPr wrap="square" rtlCol="0">
            <a:spAutoFit/>
          </a:bodyPr>
          <a:lstStyle/>
          <a:p>
            <a:r>
              <a:rPr lang="en-GB" sz="2200" b="1" dirty="0">
                <a:latin typeface="Helvetica" panose="020B0604020202020204" pitchFamily="34" charset="0"/>
                <a:cs typeface="Helvetica" panose="020B0604020202020204" pitchFamily="34" charset="0"/>
              </a:rPr>
              <a:t>Q2.</a:t>
            </a:r>
          </a:p>
          <a:p>
            <a:r>
              <a:rPr lang="en-GB" sz="2200" b="1" dirty="0">
                <a:latin typeface="Helvetica" panose="020B0604020202020204" pitchFamily="34" charset="0"/>
                <a:cs typeface="Helvetica" panose="020B0604020202020204" pitchFamily="34" charset="0"/>
              </a:rPr>
              <a:t>How experienced are you in administering EMA?</a:t>
            </a:r>
          </a:p>
          <a:p>
            <a:pPr marL="380990" indent="-380990">
              <a:buFont typeface="Arial" panose="020B0604020202020204" pitchFamily="34" charset="0"/>
              <a:buChar char="•"/>
            </a:pPr>
            <a:r>
              <a:rPr lang="en-GB" sz="2000" dirty="0">
                <a:latin typeface="Helvetica" panose="020B0604020202020204" pitchFamily="34" charset="0"/>
                <a:cs typeface="Helvetica" panose="020B0604020202020204" pitchFamily="34" charset="0"/>
              </a:rPr>
              <a:t>Very experienced</a:t>
            </a:r>
          </a:p>
          <a:p>
            <a:pPr marL="380990" indent="-380990">
              <a:buFont typeface="Arial" panose="020B0604020202020204" pitchFamily="34" charset="0"/>
              <a:buChar char="•"/>
            </a:pPr>
            <a:r>
              <a:rPr lang="en-GB" sz="2000" dirty="0">
                <a:latin typeface="Helvetica" panose="020B0604020202020204" pitchFamily="34" charset="0"/>
                <a:cs typeface="Helvetica" panose="020B0604020202020204" pitchFamily="34" charset="0"/>
              </a:rPr>
              <a:t>Fairly experienced</a:t>
            </a:r>
          </a:p>
          <a:p>
            <a:pPr marL="380990" indent="-380990">
              <a:buFont typeface="Arial" panose="020B0604020202020204" pitchFamily="34" charset="0"/>
              <a:buChar char="•"/>
            </a:pPr>
            <a:r>
              <a:rPr lang="en-GB" sz="2000" dirty="0">
                <a:latin typeface="Helvetica" panose="020B0604020202020204" pitchFamily="34" charset="0"/>
                <a:cs typeface="Helvetica" panose="020B0604020202020204" pitchFamily="34" charset="0"/>
              </a:rPr>
              <a:t>A little experienced</a:t>
            </a:r>
          </a:p>
          <a:p>
            <a:pPr marL="380990" indent="-380990">
              <a:buFont typeface="Arial" panose="020B0604020202020204" pitchFamily="34" charset="0"/>
              <a:buChar char="•"/>
            </a:pPr>
            <a:r>
              <a:rPr lang="en-GB" sz="2000" dirty="0">
                <a:latin typeface="Helvetica" panose="020B0604020202020204" pitchFamily="34" charset="0"/>
                <a:cs typeface="Helvetica" panose="020B0604020202020204" pitchFamily="34" charset="0"/>
              </a:rPr>
              <a:t>Not at all!</a:t>
            </a:r>
          </a:p>
          <a:p>
            <a:endParaRPr lang="en-GB" sz="2400" dirty="0">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CAC83C06-D9AB-62B6-5BB4-611542138D96}"/>
              </a:ext>
            </a:extLst>
          </p:cNvPr>
          <p:cNvSpPr txBox="1"/>
          <p:nvPr/>
        </p:nvSpPr>
        <p:spPr>
          <a:xfrm>
            <a:off x="1551386" y="4589767"/>
            <a:ext cx="4157447" cy="1415772"/>
          </a:xfrm>
          <a:prstGeom prst="rect">
            <a:avLst/>
          </a:prstGeom>
          <a:noFill/>
        </p:spPr>
        <p:txBody>
          <a:bodyPr wrap="square" rtlCol="0">
            <a:spAutoFit/>
          </a:bodyPr>
          <a:lstStyle/>
          <a:p>
            <a:r>
              <a:rPr lang="en-GB" sz="2200" b="1" dirty="0">
                <a:latin typeface="Helvetica" panose="020B0604020202020204" pitchFamily="34" charset="0"/>
                <a:cs typeface="Helvetica" panose="020B0604020202020204" pitchFamily="34" charset="0"/>
              </a:rPr>
              <a:t>Q3.</a:t>
            </a:r>
          </a:p>
          <a:p>
            <a:r>
              <a:rPr lang="en-GB" sz="2200" b="1" dirty="0">
                <a:latin typeface="Helvetica" panose="020B0604020202020204" pitchFamily="34" charset="0"/>
                <a:cs typeface="Helvetica" panose="020B0604020202020204" pitchFamily="34" charset="0"/>
              </a:rPr>
              <a:t>What would like to get out of today's forum?</a:t>
            </a:r>
          </a:p>
          <a:p>
            <a:endParaRPr lang="en-GB" sz="2000" dirty="0">
              <a:latin typeface="Helvetica" panose="020B0604020202020204" pitchFamily="34" charset="0"/>
              <a:cs typeface="Helvetica" panose="020B0604020202020204" pitchFamily="34" charset="0"/>
            </a:endParaRPr>
          </a:p>
        </p:txBody>
      </p:sp>
      <p:pic>
        <p:nvPicPr>
          <p:cNvPr id="6" name="Picture 4" descr="You Tell Us!">
            <a:extLst>
              <a:ext uri="{FF2B5EF4-FFF2-40B4-BE49-F238E27FC236}">
                <a16:creationId xmlns:a16="http://schemas.microsoft.com/office/drawing/2014/main" id="{2636AB95-3513-D8BB-18F4-7E0FFB369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1864" y="831811"/>
            <a:ext cx="3913887" cy="145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56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D5DC787-A941-77A2-461C-754DA498B5B4}"/>
              </a:ext>
            </a:extLst>
          </p:cNvPr>
          <p:cNvSpPr txBox="1">
            <a:spLocks/>
          </p:cNvSpPr>
          <p:nvPr/>
        </p:nvSpPr>
        <p:spPr>
          <a:xfrm>
            <a:off x="-1232380" y="196084"/>
            <a:ext cx="6394433"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Helvetica" panose="020B0604020202020204" pitchFamily="34" charset="0"/>
                <a:cs typeface="Helvetica" panose="020B0604020202020204" pitchFamily="34" charset="0"/>
              </a:rPr>
              <a:t> Common Questions  </a:t>
            </a:r>
          </a:p>
        </p:txBody>
      </p:sp>
      <p:sp>
        <p:nvSpPr>
          <p:cNvPr id="3" name="TextBox 2">
            <a:extLst>
              <a:ext uri="{FF2B5EF4-FFF2-40B4-BE49-F238E27FC236}">
                <a16:creationId xmlns:a16="http://schemas.microsoft.com/office/drawing/2014/main" id="{5AC816CB-EE26-F788-5230-08447D24C39A}"/>
              </a:ext>
            </a:extLst>
          </p:cNvPr>
          <p:cNvSpPr txBox="1"/>
          <p:nvPr/>
        </p:nvSpPr>
        <p:spPr>
          <a:xfrm flipH="1">
            <a:off x="85061" y="640913"/>
            <a:ext cx="9320703" cy="6217087"/>
          </a:xfrm>
          <a:prstGeom prst="rect">
            <a:avLst/>
          </a:prstGeom>
          <a:noFill/>
        </p:spPr>
        <p:txBody>
          <a:bodyPr wrap="square" rtlCol="0">
            <a:spAutoFit/>
          </a:bodyPr>
          <a:lstStyle/>
          <a:p>
            <a:br>
              <a:rPr lang="en-GB" sz="2000" b="1" dirty="0">
                <a:latin typeface="Helvetica" panose="020B0604020202020204" pitchFamily="34" charset="0"/>
                <a:cs typeface="Helvetica" panose="020B0604020202020204" pitchFamily="34" charset="0"/>
              </a:rPr>
            </a:br>
            <a:r>
              <a:rPr lang="en-GB" b="1" dirty="0">
                <a:latin typeface="Helvetica" panose="020B0604020202020204" pitchFamily="34" charset="0"/>
                <a:cs typeface="Helvetica" panose="020B0604020202020204" pitchFamily="34" charset="0"/>
              </a:rPr>
              <a:t>Q) What could be the consequences of not confirming attendance every week as per the service standard be?</a:t>
            </a:r>
          </a:p>
          <a:p>
            <a:pPr marL="342900" indent="-342900">
              <a:buAutoNum type="alphaUcParenR"/>
            </a:pPr>
            <a:r>
              <a:rPr lang="en-GB" dirty="0">
                <a:solidFill>
                  <a:schemeClr val="tx2">
                    <a:lumMod val="60000"/>
                    <a:lumOff val="40000"/>
                  </a:schemeClr>
                </a:solidFill>
                <a:latin typeface="Helvetica" panose="020B0604020202020204" pitchFamily="34" charset="0"/>
                <a:cs typeface="Helvetica" panose="020B0604020202020204" pitchFamily="34" charset="0"/>
              </a:rPr>
              <a:t>To minimise the risk that students may not be paid if a payment weeks attendance is also missed. In addition to complying with the service standard (100% confirmations weekly).</a:t>
            </a:r>
          </a:p>
          <a:p>
            <a:endParaRPr lang="en-GB" dirty="0">
              <a:latin typeface="Helvetica" panose="020B0604020202020204" pitchFamily="34" charset="0"/>
              <a:cs typeface="Helvetica" panose="020B0604020202020204" pitchFamily="34" charset="0"/>
            </a:endParaRPr>
          </a:p>
          <a:p>
            <a:r>
              <a:rPr lang="en-GB" b="1" dirty="0">
                <a:latin typeface="Helvetica" panose="020B0604020202020204" pitchFamily="34" charset="0"/>
                <a:cs typeface="Helvetica" panose="020B0604020202020204" pitchFamily="34" charset="0"/>
              </a:rPr>
              <a:t>Q) Under what circumstances should I use remove, stop, suspend ?</a:t>
            </a:r>
          </a:p>
          <a:p>
            <a:pPr marL="342900" indent="-342900">
              <a:buAutoNum type="alphaUcParenR"/>
            </a:pPr>
            <a:r>
              <a:rPr lang="en-GB" dirty="0">
                <a:solidFill>
                  <a:schemeClr val="tx2">
                    <a:lumMod val="60000"/>
                    <a:lumOff val="40000"/>
                  </a:schemeClr>
                </a:solidFill>
                <a:latin typeface="Helvetica" panose="020B0604020202020204" pitchFamily="34" charset="0"/>
                <a:cs typeface="Helvetica" panose="020B0604020202020204" pitchFamily="34" charset="0"/>
              </a:rPr>
              <a:t>Remove – When a student has not signed a learning agreement, suspend is when they have signed a LA and you have a long-term sickness/ AWOL, stop is when they have signed a LA and have decided to withdraw</a:t>
            </a:r>
          </a:p>
          <a:p>
            <a:endParaRPr lang="en-GB" dirty="0">
              <a:latin typeface="Helvetica" panose="020B0604020202020204" pitchFamily="34" charset="0"/>
              <a:cs typeface="Helvetica" panose="020B0604020202020204" pitchFamily="34" charset="0"/>
            </a:endParaRPr>
          </a:p>
          <a:p>
            <a:r>
              <a:rPr lang="en-GB" b="1" dirty="0">
                <a:latin typeface="Helvetica" panose="020B0604020202020204" pitchFamily="34" charset="0"/>
                <a:cs typeface="Helvetica" panose="020B0604020202020204" pitchFamily="34" charset="0"/>
              </a:rPr>
              <a:t>Q) Which 2 documents will still be found on the portal for 24/25 and where will all other documents/posters/booklets etc be found?</a:t>
            </a:r>
          </a:p>
          <a:p>
            <a:pPr marL="342900" indent="-342900">
              <a:buFontTx/>
              <a:buAutoNum type="alphaUcParenR"/>
            </a:pPr>
            <a:r>
              <a:rPr lang="en-GB" dirty="0">
                <a:solidFill>
                  <a:schemeClr val="tx2">
                    <a:lumMod val="60000"/>
                    <a:lumOff val="40000"/>
                  </a:schemeClr>
                </a:solidFill>
                <a:latin typeface="Helvetica" panose="020B0604020202020204" pitchFamily="34" charset="0"/>
                <a:cs typeface="Helvetica" panose="020B0604020202020204" pitchFamily="34" charset="0"/>
              </a:rPr>
              <a:t>LA &amp; payment info guide</a:t>
            </a:r>
          </a:p>
          <a:p>
            <a:pPr marL="342900" indent="-342900">
              <a:buAutoNum type="alphaUcParenR"/>
            </a:pPr>
            <a:r>
              <a:rPr lang="en-GB" dirty="0">
                <a:solidFill>
                  <a:schemeClr val="tx2">
                    <a:lumMod val="60000"/>
                    <a:lumOff val="40000"/>
                  </a:schemeClr>
                </a:solidFill>
                <a:latin typeface="Helvetica" panose="020B0604020202020204" pitchFamily="34" charset="0"/>
                <a:cs typeface="Helvetica" panose="020B0604020202020204" pitchFamily="34" charset="0"/>
              </a:rPr>
              <a:t>On the LC website – we will show you later in the presentation </a:t>
            </a:r>
          </a:p>
          <a:p>
            <a:endParaRPr lang="en-GB" dirty="0">
              <a:latin typeface="Helvetica" panose="020B0604020202020204" pitchFamily="34" charset="0"/>
              <a:cs typeface="Helvetica" panose="020B0604020202020204" pitchFamily="34" charset="0"/>
            </a:endParaRPr>
          </a:p>
          <a:p>
            <a:r>
              <a:rPr lang="en-GB" b="1" dirty="0">
                <a:latin typeface="Helvetica" panose="020B0604020202020204" pitchFamily="34" charset="0"/>
                <a:cs typeface="Helvetica" panose="020B0604020202020204" pitchFamily="34" charset="0"/>
              </a:rPr>
              <a:t>Q) Where can I find the student’s application received date to see if they are eligible for full back dated pay.</a:t>
            </a:r>
          </a:p>
          <a:p>
            <a:r>
              <a:rPr lang="en-GB" dirty="0">
                <a:solidFill>
                  <a:schemeClr val="tx2">
                    <a:lumMod val="60000"/>
                    <a:lumOff val="40000"/>
                  </a:schemeClr>
                </a:solidFill>
                <a:latin typeface="Helvetica" panose="020B0604020202020204" pitchFamily="34" charset="0"/>
                <a:cs typeface="Helvetica" panose="020B0604020202020204" pitchFamily="34" charset="0"/>
              </a:rPr>
              <a:t>A) Customer search – view application details</a:t>
            </a:r>
          </a:p>
          <a:p>
            <a:endParaRPr lang="en-GB" dirty="0">
              <a:latin typeface="Helvetica" panose="020B0604020202020204" pitchFamily="34" charset="0"/>
              <a:cs typeface="Helvetica" panose="020B0604020202020204" pitchFamily="34" charset="0"/>
            </a:endParaRPr>
          </a:p>
          <a:p>
            <a:endParaRPr lang="en-GB" dirty="0">
              <a:latin typeface="Helvetica" panose="020B0604020202020204" pitchFamily="34" charset="0"/>
              <a:cs typeface="Helvetica" panose="020B0604020202020204" pitchFamily="34" charset="0"/>
            </a:endParaRPr>
          </a:p>
        </p:txBody>
      </p:sp>
      <p:pic>
        <p:nvPicPr>
          <p:cNvPr id="5" name="Picture 4" descr="A box with colorful question marks&#10;&#10;Description automatically generated">
            <a:extLst>
              <a:ext uri="{FF2B5EF4-FFF2-40B4-BE49-F238E27FC236}">
                <a16:creationId xmlns:a16="http://schemas.microsoft.com/office/drawing/2014/main" id="{6CA1B977-C5FA-28D4-9C4F-D5F15DF78CB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720369" y="881884"/>
            <a:ext cx="4118457" cy="5462676"/>
          </a:xfrm>
          <a:prstGeom prst="rect">
            <a:avLst/>
          </a:prstGeom>
        </p:spPr>
      </p:pic>
    </p:spTree>
    <p:extLst>
      <p:ext uri="{BB962C8B-B14F-4D97-AF65-F5344CB8AC3E}">
        <p14:creationId xmlns:p14="http://schemas.microsoft.com/office/powerpoint/2010/main" val="104590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BF3E4-F791-943D-D385-7155CDEEA3C2}"/>
              </a:ext>
            </a:extLst>
          </p:cNvPr>
          <p:cNvSpPr txBox="1">
            <a:spLocks/>
          </p:cNvSpPr>
          <p:nvPr/>
        </p:nvSpPr>
        <p:spPr>
          <a:xfrm>
            <a:off x="-1066985" y="338784"/>
            <a:ext cx="6780213" cy="6524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Helvetica" panose="020B0604020202020204" pitchFamily="34" charset="0"/>
                <a:cs typeface="Helvetica" panose="020B0604020202020204" pitchFamily="34" charset="0"/>
              </a:rPr>
              <a:t>Learning Centre Website</a:t>
            </a:r>
          </a:p>
        </p:txBody>
      </p:sp>
      <p:sp>
        <p:nvSpPr>
          <p:cNvPr id="3" name="Content Placeholder 2">
            <a:extLst>
              <a:ext uri="{FF2B5EF4-FFF2-40B4-BE49-F238E27FC236}">
                <a16:creationId xmlns:a16="http://schemas.microsoft.com/office/drawing/2014/main" id="{CB743B71-836B-5CB3-1DE6-E17B19569BFD}"/>
              </a:ext>
            </a:extLst>
          </p:cNvPr>
          <p:cNvSpPr txBox="1">
            <a:spLocks/>
          </p:cNvSpPr>
          <p:nvPr/>
        </p:nvSpPr>
        <p:spPr>
          <a:xfrm>
            <a:off x="0" y="1029641"/>
            <a:ext cx="10515600" cy="357981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latin typeface="Helvetica" panose="020B0604020202020204" pitchFamily="34" charset="0"/>
                <a:cs typeface="Helvetica" panose="020B0604020202020204" pitchFamily="34" charset="0"/>
              </a:rPr>
              <a:t>Why do we have a 2-day rule?</a:t>
            </a:r>
          </a:p>
          <a:p>
            <a:pPr marL="0" indent="0">
              <a:buNone/>
            </a:pPr>
            <a:endParaRPr lang="en-GB" sz="2400" dirty="0">
              <a:latin typeface="Helvetica" panose="020B0604020202020204" pitchFamily="34" charset="0"/>
              <a:cs typeface="Helvetica" panose="020B0604020202020204" pitchFamily="34" charset="0"/>
            </a:endParaRPr>
          </a:p>
          <a:p>
            <a:r>
              <a:rPr lang="en-GB" sz="2400" dirty="0">
                <a:latin typeface="Helvetica" panose="020B0604020202020204" pitchFamily="34" charset="0"/>
                <a:cs typeface="Helvetica" panose="020B0604020202020204" pitchFamily="34" charset="0"/>
              </a:rPr>
              <a:t>Where can I find information regarding illness/absence ?</a:t>
            </a:r>
          </a:p>
          <a:p>
            <a:pPr marL="0" indent="0">
              <a:buFont typeface="Arial" pitchFamily="34" charset="0"/>
              <a:buNone/>
            </a:pPr>
            <a:endParaRPr lang="en-GB" sz="2400" dirty="0">
              <a:latin typeface="Helvetica" panose="020B0604020202020204" pitchFamily="34" charset="0"/>
              <a:cs typeface="Helvetica" panose="020B0604020202020204" pitchFamily="34" charset="0"/>
            </a:endParaRPr>
          </a:p>
          <a:p>
            <a:r>
              <a:rPr lang="en-GB" sz="2400" dirty="0">
                <a:latin typeface="Helvetica" panose="020B0604020202020204" pitchFamily="34" charset="0"/>
                <a:cs typeface="Helvetica" panose="020B0604020202020204" pitchFamily="34" charset="0"/>
              </a:rPr>
              <a:t>Is there a quick guide I can access for inputting a learning agreement, I’m new to the role and I’ve never done one?</a:t>
            </a:r>
          </a:p>
          <a:p>
            <a:pPr marL="0" indent="0">
              <a:buFont typeface="Arial" pitchFamily="34" charset="0"/>
              <a:buNone/>
            </a:pPr>
            <a:endParaRPr lang="en-GB" sz="2400" dirty="0">
              <a:latin typeface="Helvetica" panose="020B0604020202020204" pitchFamily="34" charset="0"/>
              <a:cs typeface="Helvetica" panose="020B0604020202020204" pitchFamily="34" charset="0"/>
            </a:endParaRPr>
          </a:p>
          <a:p>
            <a:r>
              <a:rPr lang="en-GB" sz="2400" dirty="0">
                <a:latin typeface="Helvetica" panose="020B0604020202020204" pitchFamily="34" charset="0"/>
                <a:cs typeface="Helvetica" panose="020B0604020202020204" pitchFamily="34" charset="0"/>
              </a:rPr>
              <a:t>I need a reminder of what the service standards are, where can I find them?</a:t>
            </a:r>
          </a:p>
          <a:p>
            <a:endParaRPr lang="en-GB" sz="2400" dirty="0">
              <a:latin typeface="Helvetica" panose="020B0604020202020204" pitchFamily="34" charset="0"/>
              <a:cs typeface="Helvetica" panose="020B0604020202020204" pitchFamily="34" charset="0"/>
            </a:endParaRPr>
          </a:p>
          <a:p>
            <a:r>
              <a:rPr lang="en-GB" sz="2400" dirty="0">
                <a:latin typeface="Helvetica" panose="020B0604020202020204" pitchFamily="34" charset="0"/>
                <a:cs typeface="Helvetica" panose="020B0604020202020204" pitchFamily="34" charset="0"/>
              </a:rPr>
              <a:t>Where can I find promotional materials for 24/25 for EMA/WGLG?</a:t>
            </a:r>
          </a:p>
          <a:p>
            <a:endParaRPr lang="en-GB" sz="2400" dirty="0">
              <a:latin typeface="Helvetica" panose="020B0604020202020204" pitchFamily="34" charset="0"/>
              <a:cs typeface="Helvetica" panose="020B0604020202020204" pitchFamily="34" charset="0"/>
            </a:endParaRPr>
          </a:p>
          <a:p>
            <a:endParaRPr lang="en-GB" sz="2400" dirty="0">
              <a:latin typeface="Helvetica" panose="020B0604020202020204" pitchFamily="34" charset="0"/>
              <a:cs typeface="Helvetica" panose="020B0604020202020204" pitchFamily="34" charset="0"/>
            </a:endParaRPr>
          </a:p>
          <a:p>
            <a:pPr marL="0" indent="0">
              <a:buFont typeface="Arial" pitchFamily="34" charset="0"/>
              <a:buNone/>
            </a:pPr>
            <a:endParaRPr lang="en-GB" sz="2400" dirty="0">
              <a:latin typeface="Helvetica" panose="020B060402020202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4A730836-F654-6DF8-6E05-E30D38B009E2}"/>
              </a:ext>
            </a:extLst>
          </p:cNvPr>
          <p:cNvSpPr txBox="1"/>
          <p:nvPr/>
        </p:nvSpPr>
        <p:spPr>
          <a:xfrm>
            <a:off x="2986845" y="5950818"/>
            <a:ext cx="6986814" cy="461665"/>
          </a:xfrm>
          <a:prstGeom prst="rect">
            <a:avLst/>
          </a:prstGeom>
          <a:noFill/>
        </p:spPr>
        <p:txBody>
          <a:bodyPr wrap="square" rtlCol="0">
            <a:spAutoFit/>
          </a:bodyPr>
          <a:lstStyle/>
          <a:p>
            <a:pPr marL="0" indent="0">
              <a:buNone/>
            </a:pPr>
            <a:r>
              <a:rPr lang="en-GB" sz="2400" dirty="0">
                <a:solidFill>
                  <a:srgbClr val="0070C0"/>
                </a:solidFill>
                <a:latin typeface="Helvetica" panose="020B0604020202020204" pitchFamily="34" charset="0"/>
                <a:cs typeface="Helvetica" panose="020B0604020202020204" pitchFamily="34" charset="0"/>
              </a:rPr>
              <a:t>www.lcservices.slc.co.uk</a:t>
            </a:r>
          </a:p>
        </p:txBody>
      </p:sp>
      <p:pic>
        <p:nvPicPr>
          <p:cNvPr id="5" name="Picture 4">
            <a:extLst>
              <a:ext uri="{FF2B5EF4-FFF2-40B4-BE49-F238E27FC236}">
                <a16:creationId xmlns:a16="http://schemas.microsoft.com/office/drawing/2014/main" id="{5F89AA36-B512-691D-66C0-D0EA3B54D9F3}"/>
              </a:ext>
            </a:extLst>
          </p:cNvPr>
          <p:cNvPicPr>
            <a:picLocks noChangeAspect="1"/>
          </p:cNvPicPr>
          <p:nvPr/>
        </p:nvPicPr>
        <p:blipFill>
          <a:blip r:embed="rId3"/>
          <a:stretch>
            <a:fillRect/>
          </a:stretch>
        </p:blipFill>
        <p:spPr>
          <a:xfrm>
            <a:off x="9354064" y="5280967"/>
            <a:ext cx="2837935" cy="1577033"/>
          </a:xfrm>
          <a:prstGeom prst="rect">
            <a:avLst/>
          </a:prstGeom>
        </p:spPr>
      </p:pic>
    </p:spTree>
    <p:extLst>
      <p:ext uri="{BB962C8B-B14F-4D97-AF65-F5344CB8AC3E}">
        <p14:creationId xmlns:p14="http://schemas.microsoft.com/office/powerpoint/2010/main" val="203111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1000"/>
                                        <p:tgtEl>
                                          <p:spTgt spid="4">
                                            <p:txEl>
                                              <p:pRg st="0" end="0"/>
                                            </p:txEl>
                                          </p:spTgt>
                                        </p:tgtEl>
                                      </p:cBhvr>
                                    </p:animEffect>
                                    <p:anim calcmode="lin" valueType="num">
                                      <p:cBhvr>
                                        <p:cTn id="4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204702" y="2719983"/>
            <a:ext cx="9760661" cy="831900"/>
          </a:xfrm>
          <a:prstGeom prst="rect">
            <a:avLst/>
          </a:prstGeom>
        </p:spPr>
        <p:txBody>
          <a:bodyPr lIns="121900" tIns="121900" rIns="121900" bIns="121900" numCol="1" anchor="b" anchorCtr="0">
            <a:noAutofit/>
          </a:bodyPr>
          <a:lstStyle/>
          <a:p>
            <a:r>
              <a:rPr lang="en-GB" sz="3200" b="1" dirty="0">
                <a:latin typeface="Helvetica" panose="020B0604020202020204" pitchFamily="34" charset="0"/>
                <a:cs typeface="Helvetica" panose="020B0604020202020204" pitchFamily="34" charset="0"/>
              </a:rPr>
              <a:t>Engagement with SLC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BC64AC-6375-4C93-AA26-629C67E6DF53}"/>
              </a:ext>
            </a:extLst>
          </p:cNvPr>
          <p:cNvSpPr/>
          <p:nvPr/>
        </p:nvSpPr>
        <p:spPr>
          <a:xfrm>
            <a:off x="93662" y="275263"/>
            <a:ext cx="5083251" cy="584775"/>
          </a:xfrm>
          <a:prstGeom prst="rect">
            <a:avLst/>
          </a:prstGeom>
        </p:spPr>
        <p:txBody>
          <a:bodyPr wrap="none">
            <a:spAutoFit/>
          </a:bodyPr>
          <a:lstStyle/>
          <a:p>
            <a:r>
              <a:rPr lang="en-GB" sz="3200" dirty="0">
                <a:latin typeface="Helvetica" panose="020B0604020202020204" pitchFamily="34" charset="0"/>
                <a:cs typeface="Helvetica" panose="020B0604020202020204" pitchFamily="34" charset="0"/>
              </a:rPr>
              <a:t>LCs contact with EMA info</a:t>
            </a:r>
            <a:endParaRPr lang="en" altLang="en" sz="3200" kern="0" dirty="0">
              <a:latin typeface="Helvetica" panose="020B0604020202020204" pitchFamily="34" charset="0"/>
              <a:cs typeface="Helvetica" panose="020B0604020202020204" pitchFamily="34" charset="0"/>
            </a:endParaRPr>
          </a:p>
        </p:txBody>
      </p:sp>
      <p:pic>
        <p:nvPicPr>
          <p:cNvPr id="4" name="Picture 3" descr="Text, whiteboard&#10;&#10;Description automatically generated">
            <a:extLst>
              <a:ext uri="{FF2B5EF4-FFF2-40B4-BE49-F238E27FC236}">
                <a16:creationId xmlns:a16="http://schemas.microsoft.com/office/drawing/2014/main" id="{C51E80D1-0473-0055-41A8-F655CC46EC3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451120">
            <a:off x="8253489" y="2393948"/>
            <a:ext cx="3595141" cy="2396760"/>
          </a:xfrm>
          <a:prstGeom prst="rect">
            <a:avLst/>
          </a:prstGeom>
        </p:spPr>
      </p:pic>
      <p:sp>
        <p:nvSpPr>
          <p:cNvPr id="5" name="TextBox 4">
            <a:extLst>
              <a:ext uri="{FF2B5EF4-FFF2-40B4-BE49-F238E27FC236}">
                <a16:creationId xmlns:a16="http://schemas.microsoft.com/office/drawing/2014/main" id="{659372A5-71C0-02DE-3388-53AD7BD63F3C}"/>
              </a:ext>
            </a:extLst>
          </p:cNvPr>
          <p:cNvSpPr txBox="1"/>
          <p:nvPr/>
        </p:nvSpPr>
        <p:spPr>
          <a:xfrm>
            <a:off x="9676768" y="8537944"/>
            <a:ext cx="2313214" cy="369332"/>
          </a:xfrm>
          <a:prstGeom prst="rect">
            <a:avLst/>
          </a:prstGeom>
          <a:noFill/>
        </p:spPr>
        <p:txBody>
          <a:bodyPr wrap="square" rtlCol="0">
            <a:spAutoFit/>
          </a:bodyPr>
          <a:lstStyle/>
          <a:p>
            <a:r>
              <a:rPr lang="en-GB" sz="900" dirty="0">
                <a:hlinkClick r:id="rId4" tooltip="https://www.thebluediamondgallery.com/handwriting/s/statistics.html"/>
              </a:rPr>
              <a:t>This Photo</a:t>
            </a:r>
            <a:r>
              <a:rPr lang="en-GB" sz="900" dirty="0"/>
              <a:t> by Unknown Author is licensed under </a:t>
            </a:r>
            <a:r>
              <a:rPr lang="en-GB" sz="900" dirty="0">
                <a:hlinkClick r:id="rId5" tooltip="https://creativecommons.org/licenses/by-sa/3.0/"/>
              </a:rPr>
              <a:t>CC BY-SA</a:t>
            </a:r>
            <a:endParaRPr lang="en-GB" sz="900" dirty="0"/>
          </a:p>
        </p:txBody>
      </p:sp>
      <p:graphicFrame>
        <p:nvGraphicFramePr>
          <p:cNvPr id="7" name="Table 6">
            <a:extLst>
              <a:ext uri="{FF2B5EF4-FFF2-40B4-BE49-F238E27FC236}">
                <a16:creationId xmlns:a16="http://schemas.microsoft.com/office/drawing/2014/main" id="{F6DDCC35-9F43-45AD-27F6-425D79177335}"/>
              </a:ext>
            </a:extLst>
          </p:cNvPr>
          <p:cNvGraphicFramePr>
            <a:graphicFrameLocks noGrp="1"/>
          </p:cNvGraphicFramePr>
          <p:nvPr>
            <p:extLst>
              <p:ext uri="{D42A27DB-BD31-4B8C-83A1-F6EECF244321}">
                <p14:modId xmlns:p14="http://schemas.microsoft.com/office/powerpoint/2010/main" val="610745127"/>
              </p:ext>
            </p:extLst>
          </p:nvPr>
        </p:nvGraphicFramePr>
        <p:xfrm>
          <a:off x="882502" y="1435393"/>
          <a:ext cx="6943061" cy="4541520"/>
        </p:xfrm>
        <a:graphic>
          <a:graphicData uri="http://schemas.openxmlformats.org/drawingml/2006/table">
            <a:tbl>
              <a:tblPr firstRow="1" firstCol="1" bandRow="1"/>
              <a:tblGrid>
                <a:gridCol w="2229299">
                  <a:extLst>
                    <a:ext uri="{9D8B030D-6E8A-4147-A177-3AD203B41FA5}">
                      <a16:colId xmlns:a16="http://schemas.microsoft.com/office/drawing/2014/main" val="1984166266"/>
                    </a:ext>
                  </a:extLst>
                </a:gridCol>
                <a:gridCol w="2074861">
                  <a:extLst>
                    <a:ext uri="{9D8B030D-6E8A-4147-A177-3AD203B41FA5}">
                      <a16:colId xmlns:a16="http://schemas.microsoft.com/office/drawing/2014/main" val="1449201621"/>
                    </a:ext>
                  </a:extLst>
                </a:gridCol>
                <a:gridCol w="2638901">
                  <a:extLst>
                    <a:ext uri="{9D8B030D-6E8A-4147-A177-3AD203B41FA5}">
                      <a16:colId xmlns:a16="http://schemas.microsoft.com/office/drawing/2014/main" val="1214452762"/>
                    </a:ext>
                  </a:extLst>
                </a:gridCol>
              </a:tblGrid>
              <a:tr h="170123">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Month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Call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Email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extLst>
                  <a:ext uri="{0D108BD9-81ED-4DB2-BD59-A6C34878D82A}">
                    <a16:rowId xmlns:a16="http://schemas.microsoft.com/office/drawing/2014/main" val="3731736231"/>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Jan-23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878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extLst>
                  <a:ext uri="{0D108BD9-81ED-4DB2-BD59-A6C34878D82A}">
                    <a16:rowId xmlns:a16="http://schemas.microsoft.com/office/drawing/2014/main" val="3571053462"/>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Feb-23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578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extLst>
                  <a:ext uri="{0D108BD9-81ED-4DB2-BD59-A6C34878D82A}">
                    <a16:rowId xmlns:a16="http://schemas.microsoft.com/office/drawing/2014/main" val="2832465766"/>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Mar-23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679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extLst>
                  <a:ext uri="{0D108BD9-81ED-4DB2-BD59-A6C34878D82A}">
                    <a16:rowId xmlns:a16="http://schemas.microsoft.com/office/drawing/2014/main" val="3909668177"/>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Apr-23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600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extLst>
                  <a:ext uri="{0D108BD9-81ED-4DB2-BD59-A6C34878D82A}">
                    <a16:rowId xmlns:a16="http://schemas.microsoft.com/office/drawing/2014/main" val="3582579037"/>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May-23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741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extLst>
                  <a:ext uri="{0D108BD9-81ED-4DB2-BD59-A6C34878D82A}">
                    <a16:rowId xmlns:a16="http://schemas.microsoft.com/office/drawing/2014/main" val="2348189991"/>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Jun-23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627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extLst>
                  <a:ext uri="{0D108BD9-81ED-4DB2-BD59-A6C34878D82A}">
                    <a16:rowId xmlns:a16="http://schemas.microsoft.com/office/drawing/2014/main" val="848406030"/>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Jul-23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603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extLst>
                  <a:ext uri="{0D108BD9-81ED-4DB2-BD59-A6C34878D82A}">
                    <a16:rowId xmlns:a16="http://schemas.microsoft.com/office/drawing/2014/main" val="1368726479"/>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Aug-23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805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extLst>
                  <a:ext uri="{0D108BD9-81ED-4DB2-BD59-A6C34878D82A}">
                    <a16:rowId xmlns:a16="http://schemas.microsoft.com/office/drawing/2014/main" val="75457045"/>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Sep-23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109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1751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extLst>
                  <a:ext uri="{0D108BD9-81ED-4DB2-BD59-A6C34878D82A}">
                    <a16:rowId xmlns:a16="http://schemas.microsoft.com/office/drawing/2014/main" val="2924334149"/>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Oct-23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133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1862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extLst>
                  <a:ext uri="{0D108BD9-81ED-4DB2-BD59-A6C34878D82A}">
                    <a16:rowId xmlns:a16="http://schemas.microsoft.com/office/drawing/2014/main" val="3629091752"/>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Nov-23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996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extLst>
                  <a:ext uri="{0D108BD9-81ED-4DB2-BD59-A6C34878D82A}">
                    <a16:rowId xmlns:a16="http://schemas.microsoft.com/office/drawing/2014/main" val="3954194962"/>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Dec-23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744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extLst>
                  <a:ext uri="{0D108BD9-81ED-4DB2-BD59-A6C34878D82A}">
                    <a16:rowId xmlns:a16="http://schemas.microsoft.com/office/drawing/2014/main" val="3717190395"/>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Jan-24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854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extLst>
                  <a:ext uri="{0D108BD9-81ED-4DB2-BD59-A6C34878D82A}">
                    <a16:rowId xmlns:a16="http://schemas.microsoft.com/office/drawing/2014/main" val="317166198"/>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Feb-24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0DC"/>
                    </a:solidFill>
                  </a:tcPr>
                </a:tc>
                <a:tc>
                  <a:txBody>
                    <a:bodyPr/>
                    <a:lstStyle/>
                    <a:p>
                      <a:pPr algn="ctr" rtl="0" fontAlgn="ctr"/>
                      <a:r>
                        <a:rPr lang="en-GB" sz="18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0DC"/>
                    </a:solidFill>
                  </a:tcPr>
                </a:tc>
                <a:extLst>
                  <a:ext uri="{0D108BD9-81ED-4DB2-BD59-A6C34878D82A}">
                    <a16:rowId xmlns:a16="http://schemas.microsoft.com/office/drawing/2014/main" val="3168646353"/>
                  </a:ext>
                </a:extLst>
              </a:tr>
              <a:tr h="273124">
                <a:tc>
                  <a:txBody>
                    <a:bodyPr/>
                    <a:lstStyle/>
                    <a:p>
                      <a:pPr algn="ctr" rtl="0" fontAlgn="ctr"/>
                      <a:r>
                        <a:rPr lang="en-GB" sz="1800" b="1" i="0" u="none" strike="noStrike" dirty="0">
                          <a:solidFill>
                            <a:srgbClr val="FFFFFF"/>
                          </a:solidFill>
                          <a:effectLst/>
                          <a:latin typeface="Helvetica" panose="020B0604020202020204" pitchFamily="34" charset="0"/>
                          <a:cs typeface="Helvetica"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a:txBody>
                    <a:bodyPr/>
                    <a:lstStyle/>
                    <a:p>
                      <a:pPr algn="ctr" rtl="0" fontAlgn="ctr"/>
                      <a:r>
                        <a:rPr lang="en-GB" sz="1800" b="1" i="0" u="none" strike="noStrike" dirty="0">
                          <a:solidFill>
                            <a:srgbClr val="000000"/>
                          </a:solidFill>
                          <a:effectLst/>
                          <a:latin typeface="Helvetica" panose="020B0604020202020204" pitchFamily="34" charset="0"/>
                          <a:cs typeface="Helvetica" panose="020B0604020202020204" pitchFamily="34" charset="0"/>
                        </a:rPr>
                        <a:t>791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9EE"/>
                    </a:solidFill>
                  </a:tcPr>
                </a:tc>
                <a:tc>
                  <a:txBody>
                    <a:bodyPr/>
                    <a:lstStyle/>
                    <a:p>
                      <a:pPr algn="ctr" rtl="0" fontAlgn="ctr"/>
                      <a:r>
                        <a:rPr lang="en-GB" sz="1800" b="1" i="0" u="none" strike="noStrike" dirty="0">
                          <a:solidFill>
                            <a:srgbClr val="000000"/>
                          </a:solidFill>
                          <a:effectLst/>
                          <a:latin typeface="Helvetica" panose="020B0604020202020204" pitchFamily="34" charset="0"/>
                          <a:cs typeface="Helvetica" panose="020B0604020202020204" pitchFamily="34" charset="0"/>
                        </a:rPr>
                        <a:t>11718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9EE"/>
                    </a:solidFill>
                  </a:tcPr>
                </a:tc>
                <a:extLst>
                  <a:ext uri="{0D108BD9-81ED-4DB2-BD59-A6C34878D82A}">
                    <a16:rowId xmlns:a16="http://schemas.microsoft.com/office/drawing/2014/main" val="313546269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4 Reasons To Use Phone for Customer Support | Aircall">
            <a:extLst>
              <a:ext uri="{FF2B5EF4-FFF2-40B4-BE49-F238E27FC236}">
                <a16:creationId xmlns:a16="http://schemas.microsoft.com/office/drawing/2014/main" id="{6420E26A-478D-EE14-66D3-BE2FAAF86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652" y="1159281"/>
            <a:ext cx="5168348" cy="375885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61FEBBEE-3DB1-13C9-01D0-927D4AA256FA}"/>
              </a:ext>
            </a:extLst>
          </p:cNvPr>
          <p:cNvSpPr txBox="1">
            <a:spLocks/>
          </p:cNvSpPr>
          <p:nvPr/>
        </p:nvSpPr>
        <p:spPr>
          <a:xfrm>
            <a:off x="-687845" y="298102"/>
            <a:ext cx="3932238" cy="6858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Helvetica" panose="020B0604020202020204" pitchFamily="34" charset="0"/>
                <a:cs typeface="Helvetica" panose="020B0604020202020204" pitchFamily="34" charset="0"/>
              </a:rPr>
              <a:t>Call Reasons </a:t>
            </a:r>
          </a:p>
        </p:txBody>
      </p:sp>
      <p:sp>
        <p:nvSpPr>
          <p:cNvPr id="4" name="Content Placeholder 2">
            <a:extLst>
              <a:ext uri="{FF2B5EF4-FFF2-40B4-BE49-F238E27FC236}">
                <a16:creationId xmlns:a16="http://schemas.microsoft.com/office/drawing/2014/main" id="{AEB230EC-F859-C162-DAAC-6319FBECE5F5}"/>
              </a:ext>
            </a:extLst>
          </p:cNvPr>
          <p:cNvSpPr txBox="1">
            <a:spLocks/>
          </p:cNvSpPr>
          <p:nvPr/>
        </p:nvSpPr>
        <p:spPr>
          <a:xfrm>
            <a:off x="69517" y="1639887"/>
            <a:ext cx="10515600" cy="35782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latin typeface="Helvetica" panose="020B0604020202020204" pitchFamily="34" charset="0"/>
                <a:ea typeface="Aptos" panose="020B0004020202020204" pitchFamily="34" charset="0"/>
                <a:cs typeface="Helvetica" panose="020B0604020202020204" pitchFamily="34" charset="0"/>
              </a:rPr>
              <a:t>Payment queries             </a:t>
            </a:r>
          </a:p>
          <a:p>
            <a:r>
              <a:rPr lang="en-GB" sz="2400" dirty="0">
                <a:latin typeface="Helvetica" panose="020B0604020202020204" pitchFamily="34" charset="0"/>
                <a:ea typeface="Aptos" panose="020B0004020202020204" pitchFamily="34" charset="0"/>
                <a:cs typeface="Helvetica" panose="020B0604020202020204" pitchFamily="34" charset="0"/>
              </a:rPr>
              <a:t>Learning centre or campus changes       </a:t>
            </a:r>
          </a:p>
          <a:p>
            <a:r>
              <a:rPr lang="en-GB" sz="2400" dirty="0">
                <a:latin typeface="Helvetica" panose="020B0604020202020204" pitchFamily="34" charset="0"/>
                <a:ea typeface="Aptos" panose="020B0004020202020204" pitchFamily="34" charset="0"/>
                <a:cs typeface="Helvetica" panose="020B0604020202020204" pitchFamily="34" charset="0"/>
              </a:rPr>
              <a:t>Cannot locate student app on Learning Centre portal</a:t>
            </a:r>
          </a:p>
          <a:p>
            <a:r>
              <a:rPr lang="en-GB" sz="2400" dirty="0">
                <a:latin typeface="Helvetica" panose="020B0604020202020204" pitchFamily="34" charset="0"/>
                <a:ea typeface="Aptos" panose="020B0004020202020204" pitchFamily="34" charset="0"/>
                <a:cs typeface="Helvetica" panose="020B0604020202020204" pitchFamily="34" charset="0"/>
              </a:rPr>
              <a:t>Help with removing/restoring student applications</a:t>
            </a:r>
          </a:p>
          <a:p>
            <a:r>
              <a:rPr lang="en-GB" sz="2400" dirty="0">
                <a:latin typeface="Helvetica" panose="020B0604020202020204" pitchFamily="34" charset="0"/>
                <a:ea typeface="Aptos" panose="020B0004020202020204" pitchFamily="34" charset="0"/>
                <a:cs typeface="Helvetica" panose="020B0604020202020204" pitchFamily="34" charset="0"/>
              </a:rPr>
              <a:t>Course start date changes</a:t>
            </a:r>
          </a:p>
          <a:p>
            <a:r>
              <a:rPr lang="en-GB" sz="2400" dirty="0">
                <a:latin typeface="Helvetica" panose="020B0604020202020204" pitchFamily="34" charset="0"/>
                <a:ea typeface="Aptos" panose="020B0004020202020204" pitchFamily="34" charset="0"/>
                <a:cs typeface="Helvetica" panose="020B0604020202020204" pitchFamily="34" charset="0"/>
              </a:rPr>
              <a:t>Status/evidence requirement queries</a:t>
            </a:r>
          </a:p>
          <a:p>
            <a:r>
              <a:rPr lang="en-GB" sz="2400" dirty="0">
                <a:latin typeface="Helvetica" panose="020B0604020202020204" pitchFamily="34" charset="0"/>
                <a:ea typeface="Aptos" panose="020B0004020202020204" pitchFamily="34" charset="0"/>
                <a:cs typeface="Helvetica" panose="020B0604020202020204" pitchFamily="34" charset="0"/>
              </a:rPr>
              <a:t>Reassessing WGLG applications after LC error on course details</a:t>
            </a:r>
          </a:p>
        </p:txBody>
      </p:sp>
    </p:spTree>
    <p:extLst>
      <p:ext uri="{BB962C8B-B14F-4D97-AF65-F5344CB8AC3E}">
        <p14:creationId xmlns:p14="http://schemas.microsoft.com/office/powerpoint/2010/main" val="3308888410"/>
      </p:ext>
    </p:extLst>
  </p:cSld>
  <p:clrMapOvr>
    <a:masterClrMapping/>
  </p:clrMapOvr>
</p:sld>
</file>

<file path=ppt/theme/theme1.xml><?xml version="1.0" encoding="utf-8"?>
<a:theme xmlns:a="http://schemas.openxmlformats.org/drawingml/2006/main" name="PWC001_PowerPoint_Template_Final_150831_5b">
  <a:themeElements>
    <a:clrScheme name="Custom 2">
      <a:dk1>
        <a:srgbClr val="000000"/>
      </a:dk1>
      <a:lt1>
        <a:srgbClr val="FFFFFF"/>
      </a:lt1>
      <a:dk2>
        <a:srgbClr val="E0301E"/>
      </a:dk2>
      <a:lt2>
        <a:srgbClr val="7C7C7B"/>
      </a:lt2>
      <a:accent1>
        <a:srgbClr val="E0301E"/>
      </a:accent1>
      <a:accent2>
        <a:srgbClr val="000000"/>
      </a:accent2>
      <a:accent3>
        <a:srgbClr val="2D2D2D"/>
      </a:accent3>
      <a:accent4>
        <a:srgbClr val="5A5A5A"/>
      </a:accent4>
      <a:accent5>
        <a:srgbClr val="878787"/>
      </a:accent5>
      <a:accent6>
        <a:srgbClr val="B4B4B4"/>
      </a:accent6>
      <a:hlink>
        <a:srgbClr val="E0301E"/>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57150</TotalTime>
  <Words>2603</Words>
  <Application>Microsoft Office PowerPoint</Application>
  <PresentationFormat>Widescreen</PresentationFormat>
  <Paragraphs>528</Paragraphs>
  <Slides>36</Slides>
  <Notes>21</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36</vt:i4>
      </vt:variant>
    </vt:vector>
  </HeadingPairs>
  <TitlesOfParts>
    <vt:vector size="48" baseType="lpstr">
      <vt:lpstr>Arial</vt:lpstr>
      <vt:lpstr>Calibri</vt:lpstr>
      <vt:lpstr>Helvetica</vt:lpstr>
      <vt:lpstr>Wingdings</vt:lpstr>
      <vt:lpstr>PWC001_PowerPoint_Template_Final_150831_5b</vt:lpstr>
      <vt:lpstr>Custom Design</vt:lpstr>
      <vt:lpstr>1_Custom Design</vt:lpstr>
      <vt:lpstr>2_Custom Design</vt:lpstr>
      <vt:lpstr>3_Custom Design</vt:lpstr>
      <vt:lpstr>5_Custom Design</vt:lpstr>
      <vt:lpstr>4_Custom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2017</dc:title>
  <dc:creator>Anthony Ellis</dc:creator>
  <cp:lastModifiedBy>Jay Sorley</cp:lastModifiedBy>
  <cp:revision>1000</cp:revision>
  <dcterms:created xsi:type="dcterms:W3CDTF">2017-07-10T18:50:46Z</dcterms:created>
  <dcterms:modified xsi:type="dcterms:W3CDTF">2024-05-09T15:18:48Z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bd37d9-d9ac-4b79-83be-bb7da6ab464c_Enabled">
    <vt:lpwstr>true</vt:lpwstr>
  </property>
  <property fmtid="{D5CDD505-2E9C-101B-9397-08002B2CF9AE}" pid="3" name="MSIP_Label_7bbd37d9-d9ac-4b79-83be-bb7da6ab464c_SetDate">
    <vt:lpwstr>2021-06-10T13:45:51Z</vt:lpwstr>
  </property>
  <property fmtid="{D5CDD505-2E9C-101B-9397-08002B2CF9AE}" pid="4" name="MSIP_Label_7bbd37d9-d9ac-4b79-83be-bb7da6ab464c_Method">
    <vt:lpwstr>Privileged</vt:lpwstr>
  </property>
  <property fmtid="{D5CDD505-2E9C-101B-9397-08002B2CF9AE}" pid="5" name="MSIP_Label_7bbd37d9-d9ac-4b79-83be-bb7da6ab464c_Name">
    <vt:lpwstr>OFFICIAL</vt:lpwstr>
  </property>
  <property fmtid="{D5CDD505-2E9C-101B-9397-08002B2CF9AE}" pid="6" name="MSIP_Label_7bbd37d9-d9ac-4b79-83be-bb7da6ab464c_SiteId">
    <vt:lpwstr>4c6898a9-8fca-42f9-aa92-82cb3e252bc6</vt:lpwstr>
  </property>
  <property fmtid="{D5CDD505-2E9C-101B-9397-08002B2CF9AE}" pid="7" name="MSIP_Label_7bbd37d9-d9ac-4b79-83be-bb7da6ab464c_ActionId">
    <vt:lpwstr>52f7c82a-6f9a-46da-877b-00009bc47ffe</vt:lpwstr>
  </property>
  <property fmtid="{D5CDD505-2E9C-101B-9397-08002B2CF9AE}" pid="8" name="MSIP_Label_7bbd37d9-d9ac-4b79-83be-bb7da6ab464c_ContentBits">
    <vt:lpwstr>3</vt:lpwstr>
  </property>
</Properties>
</file>