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6">
  <p:sldMasterIdLst>
    <p:sldMasterId id="2147483657" r:id="rId1"/>
    <p:sldMasterId id="2147483684" r:id="rId2"/>
    <p:sldMasterId id="2147483687" r:id="rId3"/>
    <p:sldMasterId id="2147483690" r:id="rId4"/>
    <p:sldMasterId id="2147483693" r:id="rId5"/>
    <p:sldMasterId id="2147483699" r:id="rId6"/>
    <p:sldMasterId id="2147483696" r:id="rId7"/>
    <p:sldMasterId id="2147483702" r:id="rId8"/>
  </p:sldMasterIdLst>
  <p:notesMasterIdLst>
    <p:notesMasterId r:id="rId40"/>
  </p:notesMasterIdLst>
  <p:handoutMasterIdLst>
    <p:handoutMasterId r:id="rId41"/>
  </p:handoutMasterIdLst>
  <p:sldIdLst>
    <p:sldId id="256" r:id="rId9"/>
    <p:sldId id="432" r:id="rId10"/>
    <p:sldId id="435" r:id="rId11"/>
    <p:sldId id="438" r:id="rId12"/>
    <p:sldId id="3276" r:id="rId13"/>
    <p:sldId id="3301" r:id="rId14"/>
    <p:sldId id="272" r:id="rId15"/>
    <p:sldId id="258" r:id="rId16"/>
    <p:sldId id="260" r:id="rId17"/>
    <p:sldId id="274" r:id="rId18"/>
    <p:sldId id="265" r:id="rId19"/>
    <p:sldId id="257" r:id="rId20"/>
    <p:sldId id="276" r:id="rId21"/>
    <p:sldId id="275" r:id="rId22"/>
    <p:sldId id="410" r:id="rId23"/>
    <p:sldId id="399" r:id="rId24"/>
    <p:sldId id="3309" r:id="rId25"/>
    <p:sldId id="3304" r:id="rId26"/>
    <p:sldId id="3307" r:id="rId27"/>
    <p:sldId id="402" r:id="rId28"/>
    <p:sldId id="3310" r:id="rId29"/>
    <p:sldId id="403" r:id="rId30"/>
    <p:sldId id="421" r:id="rId31"/>
    <p:sldId id="422" r:id="rId32"/>
    <p:sldId id="3275" r:id="rId33"/>
    <p:sldId id="3300" r:id="rId34"/>
    <p:sldId id="3303" r:id="rId35"/>
    <p:sldId id="404" r:id="rId36"/>
    <p:sldId id="3277" r:id="rId37"/>
    <p:sldId id="2142532992" r:id="rId38"/>
    <p:sldId id="392" r:id="rId39"/>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 Hoban" initials="TH" lastIdx="5" clrIdx="0">
    <p:extLst>
      <p:ext uri="{19B8F6BF-5375-455C-9EA6-DF929625EA0E}">
        <p15:presenceInfo xmlns:p15="http://schemas.microsoft.com/office/powerpoint/2012/main" userId="S-1-5-21-3992121350-2840906017-2217532693-119391" providerId="AD"/>
      </p:ext>
    </p:extLst>
  </p:cmAuthor>
  <p:cmAuthor id="2" name="LECKIE, Douglas" initials="LD" lastIdx="4" clrIdx="1">
    <p:extLst>
      <p:ext uri="{19B8F6BF-5375-455C-9EA6-DF929625EA0E}">
        <p15:presenceInfo xmlns:p15="http://schemas.microsoft.com/office/powerpoint/2012/main" userId="S-1-5-21-1993962763-1659004503-1801674531-1773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D23A"/>
    <a:srgbClr val="EA9416"/>
    <a:srgbClr val="00877C"/>
    <a:srgbClr val="008E80"/>
    <a:srgbClr val="4597A0"/>
    <a:srgbClr val="00667E"/>
    <a:srgbClr val="224B50"/>
    <a:srgbClr val="00FFCC"/>
    <a:srgbClr val="565656"/>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4" autoAdjust="0"/>
    <p:restoredTop sz="89781" autoAdjust="0"/>
  </p:normalViewPr>
  <p:slideViewPr>
    <p:cSldViewPr snapToGrid="0">
      <p:cViewPr varScale="1">
        <p:scale>
          <a:sx n="57" d="100"/>
          <a:sy n="57" d="100"/>
        </p:scale>
        <p:origin x="1132" y="2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4104" y="114"/>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778B7176-1BAD-417C-AF09-B073D6FEAF38}" type="datetimeFigureOut">
              <a:rPr lang="en-GB" smtClean="0"/>
              <a:t>01/05/2025</a:t>
            </a:fld>
            <a:endParaRPr lang="en-GB" dirty="0"/>
          </a:p>
        </p:txBody>
      </p:sp>
      <p:sp>
        <p:nvSpPr>
          <p:cNvPr id="4" name="Footer Placeholder 3"/>
          <p:cNvSpPr>
            <a:spLocks noGrp="1"/>
          </p:cNvSpPr>
          <p:nvPr>
            <p:ph type="ftr" sz="quarter" idx="2"/>
          </p:nvPr>
        </p:nvSpPr>
        <p:spPr>
          <a:xfrm>
            <a:off x="0" y="9445625"/>
            <a:ext cx="2949575" cy="49688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4450" y="9445625"/>
            <a:ext cx="2949575" cy="496888"/>
          </a:xfrm>
          <a:prstGeom prst="rect">
            <a:avLst/>
          </a:prstGeom>
        </p:spPr>
        <p:txBody>
          <a:bodyPr vert="horz" lIns="91440" tIns="45720" rIns="91440" bIns="45720" rtlCol="0" anchor="b"/>
          <a:lstStyle>
            <a:lvl1pPr algn="r">
              <a:defRPr sz="1200"/>
            </a:lvl1pPr>
          </a:lstStyle>
          <a:p>
            <a:fld id="{BCB6DC7E-D2D7-4630-BDB1-71F7A52A6844}" type="slidenum">
              <a:rPr lang="en-GB" smtClean="0"/>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numCol="1" rtlCol="0"/>
          <a:lstStyle>
            <a:lvl1pPr algn="l">
              <a:defRPr sz="1200"/>
            </a:lvl1pPr>
          </a:lstStyle>
          <a:p>
            <a:endParaRPr lang="en-GB" altLang="en-GB" dirty="0"/>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numCol="1" rtlCol="0"/>
          <a:lstStyle>
            <a:lvl1pPr algn="r">
              <a:defRPr sz="1200"/>
            </a:lvl1pPr>
          </a:lstStyle>
          <a:p>
            <a:fld id="{CA117779-7379-4120-B2FD-1299BEC86D78}" type="datetimeFigureOut">
              <a:rPr lang="en-GB" altLang="en-GB" smtClean="0"/>
              <a:pPr/>
              <a:t>01/05/2025</a:t>
            </a:fld>
            <a:endParaRPr lang="en-GB" altLang="en-GB" dirty="0"/>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numCol="1" rtlCol="0" anchor="ctr"/>
          <a:lstStyle/>
          <a:p>
            <a:endParaRPr lang="en-GB" altLang="en-GB" dirty="0"/>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numCol="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ltLang="en-GB"/>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numCol="1" rtlCol="0" anchor="b"/>
          <a:lstStyle>
            <a:lvl1pPr algn="l">
              <a:defRPr sz="1200"/>
            </a:lvl1pPr>
          </a:lstStyle>
          <a:p>
            <a:endParaRPr lang="en-GB" altLang="en-GB" dirty="0"/>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numCol="1" rtlCol="0" anchor="b"/>
          <a:lstStyle>
            <a:lvl1pPr algn="r">
              <a:defRPr sz="1200"/>
            </a:lvl1pPr>
          </a:lstStyle>
          <a:p>
            <a:fld id="{9EC75A06-73E5-48C7-837A-8B7B9F641D29}" type="slidenum">
              <a:rPr lang="en-GB" altLang="en-GB" smtClean="0"/>
              <a:pPr/>
              <a:t>‹#›</a:t>
            </a:fld>
            <a:endParaRPr lang="en-GB" altLang="en-GB" dirty="0"/>
          </a:p>
        </p:txBody>
      </p:sp>
    </p:spTree>
    <p:extLst>
      <p:ext uri="{BB962C8B-B14F-4D97-AF65-F5344CB8AC3E}">
        <p14:creationId xmlns:p14="http://schemas.microsoft.com/office/powerpoint/2010/main" val="282884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0" name="Shape 410"/>
          <p:cNvSpPr txBox="1">
            <a:spLocks noGrp="1"/>
          </p:cNvSpPr>
          <p:nvPr>
            <p:ph type="body" idx="1"/>
          </p:nvPr>
        </p:nvSpPr>
        <p:spPr>
          <a:xfrm>
            <a:off x="680562" y="4723448"/>
            <a:ext cx="5444490" cy="4474845"/>
          </a:xfrm>
          <a:prstGeom prst="rect">
            <a:avLst/>
          </a:prstGeom>
        </p:spPr>
        <p:txBody>
          <a:bodyPr lIns="91425" tIns="91425" rIns="91425" bIns="91425" numCol="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Welcome and introduce the team and content for the day</a:t>
            </a:r>
          </a:p>
          <a:p>
            <a:pPr lvl="0">
              <a:spcBef>
                <a:spcPts val="0"/>
              </a:spcBef>
              <a:buNone/>
            </a:pPr>
            <a:endParaRPr dirty="0"/>
          </a:p>
        </p:txBody>
      </p:sp>
    </p:spTree>
    <p:extLst>
      <p:ext uri="{BB962C8B-B14F-4D97-AF65-F5344CB8AC3E}">
        <p14:creationId xmlns:p14="http://schemas.microsoft.com/office/powerpoint/2010/main" val="1487486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19</a:t>
            </a:fld>
            <a:endParaRPr lang="en-GB" altLang="en-GB" dirty="0"/>
          </a:p>
        </p:txBody>
      </p:sp>
    </p:spTree>
    <p:extLst>
      <p:ext uri="{BB962C8B-B14F-4D97-AF65-F5344CB8AC3E}">
        <p14:creationId xmlns:p14="http://schemas.microsoft.com/office/powerpoint/2010/main" val="3551680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Full list of Service Standards can be found here https://www.lcservices.slc.co.uk/ </a:t>
            </a:r>
            <a:endParaRPr lang="en-GB" dirty="0"/>
          </a:p>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23</a:t>
            </a:fld>
            <a:endParaRPr lang="en-GB" altLang="en-GB" dirty="0"/>
          </a:p>
        </p:txBody>
      </p:sp>
    </p:spTree>
    <p:extLst>
      <p:ext uri="{BB962C8B-B14F-4D97-AF65-F5344CB8AC3E}">
        <p14:creationId xmlns:p14="http://schemas.microsoft.com/office/powerpoint/2010/main" val="4156016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24</a:t>
            </a:fld>
            <a:endParaRPr lang="en-GB" altLang="en-GB" dirty="0"/>
          </a:p>
        </p:txBody>
      </p:sp>
    </p:spTree>
    <p:extLst>
      <p:ext uri="{BB962C8B-B14F-4D97-AF65-F5344CB8AC3E}">
        <p14:creationId xmlns:p14="http://schemas.microsoft.com/office/powerpoint/2010/main" val="2221524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25</a:t>
            </a:fld>
            <a:endParaRPr lang="en-GB" altLang="en-GB" dirty="0"/>
          </a:p>
        </p:txBody>
      </p:sp>
    </p:spTree>
    <p:extLst>
      <p:ext uri="{BB962C8B-B14F-4D97-AF65-F5344CB8AC3E}">
        <p14:creationId xmlns:p14="http://schemas.microsoft.com/office/powerpoint/2010/main" val="1706313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28</a:t>
            </a:fld>
            <a:endParaRPr lang="en-GB" altLang="en-GB" dirty="0"/>
          </a:p>
        </p:txBody>
      </p:sp>
    </p:spTree>
    <p:extLst>
      <p:ext uri="{BB962C8B-B14F-4D97-AF65-F5344CB8AC3E}">
        <p14:creationId xmlns:p14="http://schemas.microsoft.com/office/powerpoint/2010/main" val="1423414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081EF-8D39-9492-F577-0E08B7C06E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D6CC81-91F9-900F-D757-79BABE30C7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58C675-5D61-8FC9-6872-15303FF7BFE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4748534-86AD-F9FD-3A02-CA1E8E0F3E29}"/>
              </a:ext>
            </a:extLst>
          </p:cNvPr>
          <p:cNvSpPr>
            <a:spLocks noGrp="1"/>
          </p:cNvSpPr>
          <p:nvPr>
            <p:ph type="sldNum" sz="quarter" idx="5"/>
          </p:nvPr>
        </p:nvSpPr>
        <p:spPr/>
        <p:txBody>
          <a:bodyPr/>
          <a:lstStyle/>
          <a:p>
            <a:fld id="{9EC75A06-73E5-48C7-837A-8B7B9F641D29}" type="slidenum">
              <a:rPr lang="en-GB" altLang="en-GB" smtClean="0"/>
              <a:pPr/>
              <a:t>29</a:t>
            </a:fld>
            <a:endParaRPr lang="en-GB" altLang="en-GB" dirty="0"/>
          </a:p>
        </p:txBody>
      </p:sp>
    </p:spTree>
    <p:extLst>
      <p:ext uri="{BB962C8B-B14F-4D97-AF65-F5344CB8AC3E}">
        <p14:creationId xmlns:p14="http://schemas.microsoft.com/office/powerpoint/2010/main" val="4129768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63E16-75BA-09A2-414B-B673FDB2C2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3CC679-4108-1B1F-6A36-023E055AE6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092B94-81A7-7B71-7DA7-9444EC4791F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6867777-0F41-6BB6-EF9E-4664725F61DC}"/>
              </a:ext>
            </a:extLst>
          </p:cNvPr>
          <p:cNvSpPr>
            <a:spLocks noGrp="1"/>
          </p:cNvSpPr>
          <p:nvPr>
            <p:ph type="sldNum" sz="quarter" idx="5"/>
          </p:nvPr>
        </p:nvSpPr>
        <p:spPr/>
        <p:txBody>
          <a:bodyPr/>
          <a:lstStyle/>
          <a:p>
            <a:fld id="{7917D56B-002E-4AAE-90DA-AA24BB3D8A78}" type="slidenum">
              <a:rPr lang="en-GB" smtClean="0"/>
              <a:t>30</a:t>
            </a:fld>
            <a:endParaRPr lang="en-GB"/>
          </a:p>
        </p:txBody>
      </p:sp>
    </p:spTree>
    <p:extLst>
      <p:ext uri="{BB962C8B-B14F-4D97-AF65-F5344CB8AC3E}">
        <p14:creationId xmlns:p14="http://schemas.microsoft.com/office/powerpoint/2010/main" val="66693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0" name="Shape 410"/>
          <p:cNvSpPr txBox="1">
            <a:spLocks noGrp="1"/>
          </p:cNvSpPr>
          <p:nvPr>
            <p:ph type="body" idx="1"/>
          </p:nvPr>
        </p:nvSpPr>
        <p:spPr>
          <a:xfrm>
            <a:off x="680562" y="4723448"/>
            <a:ext cx="5444490" cy="4474845"/>
          </a:xfrm>
          <a:prstGeom prst="rect">
            <a:avLst/>
          </a:prstGeom>
        </p:spPr>
        <p:txBody>
          <a:bodyPr lIns="91425" tIns="91425" rIns="91425" bIns="91425" numCol="1" anchor="t" anchorCtr="0">
            <a:noAutofit/>
          </a:bodyPr>
          <a:lstStyle/>
          <a:p>
            <a:pPr>
              <a:spcBef>
                <a:spcPct val="20000"/>
              </a:spcBef>
              <a:buFont typeface="Wingdings" pitchFamily="2" charset="2"/>
              <a:buNone/>
            </a:pPr>
            <a:endParaRPr lang="en-GB" altLang="en-US" sz="1200" dirty="0">
              <a:solidFill>
                <a:srgbClr val="000000"/>
              </a:solidFill>
              <a:latin typeface="Helvetica" pitchFamily="34" charset="0"/>
              <a:sym typeface="Wingdings" pitchFamily="2" charset="2"/>
            </a:endParaRPr>
          </a:p>
          <a:p>
            <a:pPr>
              <a:spcBef>
                <a:spcPct val="20000"/>
              </a:spcBef>
              <a:buFont typeface="Wingdings" pitchFamily="2" charset="2"/>
              <a:buNone/>
            </a:pPr>
            <a:endParaRPr lang="en-GB" altLang="en-US" sz="1200" dirty="0">
              <a:solidFill>
                <a:srgbClr val="000000"/>
              </a:solidFill>
              <a:latin typeface="Helvetica" pitchFamily="34" charset="0"/>
              <a:sym typeface="Wingdings" pitchFamily="2" charset="2"/>
            </a:endParaRPr>
          </a:p>
          <a:p>
            <a:endParaRPr lang="en-GB" dirty="0"/>
          </a:p>
          <a:p>
            <a:endParaRPr lang="en-GB" dirty="0"/>
          </a:p>
          <a:p>
            <a:pPr lvl="0">
              <a:spcBef>
                <a:spcPts val="0"/>
              </a:spcBef>
              <a:buNone/>
            </a:pPr>
            <a:endParaRPr dirty="0"/>
          </a:p>
        </p:txBody>
      </p:sp>
    </p:spTree>
    <p:extLst>
      <p:ext uri="{BB962C8B-B14F-4D97-AF65-F5344CB8AC3E}">
        <p14:creationId xmlns:p14="http://schemas.microsoft.com/office/powerpoint/2010/main" val="239317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5" name="Shape 435"/>
          <p:cNvSpPr txBox="1">
            <a:spLocks noGrp="1"/>
          </p:cNvSpPr>
          <p:nvPr>
            <p:ph type="body" idx="1"/>
          </p:nvPr>
        </p:nvSpPr>
        <p:spPr>
          <a:xfrm>
            <a:off x="680562" y="4723448"/>
            <a:ext cx="5444490" cy="4474845"/>
          </a:xfrm>
          <a:prstGeom prst="rect">
            <a:avLst/>
          </a:prstGeom>
        </p:spPr>
        <p:txBody>
          <a:bodyPr lIns="91425" tIns="91425" rIns="91425" bIns="91425" numCol="1" anchor="t" anchorCtr="0">
            <a:noAutofit/>
          </a:bodyPr>
          <a:lstStyle/>
          <a:p>
            <a:pPr lvl="0">
              <a:spcBef>
                <a:spcPts val="0"/>
              </a:spcBef>
              <a:buNone/>
            </a:pPr>
            <a:endParaRPr dirty="0"/>
          </a:p>
        </p:txBody>
      </p:sp>
    </p:spTree>
    <p:extLst>
      <p:ext uri="{BB962C8B-B14F-4D97-AF65-F5344CB8AC3E}">
        <p14:creationId xmlns:p14="http://schemas.microsoft.com/office/powerpoint/2010/main" val="1821652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3</a:t>
            </a:fld>
            <a:endParaRPr lang="en-GB" altLang="en-GB" dirty="0"/>
          </a:p>
        </p:txBody>
      </p:sp>
    </p:spTree>
    <p:extLst>
      <p:ext uri="{BB962C8B-B14F-4D97-AF65-F5344CB8AC3E}">
        <p14:creationId xmlns:p14="http://schemas.microsoft.com/office/powerpoint/2010/main" val="3863761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D90F7-5D87-CB93-0A7A-6CF161FA46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BF1DF8-AFA6-B551-7CA2-219E91226D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954A4-D88F-8028-6BF8-CBE1F453525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A8A44D3-D93D-8F02-0016-09CB68B28129}"/>
              </a:ext>
            </a:extLst>
          </p:cNvPr>
          <p:cNvSpPr>
            <a:spLocks noGrp="1"/>
          </p:cNvSpPr>
          <p:nvPr>
            <p:ph type="sldNum" sz="quarter" idx="5"/>
          </p:nvPr>
        </p:nvSpPr>
        <p:spPr/>
        <p:txBody>
          <a:bodyPr/>
          <a:lstStyle/>
          <a:p>
            <a:fld id="{9EC75A06-73E5-48C7-837A-8B7B9F641D29}" type="slidenum">
              <a:rPr lang="en-GB" altLang="en-GB" smtClean="0"/>
              <a:pPr/>
              <a:t>4</a:t>
            </a:fld>
            <a:endParaRPr lang="en-GB" altLang="en-GB" dirty="0"/>
          </a:p>
        </p:txBody>
      </p:sp>
    </p:spTree>
    <p:extLst>
      <p:ext uri="{BB962C8B-B14F-4D97-AF65-F5344CB8AC3E}">
        <p14:creationId xmlns:p14="http://schemas.microsoft.com/office/powerpoint/2010/main" val="2033375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7</a:t>
            </a:fld>
            <a:endParaRPr lang="en-GB" altLang="en-GB" dirty="0"/>
          </a:p>
        </p:txBody>
      </p:sp>
    </p:spTree>
    <p:extLst>
      <p:ext uri="{BB962C8B-B14F-4D97-AF65-F5344CB8AC3E}">
        <p14:creationId xmlns:p14="http://schemas.microsoft.com/office/powerpoint/2010/main" val="4065653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dirty="0">
                <a:solidFill>
                  <a:schemeClr val="bg2"/>
                </a:solidFill>
              </a:rPr>
              <a:t>A common issue identified at this stage was it was discovered the EMA administrator had moved and no handover was given to the new EMA administrator in addition the Department was not advised of any replacement contact details.</a:t>
            </a:r>
          </a:p>
          <a:p>
            <a:pPr marL="228600" indent="-228600">
              <a:buAutoNum type="arabicPeriod"/>
            </a:pPr>
            <a:r>
              <a:rPr lang="en-US" sz="1200" dirty="0">
                <a:solidFill>
                  <a:schemeClr val="bg2"/>
                </a:solidFill>
              </a:rPr>
              <a:t>Already this process is an advantage to the LC’s as provides more notice to deliver up the information required.</a:t>
            </a:r>
            <a:endParaRPr lang="en-GB" dirty="0"/>
          </a:p>
        </p:txBody>
      </p:sp>
      <p:sp>
        <p:nvSpPr>
          <p:cNvPr id="4" name="Slide Number Placeholder 3"/>
          <p:cNvSpPr>
            <a:spLocks noGrp="1"/>
          </p:cNvSpPr>
          <p:nvPr>
            <p:ph type="sldNum" sz="quarter" idx="5"/>
          </p:nvPr>
        </p:nvSpPr>
        <p:spPr/>
        <p:txBody>
          <a:bodyPr/>
          <a:lstStyle/>
          <a:p>
            <a:fld id="{BF7AF8E9-4E11-924F-989B-F8909ED8E777}" type="slidenum">
              <a:rPr lang="en-US" smtClean="0"/>
              <a:pPr/>
              <a:t>8</a:t>
            </a:fld>
            <a:endParaRPr lang="en-US" dirty="0"/>
          </a:p>
        </p:txBody>
      </p:sp>
    </p:spTree>
    <p:extLst>
      <p:ext uri="{BB962C8B-B14F-4D97-AF65-F5344CB8AC3E}">
        <p14:creationId xmlns:p14="http://schemas.microsoft.com/office/powerpoint/2010/main" val="1703640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Changing LC after signing a LA.- Guidance notes –Change of circumstances – Students changing school or college </a:t>
            </a:r>
          </a:p>
          <a:p>
            <a:r>
              <a:rPr lang="en-GB" dirty="0"/>
              <a:t>Absent student long term – Portal user Guide- worklist – Suspend a learning agreement </a:t>
            </a:r>
          </a:p>
          <a:p>
            <a:r>
              <a:rPr lang="en-GB" dirty="0"/>
              <a:t>Example of a Learning agreement content – Quick Guides – updating EMA learning agreement – and on the left you will see example of LA </a:t>
            </a:r>
          </a:p>
          <a:p>
            <a:r>
              <a:rPr lang="en-GB" dirty="0"/>
              <a:t>Service standards – top one on the drop down list when you click on EMA </a:t>
            </a:r>
          </a:p>
          <a:p>
            <a:r>
              <a:rPr lang="en-GB" dirty="0"/>
              <a:t>Promotional materials – 3</a:t>
            </a:r>
            <a:r>
              <a:rPr lang="en-GB" baseline="30000" dirty="0"/>
              <a:t>rd</a:t>
            </a:r>
            <a:r>
              <a:rPr lang="en-GB" dirty="0"/>
              <a:t> one down list when click on EMA</a:t>
            </a:r>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15</a:t>
            </a:fld>
            <a:endParaRPr lang="en-GB" altLang="en-GB" dirty="0"/>
          </a:p>
        </p:txBody>
      </p:sp>
    </p:spTree>
    <p:extLst>
      <p:ext uri="{BB962C8B-B14F-4D97-AF65-F5344CB8AC3E}">
        <p14:creationId xmlns:p14="http://schemas.microsoft.com/office/powerpoint/2010/main" val="31651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16</a:t>
            </a:fld>
            <a:endParaRPr lang="en-GB" altLang="en-GB" dirty="0"/>
          </a:p>
        </p:txBody>
      </p:sp>
    </p:spTree>
    <p:extLst>
      <p:ext uri="{BB962C8B-B14F-4D97-AF65-F5344CB8AC3E}">
        <p14:creationId xmlns:p14="http://schemas.microsoft.com/office/powerpoint/2010/main" val="4888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17</a:t>
            </a:fld>
            <a:endParaRPr lang="en-GB" altLang="en-GB" dirty="0"/>
          </a:p>
        </p:txBody>
      </p:sp>
    </p:spTree>
    <p:extLst>
      <p:ext uri="{BB962C8B-B14F-4D97-AF65-F5344CB8AC3E}">
        <p14:creationId xmlns:p14="http://schemas.microsoft.com/office/powerpoint/2010/main" val="3323593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White">
    <p:bg>
      <p:bgPr>
        <a:blipFill dpi="0" rotWithShape="1">
          <a:blip r:embed="rId2">
            <a:lum/>
          </a:blip>
          <a:srcRect/>
          <a:stretch>
            <a:fillRect l="-12000" r="-12000"/>
          </a:stretch>
        </a:blipFill>
        <a:effectLst/>
      </p:bgPr>
    </p:bg>
    <p:spTree>
      <p:nvGrpSpPr>
        <p:cNvPr id="1" name="Shape 33"/>
        <p:cNvGrpSpPr/>
        <p:nvPr/>
      </p:nvGrpSpPr>
      <p:grpSpPr>
        <a:xfrm>
          <a:off x="0" y="0"/>
          <a:ext cx="0" cy="0"/>
          <a:chOff x="0" y="0"/>
          <a:chExt cx="0" cy="0"/>
        </a:xfrm>
      </p:grpSpPr>
      <p:sp>
        <p:nvSpPr>
          <p:cNvPr id="35" name="Shape 35"/>
          <p:cNvSpPr txBox="1">
            <a:spLocks noGrp="1"/>
          </p:cNvSpPr>
          <p:nvPr>
            <p:ph type="ctrTitle"/>
          </p:nvPr>
        </p:nvSpPr>
        <p:spPr>
          <a:xfrm>
            <a:off x="410952" y="2995881"/>
            <a:ext cx="5685200" cy="1182000"/>
          </a:xfrm>
          <a:prstGeom prst="rect">
            <a:avLst/>
          </a:prstGeom>
          <a:noFill/>
          <a:ln>
            <a:noFill/>
          </a:ln>
        </p:spPr>
        <p:txBody>
          <a:bodyPr lIns="91425" tIns="91425" rIns="91425" bIns="91425" numCol="1" anchor="t" anchorCtr="0"/>
          <a:lstStyle>
            <a:lvl1pPr marL="0" marR="0" lvl="0" indent="0" algn="l" rtl="0">
              <a:lnSpc>
                <a:spcPct val="90000"/>
              </a:lnSpc>
              <a:spcBef>
                <a:spcPts val="800"/>
              </a:spcBef>
              <a:buClr>
                <a:srgbClr val="D9D9D9"/>
              </a:buClr>
              <a:buFont typeface="Calibri"/>
              <a:buNone/>
              <a:defRPr sz="4267" i="0" u="none" strike="noStrike" cap="none">
                <a:solidFill>
                  <a:srgbClr val="D9D9D9"/>
                </a:solidFill>
                <a:latin typeface="Calibri"/>
                <a:ea typeface="Calibri"/>
                <a:cs typeface="Calibri"/>
                <a:sym typeface="Calibri"/>
              </a:defRPr>
            </a:lvl1pPr>
            <a:lvl2pPr lvl="1" indent="0">
              <a:spcBef>
                <a:spcPts val="0"/>
              </a:spcBef>
              <a:buClr>
                <a:srgbClr val="D9D9D9"/>
              </a:buClr>
              <a:buFont typeface="Calibri"/>
              <a:buNone/>
              <a:defRPr sz="2400">
                <a:solidFill>
                  <a:srgbClr val="D9D9D9"/>
                </a:solidFill>
                <a:latin typeface="Calibri"/>
                <a:ea typeface="Calibri"/>
                <a:cs typeface="Calibri"/>
                <a:sym typeface="Calibri"/>
              </a:defRPr>
            </a:lvl2pPr>
            <a:lvl3pPr lvl="2" indent="0">
              <a:spcBef>
                <a:spcPts val="0"/>
              </a:spcBef>
              <a:buClr>
                <a:srgbClr val="D9D9D9"/>
              </a:buClr>
              <a:buFont typeface="Calibri"/>
              <a:buNone/>
              <a:defRPr sz="2400">
                <a:solidFill>
                  <a:srgbClr val="D9D9D9"/>
                </a:solidFill>
                <a:latin typeface="Calibri"/>
                <a:ea typeface="Calibri"/>
                <a:cs typeface="Calibri"/>
                <a:sym typeface="Calibri"/>
              </a:defRPr>
            </a:lvl3pPr>
            <a:lvl4pPr lvl="3" indent="0">
              <a:spcBef>
                <a:spcPts val="0"/>
              </a:spcBef>
              <a:buClr>
                <a:srgbClr val="D9D9D9"/>
              </a:buClr>
              <a:buFont typeface="Calibri"/>
              <a:buNone/>
              <a:defRPr sz="2400">
                <a:solidFill>
                  <a:srgbClr val="D9D9D9"/>
                </a:solidFill>
                <a:latin typeface="Calibri"/>
                <a:ea typeface="Calibri"/>
                <a:cs typeface="Calibri"/>
                <a:sym typeface="Calibri"/>
              </a:defRPr>
            </a:lvl4pPr>
            <a:lvl5pPr lvl="4" indent="0">
              <a:spcBef>
                <a:spcPts val="0"/>
              </a:spcBef>
              <a:buClr>
                <a:srgbClr val="D9D9D9"/>
              </a:buClr>
              <a:buFont typeface="Calibri"/>
              <a:buNone/>
              <a:defRPr sz="2400">
                <a:solidFill>
                  <a:srgbClr val="D9D9D9"/>
                </a:solidFill>
                <a:latin typeface="Calibri"/>
                <a:ea typeface="Calibri"/>
                <a:cs typeface="Calibri"/>
                <a:sym typeface="Calibri"/>
              </a:defRPr>
            </a:lvl5pPr>
            <a:lvl6pPr lvl="5" indent="0">
              <a:spcBef>
                <a:spcPts val="0"/>
              </a:spcBef>
              <a:buClr>
                <a:srgbClr val="D9D9D9"/>
              </a:buClr>
              <a:buFont typeface="Calibri"/>
              <a:buNone/>
              <a:defRPr sz="2400">
                <a:solidFill>
                  <a:srgbClr val="D9D9D9"/>
                </a:solidFill>
                <a:latin typeface="Calibri"/>
                <a:ea typeface="Calibri"/>
                <a:cs typeface="Calibri"/>
                <a:sym typeface="Calibri"/>
              </a:defRPr>
            </a:lvl6pPr>
            <a:lvl7pPr lvl="6" indent="0">
              <a:spcBef>
                <a:spcPts val="0"/>
              </a:spcBef>
              <a:buClr>
                <a:srgbClr val="D9D9D9"/>
              </a:buClr>
              <a:buFont typeface="Calibri"/>
              <a:buNone/>
              <a:defRPr sz="2400">
                <a:solidFill>
                  <a:srgbClr val="D9D9D9"/>
                </a:solidFill>
                <a:latin typeface="Calibri"/>
                <a:ea typeface="Calibri"/>
                <a:cs typeface="Calibri"/>
                <a:sym typeface="Calibri"/>
              </a:defRPr>
            </a:lvl7pPr>
            <a:lvl8pPr lvl="7" indent="0">
              <a:spcBef>
                <a:spcPts val="0"/>
              </a:spcBef>
              <a:buClr>
                <a:srgbClr val="D9D9D9"/>
              </a:buClr>
              <a:buFont typeface="Calibri"/>
              <a:buNone/>
              <a:defRPr sz="2400">
                <a:solidFill>
                  <a:srgbClr val="D9D9D9"/>
                </a:solidFill>
                <a:latin typeface="Calibri"/>
                <a:ea typeface="Calibri"/>
                <a:cs typeface="Calibri"/>
                <a:sym typeface="Calibri"/>
              </a:defRPr>
            </a:lvl8pPr>
            <a:lvl9pPr lvl="8" indent="0">
              <a:spcBef>
                <a:spcPts val="0"/>
              </a:spcBef>
              <a:buClr>
                <a:srgbClr val="D9D9D9"/>
              </a:buClr>
              <a:buFont typeface="Calibri"/>
              <a:buNone/>
              <a:defRPr sz="2400">
                <a:solidFill>
                  <a:srgbClr val="D9D9D9"/>
                </a:solidFill>
                <a:latin typeface="Calibri"/>
                <a:ea typeface="Calibri"/>
                <a:cs typeface="Calibri"/>
                <a:sym typeface="Calibri"/>
              </a:defRPr>
            </a:lvl9pPr>
          </a:lstStyle>
          <a:p>
            <a:endParaRPr dirty="0"/>
          </a:p>
        </p:txBody>
      </p:sp>
      <p:sp>
        <p:nvSpPr>
          <p:cNvPr id="36" name="Shape 36"/>
          <p:cNvSpPr txBox="1">
            <a:spLocks noGrp="1"/>
          </p:cNvSpPr>
          <p:nvPr>
            <p:ph type="subTitle" idx="1"/>
          </p:nvPr>
        </p:nvSpPr>
        <p:spPr>
          <a:xfrm>
            <a:off x="410952" y="1791375"/>
            <a:ext cx="5676400" cy="1182000"/>
          </a:xfrm>
          <a:prstGeom prst="rect">
            <a:avLst/>
          </a:prstGeom>
          <a:noFill/>
          <a:ln>
            <a:noFill/>
          </a:ln>
        </p:spPr>
        <p:txBody>
          <a:bodyPr lIns="91425" tIns="91425" rIns="91425" bIns="91425" numCol="1" anchor="b" anchorCtr="0"/>
          <a:lstStyle>
            <a:lvl1pPr marL="0" marR="0" lvl="0" indent="0" algn="l" rtl="0">
              <a:lnSpc>
                <a:spcPct val="90000"/>
              </a:lnSpc>
              <a:spcBef>
                <a:spcPts val="800"/>
              </a:spcBef>
              <a:buClr>
                <a:srgbClr val="FFFFFF"/>
              </a:buClr>
              <a:buSzPct val="100000"/>
              <a:buFont typeface="Calibri"/>
              <a:buNone/>
              <a:defRPr sz="4800" i="0" u="none" strike="noStrike" cap="none">
                <a:solidFill>
                  <a:srgbClr val="FFFFFF"/>
                </a:solidFill>
                <a:latin typeface="Calibri"/>
                <a:ea typeface="Calibri"/>
                <a:cs typeface="Calibri"/>
                <a:sym typeface="Calibri"/>
              </a:defRPr>
            </a:lvl1pPr>
            <a:lvl2pPr marL="609585" marR="0" lvl="1" indent="0" algn="ctr" rtl="0">
              <a:spcBef>
                <a:spcPts val="267"/>
              </a:spcBef>
              <a:buClr>
                <a:srgbClr val="FFFFFF"/>
              </a:buClr>
              <a:buSzPct val="100000"/>
              <a:buFont typeface="Calibri"/>
              <a:buNone/>
              <a:defRPr sz="4800" i="0" u="none" strike="noStrike" cap="none">
                <a:solidFill>
                  <a:srgbClr val="FFFFFF"/>
                </a:solidFill>
                <a:latin typeface="Calibri"/>
                <a:ea typeface="Calibri"/>
                <a:cs typeface="Calibri"/>
                <a:sym typeface="Calibri"/>
              </a:defRPr>
            </a:lvl2pPr>
            <a:lvl3pPr marL="1219170" marR="0" lvl="2" indent="0" algn="ctr" rtl="0">
              <a:spcBef>
                <a:spcPts val="240"/>
              </a:spcBef>
              <a:buClr>
                <a:srgbClr val="FFFFFF"/>
              </a:buClr>
              <a:buSzPct val="100000"/>
              <a:buFont typeface="Calibri"/>
              <a:buNone/>
              <a:defRPr sz="4800" i="0" u="none" strike="noStrike" cap="none">
                <a:solidFill>
                  <a:srgbClr val="FFFFFF"/>
                </a:solidFill>
                <a:latin typeface="Calibri"/>
                <a:ea typeface="Calibri"/>
                <a:cs typeface="Calibri"/>
                <a:sym typeface="Calibri"/>
              </a:defRPr>
            </a:lvl3pPr>
            <a:lvl4pPr marL="1828754" marR="0" lvl="3" indent="0" algn="ctr" rtl="0">
              <a:spcBef>
                <a:spcPts val="213"/>
              </a:spcBef>
              <a:buClr>
                <a:srgbClr val="FFFFFF"/>
              </a:buClr>
              <a:buSzPct val="100000"/>
              <a:buFont typeface="Calibri"/>
              <a:buNone/>
              <a:defRPr sz="4800" i="0" u="none" strike="noStrike" cap="none">
                <a:solidFill>
                  <a:srgbClr val="FFFFFF"/>
                </a:solidFill>
                <a:latin typeface="Calibri"/>
                <a:ea typeface="Calibri"/>
                <a:cs typeface="Calibri"/>
                <a:sym typeface="Calibri"/>
              </a:defRPr>
            </a:lvl4pPr>
            <a:lvl5pPr marL="2438339" marR="0" lvl="4" indent="0" algn="ctr" rtl="0">
              <a:spcBef>
                <a:spcPts val="187"/>
              </a:spcBef>
              <a:buClr>
                <a:srgbClr val="FFFFFF"/>
              </a:buClr>
              <a:buSzPct val="100000"/>
              <a:buFont typeface="Calibri"/>
              <a:buNone/>
              <a:defRPr sz="4800" i="0" u="none" strike="noStrike" cap="none">
                <a:solidFill>
                  <a:srgbClr val="FFFFFF"/>
                </a:solidFill>
                <a:latin typeface="Calibri"/>
                <a:ea typeface="Calibri"/>
                <a:cs typeface="Calibri"/>
                <a:sym typeface="Calibri"/>
              </a:defRPr>
            </a:lvl5pPr>
            <a:lvl6pPr marL="3047924" marR="0" lvl="5"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6pPr>
            <a:lvl7pPr marL="3657509" marR="0" lvl="6"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7pPr>
            <a:lvl8pPr marL="4267093" marR="0" lvl="7"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8pPr>
            <a:lvl9pPr marL="4876678" marR="0" lvl="8"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9pPr>
          </a:lstStyle>
          <a:p>
            <a:endParaRPr dirty="0"/>
          </a:p>
        </p:txBody>
      </p:sp>
      <p:sp>
        <p:nvSpPr>
          <p:cNvPr id="37" name="Shape 37"/>
          <p:cNvSpPr txBox="1">
            <a:spLocks noGrp="1"/>
          </p:cNvSpPr>
          <p:nvPr>
            <p:ph type="dt" idx="10"/>
          </p:nvPr>
        </p:nvSpPr>
        <p:spPr>
          <a:xfrm>
            <a:off x="565427" y="7034692"/>
            <a:ext cx="2844800" cy="365200"/>
          </a:xfrm>
          <a:prstGeom prst="rect">
            <a:avLst/>
          </a:prstGeom>
          <a:noFill/>
          <a:ln>
            <a:noFill/>
          </a:ln>
        </p:spPr>
        <p:txBody>
          <a:bodyPr lIns="91425" tIns="91425" rIns="91425" bIns="91425" numCol="1" anchor="ctr" anchorCtr="0"/>
          <a:lstStyle>
            <a:lvl1pPr marL="0" marR="0" lvl="0" indent="0" algn="l" rtl="0">
              <a:spcBef>
                <a:spcPts val="0"/>
              </a:spcBef>
              <a:buNone/>
              <a:defRPr sz="1600">
                <a:solidFill>
                  <a:srgbClr val="888888"/>
                </a:solidFill>
                <a:latin typeface="Arial"/>
                <a:ea typeface="Arial"/>
                <a:cs typeface="Arial"/>
                <a:sym typeface="Arial"/>
              </a:defRPr>
            </a:lvl1pPr>
            <a:lvl2pPr marL="609585" marR="0" lvl="1" indent="0" algn="l" rtl="0">
              <a:spcBef>
                <a:spcPts val="0"/>
              </a:spcBef>
              <a:buNone/>
              <a:defRPr sz="2400" b="0" i="0" u="none" strike="noStrike" cap="none">
                <a:solidFill>
                  <a:schemeClr val="dk1"/>
                </a:solidFill>
                <a:latin typeface="Arial"/>
                <a:ea typeface="Arial"/>
                <a:cs typeface="Arial"/>
                <a:sym typeface="Arial"/>
              </a:defRPr>
            </a:lvl2pPr>
            <a:lvl3pPr marL="1219170" marR="0" lvl="2" indent="0" algn="l" rtl="0">
              <a:spcBef>
                <a:spcPts val="0"/>
              </a:spcBef>
              <a:buNone/>
              <a:defRPr sz="2400" b="0" i="0" u="none" strike="noStrike" cap="none">
                <a:solidFill>
                  <a:schemeClr val="dk1"/>
                </a:solidFill>
                <a:latin typeface="Arial"/>
                <a:ea typeface="Arial"/>
                <a:cs typeface="Arial"/>
                <a:sym typeface="Arial"/>
              </a:defRPr>
            </a:lvl3pPr>
            <a:lvl4pPr marL="1828754" marR="0" lvl="3" indent="0" algn="l" rtl="0">
              <a:spcBef>
                <a:spcPts val="0"/>
              </a:spcBef>
              <a:buNone/>
              <a:defRPr sz="2400" b="0" i="0" u="none" strike="noStrike" cap="none">
                <a:solidFill>
                  <a:schemeClr val="dk1"/>
                </a:solidFill>
                <a:latin typeface="Arial"/>
                <a:ea typeface="Arial"/>
                <a:cs typeface="Arial"/>
                <a:sym typeface="Arial"/>
              </a:defRPr>
            </a:lvl4pPr>
            <a:lvl5pPr marL="2438339" marR="0" lvl="4" indent="0" algn="l" rtl="0">
              <a:spcBef>
                <a:spcPts val="0"/>
              </a:spcBef>
              <a:buNone/>
              <a:defRPr sz="2400" b="0" i="0" u="none" strike="noStrike" cap="none">
                <a:solidFill>
                  <a:schemeClr val="dk1"/>
                </a:solidFill>
                <a:latin typeface="Arial"/>
                <a:ea typeface="Arial"/>
                <a:cs typeface="Arial"/>
                <a:sym typeface="Arial"/>
              </a:defRPr>
            </a:lvl5pPr>
            <a:lvl6pPr marL="3047924" marR="0" lvl="5" indent="0" algn="l" rtl="0">
              <a:spcBef>
                <a:spcPts val="0"/>
              </a:spcBef>
              <a:buNone/>
              <a:defRPr sz="2400" b="0" i="0" u="none" strike="noStrike" cap="none">
                <a:solidFill>
                  <a:schemeClr val="dk1"/>
                </a:solidFill>
                <a:latin typeface="Arial"/>
                <a:ea typeface="Arial"/>
                <a:cs typeface="Arial"/>
                <a:sym typeface="Arial"/>
              </a:defRPr>
            </a:lvl6pPr>
            <a:lvl7pPr marL="3657509" marR="0" lvl="6" indent="0" algn="l" rtl="0">
              <a:spcBef>
                <a:spcPts val="0"/>
              </a:spcBef>
              <a:buNone/>
              <a:defRPr sz="2400" b="0" i="0" u="none" strike="noStrike" cap="none">
                <a:solidFill>
                  <a:schemeClr val="dk1"/>
                </a:solidFill>
                <a:latin typeface="Arial"/>
                <a:ea typeface="Arial"/>
                <a:cs typeface="Arial"/>
                <a:sym typeface="Arial"/>
              </a:defRPr>
            </a:lvl7pPr>
            <a:lvl8pPr marL="4267093" marR="0" lvl="7" indent="0" algn="l" rtl="0">
              <a:spcBef>
                <a:spcPts val="0"/>
              </a:spcBef>
              <a:buNone/>
              <a:defRPr sz="2400" b="0" i="0" u="none" strike="noStrike" cap="none">
                <a:solidFill>
                  <a:schemeClr val="dk1"/>
                </a:solidFill>
                <a:latin typeface="Arial"/>
                <a:ea typeface="Arial"/>
                <a:cs typeface="Arial"/>
                <a:sym typeface="Arial"/>
              </a:defRPr>
            </a:lvl8pPr>
            <a:lvl9pPr marL="4876678" marR="0" lvl="8" indent="0" algn="l" rtl="0">
              <a:spcBef>
                <a:spcPts val="0"/>
              </a:spcBef>
              <a:buNone/>
              <a:defRPr sz="2400" b="0" i="0" u="none" strike="noStrike" cap="none">
                <a:solidFill>
                  <a:schemeClr val="dk1"/>
                </a:solidFill>
                <a:latin typeface="Arial"/>
                <a:ea typeface="Arial"/>
                <a:cs typeface="Arial"/>
                <a:sym typeface="Arial"/>
              </a:defRPr>
            </a:lvl9pPr>
          </a:lstStyle>
          <a:p>
            <a:endParaRPr dirty="0"/>
          </a:p>
        </p:txBody>
      </p:sp>
      <p:sp>
        <p:nvSpPr>
          <p:cNvPr id="38" name="Shape 38"/>
          <p:cNvSpPr txBox="1">
            <a:spLocks noGrp="1"/>
          </p:cNvSpPr>
          <p:nvPr>
            <p:ph type="ftr" idx="11"/>
          </p:nvPr>
        </p:nvSpPr>
        <p:spPr>
          <a:xfrm>
            <a:off x="402225" y="7700240"/>
            <a:ext cx="3860800" cy="123200"/>
          </a:xfrm>
          <a:prstGeom prst="rect">
            <a:avLst/>
          </a:prstGeom>
          <a:noFill/>
          <a:ln>
            <a:noFill/>
          </a:ln>
        </p:spPr>
        <p:txBody>
          <a:bodyPr lIns="91425" tIns="91425" rIns="91425" bIns="91425" numCol="1" anchor="ctr" anchorCtr="0"/>
          <a:lstStyle>
            <a:lvl1pPr marL="0" marR="0" lvl="0" indent="0" algn="l" rtl="0">
              <a:spcBef>
                <a:spcPts val="0"/>
              </a:spcBef>
              <a:buNone/>
              <a:defRPr sz="800">
                <a:solidFill>
                  <a:schemeClr val="lt2"/>
                </a:solidFill>
                <a:latin typeface="Arial"/>
                <a:ea typeface="Arial"/>
                <a:cs typeface="Arial"/>
                <a:sym typeface="Arial"/>
              </a:defRPr>
            </a:lvl1pPr>
            <a:lvl2pPr marL="609585" marR="0" lvl="1" indent="0" algn="l" rtl="0">
              <a:spcBef>
                <a:spcPts val="0"/>
              </a:spcBef>
              <a:buNone/>
              <a:defRPr sz="2400" b="0" i="0" u="none" strike="noStrike" cap="none">
                <a:solidFill>
                  <a:schemeClr val="dk1"/>
                </a:solidFill>
                <a:latin typeface="Arial"/>
                <a:ea typeface="Arial"/>
                <a:cs typeface="Arial"/>
                <a:sym typeface="Arial"/>
              </a:defRPr>
            </a:lvl2pPr>
            <a:lvl3pPr marL="1219170" marR="0" lvl="2" indent="0" algn="l" rtl="0">
              <a:spcBef>
                <a:spcPts val="0"/>
              </a:spcBef>
              <a:buNone/>
              <a:defRPr sz="2400" b="0" i="0" u="none" strike="noStrike" cap="none">
                <a:solidFill>
                  <a:schemeClr val="dk1"/>
                </a:solidFill>
                <a:latin typeface="Arial"/>
                <a:ea typeface="Arial"/>
                <a:cs typeface="Arial"/>
                <a:sym typeface="Arial"/>
              </a:defRPr>
            </a:lvl3pPr>
            <a:lvl4pPr marL="1828754" marR="0" lvl="3" indent="0" algn="l" rtl="0">
              <a:spcBef>
                <a:spcPts val="0"/>
              </a:spcBef>
              <a:buNone/>
              <a:defRPr sz="2400" b="0" i="0" u="none" strike="noStrike" cap="none">
                <a:solidFill>
                  <a:schemeClr val="dk1"/>
                </a:solidFill>
                <a:latin typeface="Arial"/>
                <a:ea typeface="Arial"/>
                <a:cs typeface="Arial"/>
                <a:sym typeface="Arial"/>
              </a:defRPr>
            </a:lvl4pPr>
            <a:lvl5pPr marL="2438339" marR="0" lvl="4" indent="0" algn="l" rtl="0">
              <a:spcBef>
                <a:spcPts val="0"/>
              </a:spcBef>
              <a:buNone/>
              <a:defRPr sz="2400" b="0" i="0" u="none" strike="noStrike" cap="none">
                <a:solidFill>
                  <a:schemeClr val="dk1"/>
                </a:solidFill>
                <a:latin typeface="Arial"/>
                <a:ea typeface="Arial"/>
                <a:cs typeface="Arial"/>
                <a:sym typeface="Arial"/>
              </a:defRPr>
            </a:lvl5pPr>
            <a:lvl6pPr marL="3047924" marR="0" lvl="5" indent="0" algn="l" rtl="0">
              <a:spcBef>
                <a:spcPts val="0"/>
              </a:spcBef>
              <a:buNone/>
              <a:defRPr sz="2400" b="0" i="0" u="none" strike="noStrike" cap="none">
                <a:solidFill>
                  <a:schemeClr val="dk1"/>
                </a:solidFill>
                <a:latin typeface="Arial"/>
                <a:ea typeface="Arial"/>
                <a:cs typeface="Arial"/>
                <a:sym typeface="Arial"/>
              </a:defRPr>
            </a:lvl6pPr>
            <a:lvl7pPr marL="3657509" marR="0" lvl="6" indent="0" algn="l" rtl="0">
              <a:spcBef>
                <a:spcPts val="0"/>
              </a:spcBef>
              <a:buNone/>
              <a:defRPr sz="2400" b="0" i="0" u="none" strike="noStrike" cap="none">
                <a:solidFill>
                  <a:schemeClr val="dk1"/>
                </a:solidFill>
                <a:latin typeface="Arial"/>
                <a:ea typeface="Arial"/>
                <a:cs typeface="Arial"/>
                <a:sym typeface="Arial"/>
              </a:defRPr>
            </a:lvl7pPr>
            <a:lvl8pPr marL="4267093" marR="0" lvl="7" indent="0" algn="l" rtl="0">
              <a:spcBef>
                <a:spcPts val="0"/>
              </a:spcBef>
              <a:buNone/>
              <a:defRPr sz="2400" b="0" i="0" u="none" strike="noStrike" cap="none">
                <a:solidFill>
                  <a:schemeClr val="dk1"/>
                </a:solidFill>
                <a:latin typeface="Arial"/>
                <a:ea typeface="Arial"/>
                <a:cs typeface="Arial"/>
                <a:sym typeface="Arial"/>
              </a:defRPr>
            </a:lvl8pPr>
            <a:lvl9pPr marL="4876678" marR="0" lvl="8" indent="0" algn="l" rtl="0">
              <a:spcBef>
                <a:spcPts val="0"/>
              </a:spcBef>
              <a:buNone/>
              <a:defRPr sz="2400" b="0" i="0" u="none" strike="noStrike" cap="none">
                <a:solidFill>
                  <a:schemeClr val="dk1"/>
                </a:solidFill>
                <a:latin typeface="Arial"/>
                <a:ea typeface="Arial"/>
                <a:cs typeface="Arial"/>
                <a:sym typeface="Arial"/>
              </a:defRPr>
            </a:lvl9pPr>
          </a:lstStyle>
          <a:p>
            <a:endParaRPr dirty="0">
              <a:solidFill>
                <a:srgbClr val="7C7C7B"/>
              </a:solidFill>
            </a:endParaRPr>
          </a:p>
        </p:txBody>
      </p:sp>
      <p:sp>
        <p:nvSpPr>
          <p:cNvPr id="39" name="Shape 39"/>
          <p:cNvSpPr txBox="1">
            <a:spLocks noGrp="1"/>
          </p:cNvSpPr>
          <p:nvPr>
            <p:ph type="sldNum" idx="12"/>
          </p:nvPr>
        </p:nvSpPr>
        <p:spPr>
          <a:xfrm>
            <a:off x="8907052" y="7332628"/>
            <a:ext cx="2844800" cy="164000"/>
          </a:xfrm>
          <a:prstGeom prst="rect">
            <a:avLst/>
          </a:prstGeom>
          <a:noFill/>
          <a:ln>
            <a:noFill/>
          </a:ln>
        </p:spPr>
        <p:txBody>
          <a:bodyPr lIns="0" tIns="0" rIns="0" bIns="0" numCol="1" anchor="ctr" anchorCtr="0">
            <a:noAutofit/>
          </a:bodyPr>
          <a:lstStyle/>
          <a:p>
            <a:pPr algn="r">
              <a:buSzPct val="25000"/>
            </a:pPr>
            <a:fld id="{00000000-1234-1234-1234-123412341234}" type="slidenum">
              <a:rPr lang="en" altLang="en" sz="1067">
                <a:solidFill>
                  <a:srgbClr val="000000"/>
                </a:solidFill>
              </a:rPr>
              <a:pPr algn="r">
                <a:buSzPct val="25000"/>
              </a:pPr>
              <a:t>‹#›</a:t>
            </a:fld>
            <a:endParaRPr lang="en" altLang="en" sz="1067">
              <a:solidFill>
                <a:srgbClr val="000000"/>
              </a:solidFill>
            </a:endParaRPr>
          </a:p>
        </p:txBody>
      </p:sp>
    </p:spTree>
    <p:extLst>
      <p:ext uri="{BB962C8B-B14F-4D97-AF65-F5344CB8AC3E}">
        <p14:creationId xmlns:p14="http://schemas.microsoft.com/office/powerpoint/2010/main" val="4173110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D85BF8E4-976A-4910-B4CB-C114DD1E1660}"/>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2F91BE35-402D-4467-A3C5-ACE7606B863F}"/>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9545F6B2-1260-4E76-9373-DE3C9FCA53A3}"/>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B242A77B-FF48-40C1-9EF4-C887A8E218C0}"/>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Layout 3">
    <p:spTree>
      <p:nvGrpSpPr>
        <p:cNvPr id="1" name=""/>
        <p:cNvGrpSpPr/>
        <p:nvPr/>
      </p:nvGrpSpPr>
      <p:grpSpPr>
        <a:xfrm>
          <a:off x="0" y="0"/>
          <a:ext cx="0" cy="0"/>
          <a:chOff x="0" y="0"/>
          <a:chExt cx="0" cy="0"/>
        </a:xfrm>
      </p:grpSpPr>
      <p:pic>
        <p:nvPicPr>
          <p:cNvPr id="3" name="Picture 2" descr="A close-up of a white rectangle&#10;&#10;Description automatically generated">
            <a:extLst>
              <a:ext uri="{FF2B5EF4-FFF2-40B4-BE49-F238E27FC236}">
                <a16:creationId xmlns:a16="http://schemas.microsoft.com/office/drawing/2014/main" id="{C73B092A-E161-5CD4-EDE8-9E81A98B6B0A}"/>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4" name="Title 18">
            <a:extLst>
              <a:ext uri="{FF2B5EF4-FFF2-40B4-BE49-F238E27FC236}">
                <a16:creationId xmlns:a16="http://schemas.microsoft.com/office/drawing/2014/main" id="{7A664FA6-99AC-A488-F086-A19D5CFE950D}"/>
              </a:ext>
            </a:extLst>
          </p:cNvPr>
          <p:cNvSpPr>
            <a:spLocks noGrp="1"/>
          </p:cNvSpPr>
          <p:nvPr>
            <p:ph type="title" hasCustomPrompt="1"/>
          </p:nvPr>
        </p:nvSpPr>
        <p:spPr>
          <a:xfrm>
            <a:off x="723332" y="714244"/>
            <a:ext cx="10515600" cy="623828"/>
          </a:xfrm>
          <a:prstGeom prst="rect">
            <a:avLst/>
          </a:prstGeom>
        </p:spPr>
        <p:txBody>
          <a:bodyPr/>
          <a:lstStyle>
            <a:lvl1pPr>
              <a:defRPr sz="3600" b="1">
                <a:solidFill>
                  <a:srgbClr val="006060"/>
                </a:solidFill>
                <a:latin typeface="+mj-lt"/>
              </a:defRPr>
            </a:lvl1pPr>
          </a:lstStyle>
          <a:p>
            <a:r>
              <a:rPr lang="en-US" dirty="0"/>
              <a:t>Title goes here</a:t>
            </a:r>
            <a:endParaRPr lang="en-GB" dirty="0"/>
          </a:p>
        </p:txBody>
      </p:sp>
      <p:sp>
        <p:nvSpPr>
          <p:cNvPr id="5" name="Text Placeholder 23">
            <a:extLst>
              <a:ext uri="{FF2B5EF4-FFF2-40B4-BE49-F238E27FC236}">
                <a16:creationId xmlns:a16="http://schemas.microsoft.com/office/drawing/2014/main" id="{03F72433-B9D1-4E38-E5A1-B062506C5D6D}"/>
              </a:ext>
            </a:extLst>
          </p:cNvPr>
          <p:cNvSpPr>
            <a:spLocks noGrp="1"/>
          </p:cNvSpPr>
          <p:nvPr>
            <p:ph type="body" sz="quarter" idx="12" hasCustomPrompt="1"/>
          </p:nvPr>
        </p:nvSpPr>
        <p:spPr>
          <a:xfrm>
            <a:off x="723332" y="1571625"/>
            <a:ext cx="9801793" cy="4657725"/>
          </a:xfrm>
          <a:prstGeom prst="rect">
            <a:avLst/>
          </a:prstGeom>
        </p:spPr>
        <p:txBody>
          <a:bodyPr/>
          <a:lstStyle>
            <a:lvl1pPr marL="0" indent="0">
              <a:buNone/>
              <a:defRPr sz="1400" b="0"/>
            </a:lvl1pPr>
          </a:lstStyle>
          <a:p>
            <a:pPr lvl="0"/>
            <a:r>
              <a:rPr lang="en-GB" dirty="0"/>
              <a:t>Please put your body copy here…</a:t>
            </a:r>
          </a:p>
        </p:txBody>
      </p:sp>
    </p:spTree>
    <p:extLst>
      <p:ext uri="{BB962C8B-B14F-4D97-AF65-F5344CB8AC3E}">
        <p14:creationId xmlns:p14="http://schemas.microsoft.com/office/powerpoint/2010/main" val="55239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D13763B0-80CC-45ED-AB64-DFD32B37A59F}"/>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25938692-68A6-462D-8012-DF5AAA591A73}"/>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a:t>Click to edit Master subtitle style</a:t>
            </a:r>
            <a:endParaRPr lang="en-US"/>
          </a:p>
        </p:txBody>
      </p:sp>
      <p:pic>
        <p:nvPicPr>
          <p:cNvPr id="9" name="Picture 8">
            <a:extLst>
              <a:ext uri="{FF2B5EF4-FFF2-40B4-BE49-F238E27FC236}">
                <a16:creationId xmlns:a16="http://schemas.microsoft.com/office/drawing/2014/main" id="{2E99A102-BE90-09E5-84B4-317EB6212B1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3295886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E4C6E4-84F6-8BDA-67EA-1EFD572DD1BF}"/>
              </a:ext>
            </a:extLst>
          </p:cNvPr>
          <p:cNvPicPr>
            <a:picLocks noChangeAspect="1"/>
          </p:cNvPicPr>
          <p:nvPr userDrawn="1"/>
        </p:nvPicPr>
        <p:blipFill>
          <a:blip r:embed="rId2"/>
          <a:srcRect/>
          <a:stretch/>
        </p:blipFill>
        <p:spPr>
          <a:xfrm>
            <a:off x="0" y="-1"/>
            <a:ext cx="12192000" cy="6858000"/>
          </a:xfrm>
          <a:prstGeom prst="rect">
            <a:avLst/>
          </a:prstGeom>
        </p:spPr>
      </p:pic>
      <p:sp>
        <p:nvSpPr>
          <p:cNvPr id="2" name="Title 1"/>
          <p:cNvSpPr>
            <a:spLocks noGrp="1"/>
          </p:cNvSpPr>
          <p:nvPr>
            <p:ph type="title"/>
          </p:nvPr>
        </p:nvSpPr>
        <p:spPr>
          <a:xfrm>
            <a:off x="609600" y="1156451"/>
            <a:ext cx="8576573" cy="1143000"/>
          </a:xfrm>
          <a:prstGeom prst="rect">
            <a:avLst/>
          </a:prstGeom>
        </p:spPr>
        <p:txBody>
          <a:bodyPr>
            <a:normAutofit/>
          </a:bodyPr>
          <a:lstStyle>
            <a:lvl1pPr algn="l">
              <a:defRPr sz="4000">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idx="1"/>
          </p:nvPr>
        </p:nvSpPr>
        <p:spPr>
          <a:xfrm>
            <a:off x="609600" y="2482014"/>
            <a:ext cx="10972800" cy="3376281"/>
          </a:xfrm>
        </p:spPr>
        <p:txBody>
          <a:bodyPr/>
          <a:lstStyle>
            <a:lvl1pPr>
              <a:defRPr sz="3467">
                <a:latin typeface="Arial" panose="020B0604020202020204" pitchFamily="34" charset="0"/>
                <a:cs typeface="Arial" panose="020B0604020202020204" pitchFamily="34" charset="0"/>
              </a:defRPr>
            </a:lvl1pPr>
            <a:lvl2pPr>
              <a:defRPr sz="2667">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547003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711AB802-89D8-4889-A782-614FE955B1F7}"/>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5.jpg"/><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9.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1.jp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3.jp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15.jp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17.jpg"/><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21" name="Shape 437"/>
          <p:cNvSpPr txBox="1">
            <a:spLocks/>
          </p:cNvSpPr>
          <p:nvPr userDrawn="1"/>
        </p:nvSpPr>
        <p:spPr>
          <a:xfrm>
            <a:off x="134556" y="54159"/>
            <a:ext cx="11366400" cy="738276"/>
          </a:xfrm>
          <a:prstGeom prst="rect">
            <a:avLst/>
          </a:prstGeom>
        </p:spPr>
        <p:txBody>
          <a:bodyPr lIns="121900" tIns="121900" rIns="121900" bIns="121900" numCol="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3200" b="0" i="0" u="none" strike="noStrike" cap="none">
                <a:solidFill>
                  <a:srgbClr val="000000"/>
                </a:solidFill>
                <a:latin typeface="Arial"/>
                <a:ea typeface="Arial"/>
                <a:cs typeface="Arial"/>
                <a:sym typeface="Arial"/>
              </a:defRPr>
            </a:lvl1pPr>
          </a:lstStyle>
          <a:p>
            <a:endParaRPr lang="en" altLang="en" kern="0" dirty="0">
              <a:solidFill>
                <a:srgbClr val="00877C"/>
              </a:solidFill>
              <a:latin typeface="Calibri" panose="020F0502020204030204" pitchFamily="34" charset="0"/>
            </a:endParaRPr>
          </a:p>
        </p:txBody>
      </p:sp>
      <p:pic>
        <p:nvPicPr>
          <p:cNvPr id="3" name="Picture 2" descr="Shape, rectangle&#10;&#10;Description automatically generated">
            <a:extLst>
              <a:ext uri="{FF2B5EF4-FFF2-40B4-BE49-F238E27FC236}">
                <a16:creationId xmlns:a16="http://schemas.microsoft.com/office/drawing/2014/main" id="{102A5116-A54A-4E77-8ECC-16A44FE4D60A}"/>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5"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26EB6693-FBFF-49A4-8C43-2EC8CC13B796}"/>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6"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339A9C5C-9B7E-4B86-B56A-53CAED0D571B}"/>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766037305"/>
      </p:ext>
    </p:extLst>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5248CA42-91D4-48CA-A9BF-1DE9B7F9F44B}"/>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4"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4E454BE6-F2B2-46CA-BD96-8C0CC547B3D8}"/>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5"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AC08F87B-68D7-46ED-8B4D-020C96DA5516}"/>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5FA01BDB-6424-4854-94BD-05F7D4C12C96}"/>
              </a:ext>
            </a:extLst>
          </p:cNvPr>
          <p:cNvPicPr>
            <a:picLocks noChangeAspect="1"/>
          </p:cNvPicPr>
          <p:nvPr userDrawn="1"/>
        </p:nvPicPr>
        <p:blipFill>
          <a:blip r:embed="rId6"/>
          <a:stretch>
            <a:fillRect/>
          </a:stretch>
        </p:blipFill>
        <p:spPr>
          <a:xfrm>
            <a:off x="0" y="0"/>
            <a:ext cx="12192000" cy="6858000"/>
          </a:xfrm>
          <a:prstGeom prst="rect">
            <a:avLst/>
          </a:prstGeom>
        </p:spPr>
      </p:pic>
      <p:sp>
        <p:nvSpPr>
          <p:cNvPr id="5"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542D80F7-929D-432E-A867-12211BD6C124}"/>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6"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7AADA512-6AA0-40BA-A161-7A54ABDBFCA7}"/>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705" r:id="rId3"/>
    <p:sldLayoutId id="2147483706"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E85C8794-54A0-4EEF-ACB6-CF7F61CEB496}"/>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5"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796FE775-EA6E-4E58-8834-B7B542C5F789}"/>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6"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F35F5E9A-4A23-44FF-8495-FF511FB7ACFA}"/>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B4535039-E2C2-4657-B896-28C862779F2F}"/>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5"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EB2D9DE3-DE09-43FB-AD9E-004E6A4D5563}"/>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6"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1B4C3BD2-C115-4E9A-A9DB-C0EC37EBCDF3}"/>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54472C20-D5B4-47AC-8BD9-AA0624F40772}"/>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5"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443DA05A-4E70-47DB-88B2-1CAB20D522E3}"/>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6"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655A084F-0CBA-4E42-A6ED-18B8AAF2744B}"/>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513D5C5C-8D27-41C4-84DE-E937501C575C}"/>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5"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4F5F99D3-FC5D-4E4D-8E3B-ED41B3C39738}"/>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6"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A9BCFE54-E11E-49BB-811B-2C6F31D4369C}"/>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8E40F7D8-49FB-4053-9578-103C226B4124}"/>
              </a:ext>
            </a:extLst>
          </p:cNvPr>
          <p:cNvPicPr>
            <a:picLocks noChangeAspect="1"/>
          </p:cNvPicPr>
          <p:nvPr userDrawn="1"/>
        </p:nvPicPr>
        <p:blipFill>
          <a:blip r:embed="rId5"/>
          <a:stretch>
            <a:fillRect/>
          </a:stretch>
        </p:blipFill>
        <p:spPr>
          <a:xfrm>
            <a:off x="0" y="0"/>
            <a:ext cx="12192000" cy="6858000"/>
          </a:xfrm>
          <a:prstGeom prst="rect">
            <a:avLst/>
          </a:prstGeom>
        </p:spPr>
      </p:pic>
      <p:sp>
        <p:nvSpPr>
          <p:cNvPr id="5"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BC625C42-6BD1-42E6-B20E-2AA1C82549C8}"/>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6"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837DA173-55D9-4889-A070-52F9FB8A0125}"/>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mailto:EMAinspections@economy-ni.gov.uk"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mailto:emainfo@slc.co.uk"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hyperlink" Target="mailto:Steve_Brown@slc.co.uk" TargetMode="External"/><Relationship Id="rId7" Type="http://schemas.openxmlformats.org/officeDocument/2006/relationships/hyperlink" Target="https://creativecommons.org/licenses/by/3.0/"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foto.wuestenigel.com/text-thank-you-on-green-grass-background/" TargetMode="External"/><Relationship Id="rId5" Type="http://schemas.openxmlformats.org/officeDocument/2006/relationships/image" Target="../media/image26.jpg"/><Relationship Id="rId4" Type="http://schemas.openxmlformats.org/officeDocument/2006/relationships/hyperlink" Target="mailto:EMAINFO@slc.co.uk"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3" name="Shape 413"/>
          <p:cNvSpPr txBox="1">
            <a:spLocks noGrp="1"/>
          </p:cNvSpPr>
          <p:nvPr>
            <p:ph type="subTitle" idx="1"/>
          </p:nvPr>
        </p:nvSpPr>
        <p:spPr>
          <a:xfrm>
            <a:off x="124113" y="3429000"/>
            <a:ext cx="9760661" cy="1595095"/>
          </a:xfrm>
          <a:prstGeom prst="rect">
            <a:avLst/>
          </a:prstGeom>
        </p:spPr>
        <p:txBody>
          <a:bodyPr lIns="121900" tIns="121900" rIns="121900" bIns="121900" numCol="1" anchor="b" anchorCtr="0">
            <a:noAutofit/>
          </a:bodyPr>
          <a:lstStyle/>
          <a:p>
            <a:pPr>
              <a:spcBef>
                <a:spcPts val="0"/>
              </a:spcBef>
            </a:pPr>
            <a:r>
              <a:rPr lang="en-GB" sz="40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EMA NI Service Review Forums 2025</a:t>
            </a:r>
          </a:p>
          <a:p>
            <a:pPr>
              <a:spcBef>
                <a:spcPts val="0"/>
              </a:spcBef>
            </a:pPr>
            <a:r>
              <a:rPr lang="en-US" altLang="en-US" sz="3200" dirty="0">
                <a:latin typeface="Helvetica" panose="020B0604020202020204" pitchFamily="34" charset="0"/>
                <a:cs typeface="Helvetica" panose="020B0604020202020204" pitchFamily="34" charset="0"/>
              </a:rPr>
              <a:t>FE Account Managers, Partner Services</a:t>
            </a:r>
            <a:br>
              <a:rPr lang="en-US" altLang="en-US" sz="3200" dirty="0">
                <a:latin typeface="Helvetica" panose="020B0604020202020204" pitchFamily="34" charset="0"/>
                <a:cs typeface="Helvetica" panose="020B0604020202020204" pitchFamily="34" charset="0"/>
              </a:rPr>
            </a:br>
            <a:br>
              <a:rPr lang="en-US" altLang="en-US" sz="3200" dirty="0">
                <a:latin typeface="Helvetica" panose="020B0604020202020204" pitchFamily="34" charset="0"/>
                <a:cs typeface="Helvetica" panose="020B0604020202020204" pitchFamily="34" charset="0"/>
              </a:rPr>
            </a:br>
            <a:r>
              <a:rPr lang="en-US" altLang="en-US" sz="3200" dirty="0">
                <a:latin typeface="Helvetica" panose="020B0604020202020204" pitchFamily="34" charset="0"/>
                <a:cs typeface="Helvetica" panose="020B0604020202020204" pitchFamily="34" charset="0"/>
              </a:rPr>
              <a:t>Steve Brown (Northern Ireland)</a:t>
            </a:r>
          </a:p>
          <a:p>
            <a:pPr>
              <a:spcBef>
                <a:spcPts val="0"/>
              </a:spcBef>
            </a:pPr>
            <a:r>
              <a:rPr lang="en-US" altLang="en-US" sz="3200" dirty="0">
                <a:latin typeface="Helvetica" panose="020B0604020202020204" pitchFamily="34" charset="0"/>
                <a:cs typeface="Helvetica" panose="020B0604020202020204" pitchFamily="34" charset="0"/>
              </a:rPr>
              <a:t>Craig Baker </a:t>
            </a:r>
            <a:br>
              <a:rPr lang="en-US" altLang="en-US" sz="3200" dirty="0">
                <a:latin typeface="Helvetica" panose="020B0604020202020204" pitchFamily="34" charset="0"/>
                <a:cs typeface="Helvetica" panose="020B0604020202020204" pitchFamily="34" charset="0"/>
              </a:rPr>
            </a:br>
            <a:br>
              <a:rPr lang="en-US" altLang="en-US" sz="3200" dirty="0">
                <a:latin typeface="Helvetica" panose="020B0604020202020204" pitchFamily="34" charset="0"/>
                <a:cs typeface="Helvetica" panose="020B0604020202020204" pitchFamily="34" charset="0"/>
              </a:rPr>
            </a:br>
            <a:r>
              <a:rPr lang="en-GB" altLang="en-US" sz="3200" dirty="0">
                <a:latin typeface="Helvetica" panose="020B0604020202020204" pitchFamily="34" charset="0"/>
                <a:cs typeface="Helvetica" panose="020B0604020202020204" pitchFamily="34" charset="0"/>
              </a:rPr>
              <a:t>April 2025</a:t>
            </a:r>
            <a:endParaRPr lang="en-GB" sz="3200" dirty="0">
              <a:latin typeface="Helvetica" panose="020B0604020202020204" pitchFamily="34" charset="0"/>
              <a:cs typeface="Helvetica" panose="020B0604020202020204" pitchFamily="34" charset="0"/>
            </a:endParaRPr>
          </a:p>
        </p:txBody>
      </p:sp>
      <p:sp>
        <p:nvSpPr>
          <p:cNvPr id="2" name="Slide Number Placeholder 1"/>
          <p:cNvSpPr>
            <a:spLocks noGrp="1"/>
          </p:cNvSpPr>
          <p:nvPr>
            <p:ph type="sldNum" idx="12"/>
          </p:nvPr>
        </p:nvSpPr>
        <p:spPr>
          <a:xfrm>
            <a:off x="9272768" y="6662101"/>
            <a:ext cx="2844800" cy="164000"/>
          </a:xfrm>
        </p:spPr>
        <p:txBody>
          <a:bodyPr numCol="1"/>
          <a:lstStyle/>
          <a:p>
            <a:pPr algn="r">
              <a:buSzPct val="25000"/>
            </a:pPr>
            <a:fld id="{00000000-1234-1234-1234-123412341234}" type="slidenum">
              <a:rPr lang="en" altLang="en" sz="1067">
                <a:solidFill>
                  <a:srgbClr val="000000"/>
                </a:solidFill>
              </a:rPr>
              <a:pPr algn="r">
                <a:buSzPct val="25000"/>
              </a:pPr>
              <a:t>1</a:t>
            </a:fld>
            <a:endParaRPr lang="en" altLang="en" sz="1067" dirty="0">
              <a:solidFill>
                <a:srgbClr val="000000"/>
              </a:solidFill>
            </a:endParaRPr>
          </a:p>
        </p:txBody>
      </p:sp>
    </p:spTree>
    <p:extLst>
      <p:ext uri="{BB962C8B-B14F-4D97-AF65-F5344CB8AC3E}">
        <p14:creationId xmlns:p14="http://schemas.microsoft.com/office/powerpoint/2010/main" val="2461091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493C5-E2F3-237D-3290-02DE0CE93B4B}"/>
              </a:ext>
            </a:extLst>
          </p:cNvPr>
          <p:cNvSpPr>
            <a:spLocks noGrp="1"/>
          </p:cNvSpPr>
          <p:nvPr>
            <p:ph type="title"/>
          </p:nvPr>
        </p:nvSpPr>
        <p:spPr>
          <a:xfrm>
            <a:off x="2502011" y="129869"/>
            <a:ext cx="6244423" cy="553724"/>
          </a:xfrm>
        </p:spPr>
        <p:txBody>
          <a:bodyPr>
            <a:noAutofit/>
          </a:bodyPr>
          <a:lstStyle/>
          <a:p>
            <a:r>
              <a:rPr lang="en-GB" sz="2667" b="1" dirty="0"/>
              <a:t>EMA Desk-Based Inspection Process</a:t>
            </a:r>
          </a:p>
        </p:txBody>
      </p:sp>
      <p:sp>
        <p:nvSpPr>
          <p:cNvPr id="3" name="Content Placeholder 2">
            <a:extLst>
              <a:ext uri="{FF2B5EF4-FFF2-40B4-BE49-F238E27FC236}">
                <a16:creationId xmlns:a16="http://schemas.microsoft.com/office/drawing/2014/main" id="{A7D76C33-F690-B257-0EE2-0EB4C0F6186B}"/>
              </a:ext>
            </a:extLst>
          </p:cNvPr>
          <p:cNvSpPr>
            <a:spLocks noGrp="1"/>
          </p:cNvSpPr>
          <p:nvPr>
            <p:ph idx="1"/>
          </p:nvPr>
        </p:nvSpPr>
        <p:spPr>
          <a:xfrm>
            <a:off x="130323" y="1004182"/>
            <a:ext cx="11689970" cy="4950051"/>
          </a:xfrm>
        </p:spPr>
        <p:txBody>
          <a:bodyPr>
            <a:normAutofit fontScale="92500" lnSpcReduction="20000"/>
          </a:bodyPr>
          <a:lstStyle/>
          <a:p>
            <a:pPr marL="0" indent="0">
              <a:buNone/>
            </a:pPr>
            <a:r>
              <a:rPr lang="en-GB" sz="2533" dirty="0">
                <a:ea typeface="Calibri" panose="020F0502020204030204" pitchFamily="34" charset="0"/>
              </a:rPr>
              <a:t>Department carries out inspection process, reviewing all </a:t>
            </a:r>
          </a:p>
          <a:p>
            <a:pPr marL="0" indent="0">
              <a:buNone/>
            </a:pPr>
            <a:r>
              <a:rPr lang="en-GB" sz="2533" dirty="0">
                <a:ea typeface="Calibri" panose="020F0502020204030204" pitchFamily="34" charset="0"/>
              </a:rPr>
              <a:t>documentation with reference to the 5 agreed tests</a:t>
            </a:r>
          </a:p>
          <a:p>
            <a:pPr marL="0" indent="0">
              <a:buNone/>
            </a:pPr>
            <a:endParaRPr lang="en-GB" sz="2533" b="1" dirty="0">
              <a:ea typeface="Calibri" panose="020F0502020204030204" pitchFamily="34" charset="0"/>
            </a:endParaRPr>
          </a:p>
          <a:p>
            <a:pPr marL="0" indent="0">
              <a:buNone/>
            </a:pPr>
            <a:endParaRPr lang="en-GB" sz="2533" b="1" dirty="0">
              <a:ea typeface="Calibri" panose="020F0502020204030204" pitchFamily="34" charset="0"/>
            </a:endParaRPr>
          </a:p>
          <a:p>
            <a:pPr marL="0" indent="0">
              <a:buNone/>
            </a:pPr>
            <a:r>
              <a:rPr lang="en-GB" sz="2533" b="1" dirty="0">
                <a:ea typeface="Calibri" panose="020F0502020204030204" pitchFamily="34" charset="0"/>
              </a:rPr>
              <a:t>5 TESTS</a:t>
            </a:r>
          </a:p>
          <a:p>
            <a:pPr algn="just">
              <a:buFont typeface="+mj-lt"/>
              <a:buAutoNum type="arabicPeriod"/>
            </a:pPr>
            <a:r>
              <a:rPr lang="en-GB" sz="2400" kern="0" dirty="0">
                <a:ea typeface="Times New Roman" panose="02020603050405020304" pitchFamily="18" charset="0"/>
              </a:rPr>
              <a:t>To check the accuracy of student information held by SLC by comparing with LC records.</a:t>
            </a:r>
          </a:p>
          <a:p>
            <a:pPr algn="just">
              <a:buFont typeface="+mj-lt"/>
              <a:buAutoNum type="arabicPeriod"/>
            </a:pPr>
            <a:r>
              <a:rPr lang="en-GB" sz="2400" kern="0" dirty="0">
                <a:ea typeface="Times New Roman" panose="02020603050405020304" pitchFamily="18" charset="0"/>
              </a:rPr>
              <a:t>To check that the specified template Learning Agreement is in place for the recipient, is current, signed and completed in line with guidance. </a:t>
            </a:r>
          </a:p>
          <a:p>
            <a:pPr algn="just">
              <a:buFont typeface="+mj-lt"/>
              <a:buAutoNum type="arabicPeriod"/>
            </a:pPr>
            <a:r>
              <a:rPr lang="en-US" sz="2400" dirty="0"/>
              <a:t>To check that an attendance confirmation has been recorded on the secure website for each recipient for each week and that all bonus decisions have been recorded.</a:t>
            </a:r>
          </a:p>
          <a:p>
            <a:pPr marL="0" indent="0">
              <a:buNone/>
            </a:pPr>
            <a:r>
              <a:rPr lang="en-GB" sz="2400" kern="0" dirty="0">
                <a:latin typeface="Arial" panose="020B0604020202020204" pitchFamily="34" charset="0"/>
                <a:ea typeface="Times New Roman" panose="02020603050405020304" pitchFamily="18" charset="0"/>
                <a:cs typeface="Arial" panose="020B0604020202020204" pitchFamily="34" charset="0"/>
              </a:rPr>
              <a:t>4. To check that LC attendance records are consistent with attendance confirmations on the</a:t>
            </a:r>
          </a:p>
          <a:p>
            <a:pPr marL="0" indent="0">
              <a:buNone/>
            </a:pPr>
            <a:r>
              <a:rPr lang="en-GB" sz="2400" kern="0" dirty="0">
                <a:ea typeface="Times New Roman" panose="02020603050405020304" pitchFamily="18" charset="0"/>
              </a:rPr>
              <a:t>   </a:t>
            </a:r>
            <a:r>
              <a:rPr lang="en-GB" sz="2400" kern="0" dirty="0">
                <a:latin typeface="Arial" panose="020B0604020202020204" pitchFamily="34" charset="0"/>
                <a:ea typeface="Times New Roman" panose="02020603050405020304" pitchFamily="18" charset="0"/>
                <a:cs typeface="Arial" panose="020B0604020202020204" pitchFamily="34" charset="0"/>
              </a:rPr>
              <a:t> SLC website. </a:t>
            </a:r>
          </a:p>
          <a:p>
            <a:pPr marL="0" indent="0">
              <a:buNone/>
            </a:pPr>
            <a:r>
              <a:rPr lang="en-GB" sz="2400" kern="0" dirty="0">
                <a:latin typeface="Arial" panose="020B0604020202020204" pitchFamily="34" charset="0"/>
                <a:ea typeface="Times New Roman" panose="02020603050405020304" pitchFamily="18" charset="0"/>
                <a:cs typeface="Arial" panose="020B0604020202020204" pitchFamily="34" charset="0"/>
              </a:rPr>
              <a:t>5. To check that all approved absences are in line with the Guidance and supported by</a:t>
            </a:r>
          </a:p>
          <a:p>
            <a:pPr marL="0" indent="0">
              <a:buNone/>
            </a:pPr>
            <a:r>
              <a:rPr lang="en-GB" sz="2400" kern="0" dirty="0">
                <a:latin typeface="Arial" panose="020B0604020202020204" pitchFamily="34" charset="0"/>
                <a:ea typeface="Times New Roman" panose="02020603050405020304" pitchFamily="18" charset="0"/>
                <a:cs typeface="Arial" panose="020B0604020202020204" pitchFamily="34" charset="0"/>
              </a:rPr>
              <a:t>    relevant documentation. </a:t>
            </a:r>
          </a:p>
          <a:p>
            <a:pPr algn="just">
              <a:buFont typeface="+mj-lt"/>
              <a:buAutoNum type="arabicPeriod"/>
            </a:pPr>
            <a:endParaRPr lang="en-GB" sz="2400" dirty="0"/>
          </a:p>
          <a:p>
            <a:pPr algn="just">
              <a:buFont typeface="+mj-lt"/>
              <a:buAutoNum type="arabicPeriod"/>
            </a:pPr>
            <a:endParaRPr lang="en-US" sz="2400" dirty="0"/>
          </a:p>
        </p:txBody>
      </p:sp>
    </p:spTree>
    <p:extLst>
      <p:ext uri="{BB962C8B-B14F-4D97-AF65-F5344CB8AC3E}">
        <p14:creationId xmlns:p14="http://schemas.microsoft.com/office/powerpoint/2010/main" val="3816970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2B12F-895A-12F4-D392-7E2A96EFDBB8}"/>
            </a:ext>
          </a:extLst>
        </p:cNvPr>
        <p:cNvGrpSpPr/>
        <p:nvPr/>
      </p:nvGrpSpPr>
      <p:grpSpPr>
        <a:xfrm>
          <a:off x="0" y="0"/>
          <a:ext cx="0" cy="0"/>
          <a:chOff x="0" y="0"/>
          <a:chExt cx="0" cy="0"/>
        </a:xfrm>
      </p:grpSpPr>
      <p:sp>
        <p:nvSpPr>
          <p:cNvPr id="38" name="Title 37">
            <a:extLst>
              <a:ext uri="{FF2B5EF4-FFF2-40B4-BE49-F238E27FC236}">
                <a16:creationId xmlns:a16="http://schemas.microsoft.com/office/drawing/2014/main" id="{4ACAAD6E-4E38-0C8A-5532-D42F6954F29C}"/>
              </a:ext>
            </a:extLst>
          </p:cNvPr>
          <p:cNvSpPr>
            <a:spLocks noGrp="1"/>
          </p:cNvSpPr>
          <p:nvPr>
            <p:ph type="title"/>
          </p:nvPr>
        </p:nvSpPr>
        <p:spPr>
          <a:xfrm>
            <a:off x="1571740" y="117310"/>
            <a:ext cx="7614433" cy="433535"/>
          </a:xfrm>
        </p:spPr>
        <p:txBody>
          <a:bodyPr>
            <a:normAutofit fontScale="90000"/>
          </a:bodyPr>
          <a:lstStyle/>
          <a:p>
            <a:pPr algn="ctr"/>
            <a:br>
              <a:rPr lang="en-GB" sz="4267" dirty="0"/>
            </a:br>
            <a:endParaRPr lang="en-GB" dirty="0"/>
          </a:p>
        </p:txBody>
      </p:sp>
      <p:sp>
        <p:nvSpPr>
          <p:cNvPr id="5" name="TextBox 4">
            <a:extLst>
              <a:ext uri="{FF2B5EF4-FFF2-40B4-BE49-F238E27FC236}">
                <a16:creationId xmlns:a16="http://schemas.microsoft.com/office/drawing/2014/main" id="{1E0A77B3-5C3E-EE9C-D337-F48D5AF9632A}"/>
              </a:ext>
            </a:extLst>
          </p:cNvPr>
          <p:cNvSpPr txBox="1"/>
          <p:nvPr/>
        </p:nvSpPr>
        <p:spPr>
          <a:xfrm>
            <a:off x="1123721" y="1403823"/>
            <a:ext cx="7160964" cy="1938992"/>
          </a:xfrm>
          <a:prstGeom prst="rect">
            <a:avLst/>
          </a:prstGeom>
          <a:noFill/>
        </p:spPr>
        <p:txBody>
          <a:bodyPr wrap="square">
            <a:spAutoFit/>
          </a:bodyPr>
          <a:lstStyle/>
          <a:p>
            <a:pPr marL="380990" indent="-380990">
              <a:buFont typeface="Arial" panose="020B0604020202020204" pitchFamily="34" charset="0"/>
              <a:buChar char="•"/>
            </a:pPr>
            <a:r>
              <a:rPr lang="en-GB" sz="2400" dirty="0">
                <a:latin typeface="Arial" panose="020B0604020202020204" pitchFamily="34" charset="0"/>
                <a:ea typeface="Aptos" panose="020B0004020202020204" pitchFamily="34" charset="0"/>
                <a:cs typeface="Arial" panose="020B0604020202020204" pitchFamily="34" charset="0"/>
              </a:rPr>
              <a:t>Inspection report is issued with RAG status for each of the 5 inspection tests</a:t>
            </a:r>
          </a:p>
          <a:p>
            <a:endParaRPr lang="en-GB" sz="2400" dirty="0">
              <a:latin typeface="Arial" panose="020B0604020202020204" pitchFamily="34" charset="0"/>
              <a:ea typeface="Aptos" panose="020B0004020202020204" pitchFamily="34" charset="0"/>
              <a:cs typeface="Arial" panose="020B0604020202020204" pitchFamily="34" charset="0"/>
            </a:endParaRPr>
          </a:p>
          <a:p>
            <a:pPr marL="380990" indent="-380990">
              <a:buFont typeface="Arial" panose="020B0604020202020204" pitchFamily="34" charset="0"/>
              <a:buChar char="•"/>
            </a:pPr>
            <a:r>
              <a:rPr lang="en-GB" sz="2400" dirty="0">
                <a:latin typeface="Arial" panose="020B0604020202020204" pitchFamily="34" charset="0"/>
                <a:ea typeface="Aptos" panose="020B0004020202020204" pitchFamily="34" charset="0"/>
                <a:cs typeface="Arial" panose="020B0604020202020204" pitchFamily="34" charset="0"/>
              </a:rPr>
              <a:t>LC responses requested where appropriate (with required date of return)</a:t>
            </a:r>
          </a:p>
        </p:txBody>
      </p:sp>
      <p:sp>
        <p:nvSpPr>
          <p:cNvPr id="7" name="TextBox 6">
            <a:extLst>
              <a:ext uri="{FF2B5EF4-FFF2-40B4-BE49-F238E27FC236}">
                <a16:creationId xmlns:a16="http://schemas.microsoft.com/office/drawing/2014/main" id="{553CEAAD-A0A1-3DF5-C804-E331DEC71811}"/>
              </a:ext>
            </a:extLst>
          </p:cNvPr>
          <p:cNvSpPr txBox="1"/>
          <p:nvPr/>
        </p:nvSpPr>
        <p:spPr>
          <a:xfrm>
            <a:off x="1123721" y="3487907"/>
            <a:ext cx="7812737" cy="1569660"/>
          </a:xfrm>
          <a:prstGeom prst="rect">
            <a:avLst/>
          </a:prstGeom>
          <a:noFill/>
        </p:spPr>
        <p:txBody>
          <a:bodyPr wrap="square">
            <a:spAutoFit/>
          </a:bodyPr>
          <a:lstStyle/>
          <a:p>
            <a:pPr marL="380990" indent="-380990">
              <a:buFont typeface="Arial" panose="020B0604020202020204" pitchFamily="34" charset="0"/>
              <a:buChar char="•"/>
            </a:pPr>
            <a:r>
              <a:rPr lang="en-US" sz="2400" dirty="0">
                <a:latin typeface="Arial" panose="020B0604020202020204" pitchFamily="34" charset="0"/>
                <a:ea typeface="Aptos" panose="020B0004020202020204" pitchFamily="34" charset="0"/>
                <a:cs typeface="Arial" panose="020B0604020202020204" pitchFamily="34" charset="0"/>
              </a:rPr>
              <a:t>Final report (including LC responses) is shared with Department of Education (DE) for schools and Department for Economy Further Education for FE Colleges</a:t>
            </a:r>
            <a:endParaRPr lang="en-GB" sz="2400" dirty="0">
              <a:latin typeface="Arial" panose="020B0604020202020204" pitchFamily="34" charset="0"/>
              <a:ea typeface="Aptos" panose="020B00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1B896F5-25A2-87C0-BF94-3CC4DF562A5C}"/>
              </a:ext>
            </a:extLst>
          </p:cNvPr>
          <p:cNvSpPr txBox="1"/>
          <p:nvPr/>
        </p:nvSpPr>
        <p:spPr>
          <a:xfrm>
            <a:off x="2597111" y="58402"/>
            <a:ext cx="6203256" cy="502766"/>
          </a:xfrm>
          <a:prstGeom prst="rect">
            <a:avLst/>
          </a:prstGeom>
          <a:noFill/>
        </p:spPr>
        <p:txBody>
          <a:bodyPr wrap="square">
            <a:spAutoFit/>
          </a:bodyPr>
          <a:lstStyle/>
          <a:p>
            <a:r>
              <a:rPr lang="en-GB" sz="2667" b="1" dirty="0"/>
              <a:t>EMA Desk-Based Inspection Process</a:t>
            </a:r>
          </a:p>
        </p:txBody>
      </p:sp>
    </p:spTree>
    <p:extLst>
      <p:ext uri="{BB962C8B-B14F-4D97-AF65-F5344CB8AC3E}">
        <p14:creationId xmlns:p14="http://schemas.microsoft.com/office/powerpoint/2010/main" val="3636455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53C1B-8755-CD8F-8F36-C32499029530}"/>
              </a:ext>
            </a:extLst>
          </p:cNvPr>
          <p:cNvSpPr>
            <a:spLocks noGrp="1"/>
          </p:cNvSpPr>
          <p:nvPr>
            <p:ph type="title"/>
          </p:nvPr>
        </p:nvSpPr>
        <p:spPr>
          <a:xfrm>
            <a:off x="2209567" y="124858"/>
            <a:ext cx="5728772" cy="470053"/>
          </a:xfrm>
        </p:spPr>
        <p:txBody>
          <a:bodyPr>
            <a:noAutofit/>
          </a:bodyPr>
          <a:lstStyle/>
          <a:p>
            <a:r>
              <a:rPr lang="en-US" sz="2667" b="1" u="sng" dirty="0">
                <a:ea typeface="Times New Roman" panose="02020603050405020304" pitchFamily="18" charset="0"/>
              </a:rPr>
              <a:t>Main issues from Inspections</a:t>
            </a:r>
          </a:p>
        </p:txBody>
      </p:sp>
      <p:sp>
        <p:nvSpPr>
          <p:cNvPr id="3" name="Content Placeholder 2">
            <a:extLst>
              <a:ext uri="{FF2B5EF4-FFF2-40B4-BE49-F238E27FC236}">
                <a16:creationId xmlns:a16="http://schemas.microsoft.com/office/drawing/2014/main" id="{4E5E82D6-F22D-78F1-5E13-7AEECD957F77}"/>
              </a:ext>
            </a:extLst>
          </p:cNvPr>
          <p:cNvSpPr>
            <a:spLocks noGrp="1"/>
          </p:cNvSpPr>
          <p:nvPr>
            <p:ph idx="1"/>
          </p:nvPr>
        </p:nvSpPr>
        <p:spPr>
          <a:xfrm>
            <a:off x="323163" y="1452439"/>
            <a:ext cx="10257373" cy="4362208"/>
          </a:xfrm>
        </p:spPr>
        <p:txBody>
          <a:bodyPr>
            <a:noAutofit/>
          </a:bodyPr>
          <a:lstStyle/>
          <a:p>
            <a:pPr lvl="0">
              <a:buFont typeface="+mj-lt"/>
              <a:buAutoNum type="arabicPeriod"/>
            </a:pPr>
            <a:r>
              <a:rPr lang="en-US" sz="1867" b="1" dirty="0">
                <a:ea typeface="Times New Roman" panose="02020603050405020304" pitchFamily="18" charset="0"/>
              </a:rPr>
              <a:t>Evidence for approved absences:</a:t>
            </a:r>
          </a:p>
          <a:p>
            <a:pPr lvl="1"/>
            <a:r>
              <a:rPr lang="en-US" sz="1867" dirty="0">
                <a:ea typeface="Times New Roman" panose="02020603050405020304" pitchFamily="18" charset="0"/>
              </a:rPr>
              <a:t>Lack of absence notes from parents</a:t>
            </a:r>
          </a:p>
          <a:p>
            <a:pPr lvl="1"/>
            <a:r>
              <a:rPr lang="en-US" sz="1867" dirty="0">
                <a:ea typeface="Times New Roman" panose="02020603050405020304" pitchFamily="18" charset="0"/>
              </a:rPr>
              <a:t>Telephone messages as authentic evidence </a:t>
            </a:r>
          </a:p>
          <a:p>
            <a:pPr lvl="1"/>
            <a:r>
              <a:rPr lang="en-US" sz="1867" dirty="0">
                <a:ea typeface="Times New Roman" panose="02020603050405020304" pitchFamily="18" charset="0"/>
              </a:rPr>
              <a:t>Including evidence/absence notes for part days i.e., if absent for morning or afternoon</a:t>
            </a:r>
          </a:p>
          <a:p>
            <a:pPr marL="0" indent="0">
              <a:buNone/>
            </a:pPr>
            <a:r>
              <a:rPr lang="en-US" sz="1867" dirty="0">
                <a:ea typeface="Times New Roman" panose="02020603050405020304" pitchFamily="18" charset="0"/>
              </a:rPr>
              <a:t>	</a:t>
            </a:r>
            <a:r>
              <a:rPr lang="en-US" sz="1867" u="sng" dirty="0">
                <a:ea typeface="Times New Roman" panose="02020603050405020304" pitchFamily="18" charset="0"/>
              </a:rPr>
              <a:t>Acceptable Evidence:</a:t>
            </a:r>
          </a:p>
          <a:p>
            <a:pPr lvl="1"/>
            <a:r>
              <a:rPr lang="en-US" sz="1867" dirty="0">
                <a:ea typeface="Times New Roman" panose="02020603050405020304" pitchFamily="18" charset="0"/>
              </a:rPr>
              <a:t>School’s App system showing parental notification of absence</a:t>
            </a:r>
          </a:p>
          <a:p>
            <a:pPr lvl="1"/>
            <a:r>
              <a:rPr lang="en-US" sz="1867" dirty="0">
                <a:ea typeface="Times New Roman" panose="02020603050405020304" pitchFamily="18" charset="0"/>
              </a:rPr>
              <a:t>SIMS comments</a:t>
            </a:r>
          </a:p>
          <a:p>
            <a:pPr lvl="1"/>
            <a:r>
              <a:rPr lang="en-US" sz="1867" dirty="0">
                <a:ea typeface="Times New Roman" panose="02020603050405020304" pitchFamily="18" charset="0"/>
              </a:rPr>
              <a:t>Copy of absence note(s) from parent/guardian – either hardcopy or copy e-mails stating reason for absence</a:t>
            </a:r>
          </a:p>
          <a:p>
            <a:pPr lvl="1"/>
            <a:r>
              <a:rPr lang="en-US" sz="1867" dirty="0">
                <a:ea typeface="Times New Roman" panose="02020603050405020304" pitchFamily="18" charset="0"/>
              </a:rPr>
              <a:t>Doctor/dentist appointment card or letter</a:t>
            </a:r>
          </a:p>
          <a:p>
            <a:pPr lvl="1"/>
            <a:r>
              <a:rPr lang="en-US" sz="1867" dirty="0">
                <a:ea typeface="Times New Roman" panose="02020603050405020304" pitchFamily="18" charset="0"/>
              </a:rPr>
              <a:t>Session comments by teacher on student’s Registration Certificates</a:t>
            </a:r>
          </a:p>
          <a:p>
            <a:pPr lvl="1"/>
            <a:r>
              <a:rPr lang="en-US" sz="1867" dirty="0">
                <a:ea typeface="Times New Roman" panose="02020603050405020304" pitchFamily="18" charset="0"/>
              </a:rPr>
              <a:t>Confirmation from Learning Centre that a phone call was received confirming absence</a:t>
            </a:r>
          </a:p>
          <a:p>
            <a:pPr marL="0" indent="0">
              <a:buNone/>
            </a:pPr>
            <a:endParaRPr lang="en-US" sz="1867" dirty="0">
              <a:ea typeface="Times New Roman" panose="02020603050405020304" pitchFamily="18" charset="0"/>
            </a:endParaRPr>
          </a:p>
          <a:p>
            <a:endParaRPr lang="en-US" sz="1867" dirty="0"/>
          </a:p>
        </p:txBody>
      </p:sp>
    </p:spTree>
    <p:extLst>
      <p:ext uri="{BB962C8B-B14F-4D97-AF65-F5344CB8AC3E}">
        <p14:creationId xmlns:p14="http://schemas.microsoft.com/office/powerpoint/2010/main" val="73884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A753F-5E2F-E1DB-9E4B-79FEC50F7CAC}"/>
              </a:ext>
            </a:extLst>
          </p:cNvPr>
          <p:cNvSpPr>
            <a:spLocks noGrp="1"/>
          </p:cNvSpPr>
          <p:nvPr>
            <p:ph type="title"/>
          </p:nvPr>
        </p:nvSpPr>
        <p:spPr>
          <a:xfrm>
            <a:off x="2311178" y="86572"/>
            <a:ext cx="5512905" cy="685349"/>
          </a:xfrm>
        </p:spPr>
        <p:txBody>
          <a:bodyPr>
            <a:noAutofit/>
          </a:bodyPr>
          <a:lstStyle/>
          <a:p>
            <a:r>
              <a:rPr lang="en-US" sz="2667" b="1" u="sng" dirty="0">
                <a:ea typeface="Times New Roman" panose="02020603050405020304" pitchFamily="18" charset="0"/>
              </a:rPr>
              <a:t>Main issues from Inspections</a:t>
            </a:r>
            <a:endParaRPr lang="en-GB" sz="2667" dirty="0"/>
          </a:p>
        </p:txBody>
      </p:sp>
      <p:sp>
        <p:nvSpPr>
          <p:cNvPr id="3" name="Content Placeholder 2">
            <a:extLst>
              <a:ext uri="{FF2B5EF4-FFF2-40B4-BE49-F238E27FC236}">
                <a16:creationId xmlns:a16="http://schemas.microsoft.com/office/drawing/2014/main" id="{0EE2B86F-8C43-AA13-E2DF-D27065244461}"/>
              </a:ext>
            </a:extLst>
          </p:cNvPr>
          <p:cNvSpPr>
            <a:spLocks noGrp="1"/>
          </p:cNvSpPr>
          <p:nvPr>
            <p:ph idx="1"/>
          </p:nvPr>
        </p:nvSpPr>
        <p:spPr>
          <a:xfrm>
            <a:off x="448021" y="1571741"/>
            <a:ext cx="10853433" cy="4330168"/>
          </a:xfrm>
        </p:spPr>
        <p:txBody>
          <a:bodyPr>
            <a:normAutofit/>
          </a:bodyPr>
          <a:lstStyle/>
          <a:p>
            <a:pPr lvl="0">
              <a:buAutoNum type="arabicPlain" startAt="2"/>
            </a:pPr>
            <a:r>
              <a:rPr lang="en-US" sz="1867" b="1" dirty="0">
                <a:ea typeface="Times New Roman" panose="02020603050405020304" pitchFamily="18" charset="0"/>
              </a:rPr>
              <a:t>  Records are not being kept for required 7 years</a:t>
            </a:r>
          </a:p>
          <a:p>
            <a:pPr lvl="1"/>
            <a:r>
              <a:rPr lang="en-US" sz="1867" dirty="0">
                <a:ea typeface="Times New Roman" panose="02020603050405020304" pitchFamily="18" charset="0"/>
              </a:rPr>
              <a:t>This is an audit requirement</a:t>
            </a:r>
          </a:p>
          <a:p>
            <a:pPr marL="0" indent="0">
              <a:buNone/>
            </a:pPr>
            <a:r>
              <a:rPr lang="en-US" sz="1867" dirty="0">
                <a:ea typeface="Times New Roman" panose="02020603050405020304" pitchFamily="18" charset="0"/>
              </a:rPr>
              <a:t>	</a:t>
            </a:r>
          </a:p>
          <a:p>
            <a:pPr marL="609585" indent="-609585">
              <a:buAutoNum type="arabicPlain" startAt="3"/>
            </a:pPr>
            <a:r>
              <a:rPr lang="en-US" sz="1867" b="1" dirty="0">
                <a:ea typeface="Times New Roman" panose="02020603050405020304" pitchFamily="18" charset="0"/>
              </a:rPr>
              <a:t>Examples where LC did not adhere to EMA Scheme rules:</a:t>
            </a:r>
          </a:p>
          <a:p>
            <a:pPr lvl="1"/>
            <a:r>
              <a:rPr lang="en-US" sz="1867" dirty="0">
                <a:ea typeface="Times New Roman" panose="02020603050405020304" pitchFamily="18" charset="0"/>
              </a:rPr>
              <a:t>Student had 4 unexplained absences; on the 5</a:t>
            </a:r>
            <a:r>
              <a:rPr lang="en-US" sz="1867" baseline="30000" dirty="0">
                <a:ea typeface="Times New Roman" panose="02020603050405020304" pitchFamily="18" charset="0"/>
              </a:rPr>
              <a:t>th</a:t>
            </a:r>
            <a:r>
              <a:rPr lang="en-US" sz="1867" dirty="0">
                <a:ea typeface="Times New Roman" panose="02020603050405020304" pitchFamily="18" charset="0"/>
              </a:rPr>
              <a:t> absence LC indicated it won’t pay EMA to the student for the remainder of the Academic Year.</a:t>
            </a:r>
          </a:p>
          <a:p>
            <a:pPr lvl="1"/>
            <a:r>
              <a:rPr lang="en-US" sz="1867" dirty="0">
                <a:ea typeface="Times New Roman" panose="02020603050405020304" pitchFamily="18" charset="0"/>
              </a:rPr>
              <a:t>Student was off ill or had an appointment; LC did not pay student for that week and didn't accept absence evidence/notes.</a:t>
            </a:r>
          </a:p>
          <a:p>
            <a:pPr lvl="1"/>
            <a:r>
              <a:rPr lang="en-US" sz="1867" dirty="0">
                <a:ea typeface="Times New Roman" panose="02020603050405020304" pitchFamily="18" charset="0"/>
              </a:rPr>
              <a:t>Student had only 2 or 3 days 'In Attendance’; this was accepted by the LC each week for payment even when no absence notes were provided. </a:t>
            </a:r>
          </a:p>
          <a:p>
            <a:pPr lvl="1"/>
            <a:r>
              <a:rPr lang="en-US" sz="1867" dirty="0">
                <a:ea typeface="Times New Roman" panose="02020603050405020304" pitchFamily="18" charset="0"/>
              </a:rPr>
              <a:t>Adoption of “10 late marks recorded”; LC had 1 weekly payment disallowed during Academic Year.</a:t>
            </a:r>
          </a:p>
          <a:p>
            <a:pPr lvl="1"/>
            <a:r>
              <a:rPr lang="en-US" sz="1867" dirty="0">
                <a:ea typeface="Times New Roman" panose="02020603050405020304" pitchFamily="18" charset="0"/>
              </a:rPr>
              <a:t>Student had more than one late arrival in a week; EMA payment was withheld by LC.</a:t>
            </a:r>
          </a:p>
          <a:p>
            <a:endParaRPr lang="en-GB" dirty="0"/>
          </a:p>
        </p:txBody>
      </p:sp>
    </p:spTree>
    <p:extLst>
      <p:ext uri="{BB962C8B-B14F-4D97-AF65-F5344CB8AC3E}">
        <p14:creationId xmlns:p14="http://schemas.microsoft.com/office/powerpoint/2010/main" val="1421948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767F6-0093-7C27-7E87-80A71931CE37}"/>
              </a:ext>
            </a:extLst>
          </p:cNvPr>
          <p:cNvSpPr>
            <a:spLocks noGrp="1"/>
          </p:cNvSpPr>
          <p:nvPr>
            <p:ph type="title"/>
          </p:nvPr>
        </p:nvSpPr>
        <p:spPr>
          <a:xfrm>
            <a:off x="2482468" y="190959"/>
            <a:ext cx="5214395" cy="381919"/>
          </a:xfrm>
        </p:spPr>
        <p:txBody>
          <a:bodyPr>
            <a:noAutofit/>
          </a:bodyPr>
          <a:lstStyle/>
          <a:p>
            <a:r>
              <a:rPr lang="en-US" sz="2667" b="1" u="sng" dirty="0">
                <a:ea typeface="Times New Roman" panose="02020603050405020304" pitchFamily="18" charset="0"/>
              </a:rPr>
              <a:t>Main issues from Inspections</a:t>
            </a:r>
            <a:endParaRPr lang="en-GB" sz="2667" dirty="0"/>
          </a:p>
        </p:txBody>
      </p:sp>
      <p:sp>
        <p:nvSpPr>
          <p:cNvPr id="3" name="Content Placeholder 2">
            <a:extLst>
              <a:ext uri="{FF2B5EF4-FFF2-40B4-BE49-F238E27FC236}">
                <a16:creationId xmlns:a16="http://schemas.microsoft.com/office/drawing/2014/main" id="{BFD21AAB-5E22-72CA-F51D-83914881E883}"/>
              </a:ext>
            </a:extLst>
          </p:cNvPr>
          <p:cNvSpPr>
            <a:spLocks noGrp="1"/>
          </p:cNvSpPr>
          <p:nvPr>
            <p:ph idx="1"/>
          </p:nvPr>
        </p:nvSpPr>
        <p:spPr>
          <a:xfrm>
            <a:off x="453483" y="1018962"/>
            <a:ext cx="10617641" cy="3487973"/>
          </a:xfrm>
        </p:spPr>
        <p:txBody>
          <a:bodyPr>
            <a:noAutofit/>
          </a:bodyPr>
          <a:lstStyle/>
          <a:p>
            <a:pPr marL="0" indent="0">
              <a:buNone/>
            </a:pPr>
            <a:r>
              <a:rPr lang="en-US" sz="1867" b="1" dirty="0">
                <a:ea typeface="Times New Roman" panose="02020603050405020304" pitchFamily="18" charset="0"/>
              </a:rPr>
              <a:t>4.	Not using Registration Certificates</a:t>
            </a:r>
          </a:p>
          <a:p>
            <a:pPr marL="0" indent="0">
              <a:buNone/>
            </a:pPr>
            <a:endParaRPr lang="en-US" sz="1867" dirty="0">
              <a:ea typeface="Times New Roman" panose="02020603050405020304" pitchFamily="18" charset="0"/>
            </a:endParaRPr>
          </a:p>
          <a:p>
            <a:pPr marL="0" indent="0">
              <a:buNone/>
            </a:pPr>
            <a:r>
              <a:rPr lang="en-US" sz="1867" b="1" dirty="0">
                <a:ea typeface="Times New Roman" panose="02020603050405020304" pitchFamily="18" charset="0"/>
              </a:rPr>
              <a:t>5	Providing only a student’s weekly attendance, not their daily attendance.</a:t>
            </a:r>
          </a:p>
          <a:p>
            <a:pPr marL="0" indent="0">
              <a:buNone/>
            </a:pPr>
            <a:endParaRPr lang="en-US" sz="1867" b="1" dirty="0">
              <a:ea typeface="Times New Roman" panose="02020603050405020304" pitchFamily="18" charset="0"/>
            </a:endParaRPr>
          </a:p>
          <a:p>
            <a:pPr marL="0" indent="0">
              <a:buNone/>
            </a:pPr>
            <a:r>
              <a:rPr lang="en-US" sz="1867" b="1" dirty="0">
                <a:ea typeface="Times New Roman" panose="02020603050405020304" pitchFamily="18" charset="0"/>
              </a:rPr>
              <a:t>6	EMA policy on attendance</a:t>
            </a:r>
            <a:endParaRPr lang="en-GB" sz="1867" b="1" dirty="0"/>
          </a:p>
          <a:p>
            <a:pPr marL="1142971" lvl="1" indent="-609585">
              <a:buFont typeface="+mj-lt"/>
              <a:buAutoNum type="alphaLcPeriod"/>
            </a:pPr>
            <a:r>
              <a:rPr lang="en-US" sz="1867" dirty="0"/>
              <a:t>Payment of a student’s weekly EMA allowance is based on attendance.</a:t>
            </a:r>
          </a:p>
          <a:p>
            <a:pPr marL="1142971" lvl="1" indent="-609585">
              <a:buFont typeface="+mj-lt"/>
              <a:buAutoNum type="alphaLcPeriod"/>
            </a:pPr>
            <a:r>
              <a:rPr lang="en-US" sz="1867" dirty="0"/>
              <a:t>Students with full attendance for a week will have their EMA payments approved for </a:t>
            </a:r>
            <a:r>
              <a:rPr lang="en-GB" sz="1867" dirty="0"/>
              <a:t>that week.</a:t>
            </a:r>
          </a:p>
          <a:p>
            <a:pPr marL="1142971" lvl="1" indent="-609585">
              <a:buFont typeface="+mj-lt"/>
              <a:buAutoNum type="alphaLcPeriod"/>
            </a:pPr>
            <a:r>
              <a:rPr lang="en-US" sz="1867" dirty="0"/>
              <a:t>Students with one or more unauthorised absences in any given week are not eligible to receive their EMA payment for that week.</a:t>
            </a:r>
            <a:endParaRPr lang="en-GB" sz="1867" dirty="0"/>
          </a:p>
        </p:txBody>
      </p:sp>
      <p:sp>
        <p:nvSpPr>
          <p:cNvPr id="4" name="Content Placeholder 2">
            <a:extLst>
              <a:ext uri="{FF2B5EF4-FFF2-40B4-BE49-F238E27FC236}">
                <a16:creationId xmlns:a16="http://schemas.microsoft.com/office/drawing/2014/main" id="{0EFB5396-E593-4D3D-CED8-567A4049EBB7}"/>
              </a:ext>
            </a:extLst>
          </p:cNvPr>
          <p:cNvSpPr txBox="1">
            <a:spLocks/>
          </p:cNvSpPr>
          <p:nvPr/>
        </p:nvSpPr>
        <p:spPr>
          <a:xfrm>
            <a:off x="453483" y="3825421"/>
            <a:ext cx="11285034" cy="2745851"/>
          </a:xfrm>
        </p:spPr>
        <p:txBody>
          <a:bodyPr>
            <a:normAutofit/>
          </a:bodyPr>
          <a:lstStyle>
            <a:lvl1pPr marL="342900" indent="-342900" algn="l" defTabSz="914400" rtl="0" eaLnBrk="1" latinLnBrk="0" hangingPunct="1">
              <a:spcBef>
                <a:spcPct val="20000"/>
              </a:spcBef>
              <a:buFont typeface="Arial" pitchFamily="34" charset="0"/>
              <a:buChar char="•"/>
              <a:defRPr sz="3467"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dirty="0"/>
          </a:p>
          <a:p>
            <a:pPr marL="0" indent="0" algn="ctr">
              <a:buFont typeface="Arial" pitchFamily="34" charset="0"/>
              <a:buNone/>
            </a:pPr>
            <a:r>
              <a:rPr lang="en-US" dirty="0">
                <a:solidFill>
                  <a:schemeClr val="tx2">
                    <a:lumMod val="60000"/>
                    <a:lumOff val="40000"/>
                  </a:schemeClr>
                </a:solidFill>
              </a:rPr>
              <a:t>Q&amp;A</a:t>
            </a:r>
          </a:p>
          <a:p>
            <a:r>
              <a:rPr lang="en-GB" sz="2400" dirty="0">
                <a:latin typeface="+mn-lt"/>
                <a:ea typeface="Calibri" panose="020F0502020204030204" pitchFamily="34" charset="0"/>
                <a:cs typeface="Times New Roman" panose="02020603050405020304" pitchFamily="18" charset="0"/>
              </a:rPr>
              <a:t>More information on the operation of the EMA inspection is available by emailing directly at </a:t>
            </a:r>
            <a:r>
              <a:rPr lang="en-GB" sz="2400" u="sng" dirty="0">
                <a:solidFill>
                  <a:srgbClr val="0563C1"/>
                </a:solidFill>
                <a:latin typeface="+mn-lt"/>
                <a:ea typeface="Calibri" panose="020F0502020204030204" pitchFamily="34" charset="0"/>
                <a:cs typeface="Times New Roman" panose="02020603050405020304" pitchFamily="18" charset="0"/>
                <a:hlinkClick r:id="rId2"/>
              </a:rPr>
              <a:t>EMAinspections@economy-ni.gov.uk</a:t>
            </a:r>
            <a:endParaRPr lang="en-GB" sz="2400" u="sng" dirty="0">
              <a:solidFill>
                <a:srgbClr val="0563C1"/>
              </a:solidFill>
              <a:latin typeface="+mn-lt"/>
              <a:ea typeface="Calibri" panose="020F0502020204030204" pitchFamily="34" charset="0"/>
              <a:cs typeface="Times New Roman" panose="02020603050405020304" pitchFamily="18" charset="0"/>
            </a:endParaRPr>
          </a:p>
          <a:p>
            <a:pPr marL="0" indent="0">
              <a:buFont typeface="Arial" pitchFamily="34" charse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09272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BF3E4-F791-943D-D385-7155CDEEA3C2}"/>
              </a:ext>
            </a:extLst>
          </p:cNvPr>
          <p:cNvSpPr txBox="1">
            <a:spLocks/>
          </p:cNvSpPr>
          <p:nvPr/>
        </p:nvSpPr>
        <p:spPr>
          <a:xfrm>
            <a:off x="-668262" y="154009"/>
            <a:ext cx="6764262" cy="87563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a:latin typeface="Helvetica" panose="020B0604020202020204" pitchFamily="34" charset="0"/>
                <a:cs typeface="Helvetica" panose="020B0604020202020204" pitchFamily="34" charset="0"/>
              </a:rPr>
              <a:t>Learning Centre </a:t>
            </a:r>
            <a:r>
              <a:rPr lang="en-GB" sz="3200" b="1" dirty="0">
                <a:latin typeface="Calibri" panose="020F0502020204030204" pitchFamily="34" charset="0"/>
                <a:ea typeface="Calibri" panose="020F0502020204030204" pitchFamily="34" charset="0"/>
                <a:cs typeface="Calibri" panose="020F0502020204030204" pitchFamily="34" charset="0"/>
              </a:rPr>
              <a:t>Website</a:t>
            </a:r>
          </a:p>
        </p:txBody>
      </p:sp>
      <p:sp>
        <p:nvSpPr>
          <p:cNvPr id="3" name="Content Placeholder 2">
            <a:extLst>
              <a:ext uri="{FF2B5EF4-FFF2-40B4-BE49-F238E27FC236}">
                <a16:creationId xmlns:a16="http://schemas.microsoft.com/office/drawing/2014/main" id="{CB743B71-836B-5CB3-1DE6-E17B19569BFD}"/>
              </a:ext>
            </a:extLst>
          </p:cNvPr>
          <p:cNvSpPr txBox="1">
            <a:spLocks/>
          </p:cNvSpPr>
          <p:nvPr/>
        </p:nvSpPr>
        <p:spPr>
          <a:xfrm>
            <a:off x="0" y="1029641"/>
            <a:ext cx="10515600" cy="357981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a:latin typeface="Helvetica" panose="020B0604020202020204" pitchFamily="34" charset="0"/>
                <a:cs typeface="Helvetica" panose="020B0604020202020204" pitchFamily="34" charset="0"/>
              </a:rPr>
              <a:t>What do I need to do if a student is leaving our Learning Centre to start at a new one and they have already signed a Learning agreement?</a:t>
            </a:r>
          </a:p>
          <a:p>
            <a:pPr marL="0" indent="0">
              <a:buNone/>
            </a:pPr>
            <a:endParaRPr lang="en-GB" sz="2400" dirty="0">
              <a:latin typeface="Helvetica" panose="020B0604020202020204" pitchFamily="34" charset="0"/>
              <a:cs typeface="Helvetica" panose="020B0604020202020204" pitchFamily="34" charset="0"/>
            </a:endParaRPr>
          </a:p>
          <a:p>
            <a:r>
              <a:rPr lang="en-GB" sz="2400" dirty="0">
                <a:latin typeface="Helvetica" panose="020B0604020202020204" pitchFamily="34" charset="0"/>
                <a:cs typeface="Helvetica" panose="020B0604020202020204" pitchFamily="34" charset="0"/>
              </a:rPr>
              <a:t>If a student has been absent from your Learning centre for a while, and you are unsure if they have left, what process should you follow?</a:t>
            </a:r>
          </a:p>
          <a:p>
            <a:pPr marL="0" indent="0">
              <a:buFont typeface="Arial" pitchFamily="34" charset="0"/>
              <a:buNone/>
            </a:pPr>
            <a:endParaRPr lang="en-GB" sz="2400" dirty="0">
              <a:latin typeface="Helvetica" panose="020B0604020202020204" pitchFamily="34" charset="0"/>
              <a:cs typeface="Helvetica" panose="020B0604020202020204" pitchFamily="34" charset="0"/>
            </a:endParaRPr>
          </a:p>
          <a:p>
            <a:r>
              <a:rPr lang="en-GB" sz="2400" dirty="0">
                <a:latin typeface="Helvetica" panose="020B0604020202020204" pitchFamily="34" charset="0"/>
                <a:cs typeface="Helvetica" panose="020B0604020202020204" pitchFamily="34" charset="0"/>
              </a:rPr>
              <a:t>Where can I find an example of a realistic and fair learning agreement?</a:t>
            </a:r>
          </a:p>
          <a:p>
            <a:pPr marL="0" indent="0">
              <a:buFont typeface="Arial" pitchFamily="34" charset="0"/>
              <a:buNone/>
            </a:pPr>
            <a:endParaRPr lang="en-GB" sz="2400" dirty="0">
              <a:latin typeface="Helvetica" panose="020B0604020202020204" pitchFamily="34" charset="0"/>
              <a:cs typeface="Helvetica" panose="020B0604020202020204" pitchFamily="34" charset="0"/>
            </a:endParaRPr>
          </a:p>
          <a:p>
            <a:r>
              <a:rPr lang="en-GB" sz="2400" dirty="0">
                <a:latin typeface="Helvetica" panose="020B0604020202020204" pitchFamily="34" charset="0"/>
                <a:cs typeface="Helvetica" panose="020B0604020202020204" pitchFamily="34" charset="0"/>
              </a:rPr>
              <a:t>I need a reminder of what the service standards are, where can I find them?</a:t>
            </a:r>
          </a:p>
          <a:p>
            <a:endParaRPr lang="en-GB" sz="2400" dirty="0">
              <a:latin typeface="Helvetica" panose="020B0604020202020204" pitchFamily="34" charset="0"/>
              <a:cs typeface="Helvetica" panose="020B0604020202020204" pitchFamily="34" charset="0"/>
            </a:endParaRPr>
          </a:p>
          <a:p>
            <a:r>
              <a:rPr lang="en-GB" sz="2400" dirty="0">
                <a:latin typeface="Helvetica" panose="020B0604020202020204" pitchFamily="34" charset="0"/>
                <a:cs typeface="Helvetica" panose="020B0604020202020204" pitchFamily="34" charset="0"/>
              </a:rPr>
              <a:t>Where can I find promotional materials for 25/26 for EMA?</a:t>
            </a:r>
          </a:p>
          <a:p>
            <a:endParaRPr lang="en-GB" sz="2400" dirty="0">
              <a:latin typeface="Helvetica" panose="020B0604020202020204" pitchFamily="34" charset="0"/>
              <a:cs typeface="Helvetica" panose="020B0604020202020204" pitchFamily="34" charset="0"/>
            </a:endParaRPr>
          </a:p>
          <a:p>
            <a:endParaRPr lang="en-GB" sz="2400" dirty="0">
              <a:latin typeface="Helvetica" panose="020B0604020202020204" pitchFamily="34" charset="0"/>
              <a:cs typeface="Helvetica" panose="020B0604020202020204" pitchFamily="34" charset="0"/>
            </a:endParaRPr>
          </a:p>
          <a:p>
            <a:pPr marL="0" indent="0">
              <a:buFont typeface="Arial" pitchFamily="34" charset="0"/>
              <a:buNone/>
            </a:pPr>
            <a:endParaRPr lang="en-GB" sz="2400" dirty="0">
              <a:latin typeface="Helvetica" panose="020B0604020202020204" pitchFamily="34" charset="0"/>
              <a:cs typeface="Helvetica" panose="020B0604020202020204" pitchFamily="34" charset="0"/>
            </a:endParaRPr>
          </a:p>
        </p:txBody>
      </p:sp>
      <p:sp>
        <p:nvSpPr>
          <p:cNvPr id="4" name="TextBox 3">
            <a:extLst>
              <a:ext uri="{FF2B5EF4-FFF2-40B4-BE49-F238E27FC236}">
                <a16:creationId xmlns:a16="http://schemas.microsoft.com/office/drawing/2014/main" id="{4A730836-F654-6DF8-6E05-E30D38B009E2}"/>
              </a:ext>
            </a:extLst>
          </p:cNvPr>
          <p:cNvSpPr txBox="1"/>
          <p:nvPr/>
        </p:nvSpPr>
        <p:spPr>
          <a:xfrm>
            <a:off x="2986845" y="5950818"/>
            <a:ext cx="6986814" cy="461665"/>
          </a:xfrm>
          <a:prstGeom prst="rect">
            <a:avLst/>
          </a:prstGeom>
          <a:noFill/>
        </p:spPr>
        <p:txBody>
          <a:bodyPr wrap="square" rtlCol="0">
            <a:spAutoFit/>
          </a:bodyPr>
          <a:lstStyle/>
          <a:p>
            <a:pPr marL="0" indent="0">
              <a:buNone/>
            </a:pPr>
            <a:r>
              <a:rPr lang="en-GB" sz="2400" dirty="0">
                <a:solidFill>
                  <a:srgbClr val="0070C0"/>
                </a:solidFill>
                <a:latin typeface="Helvetica" panose="020B0604020202020204" pitchFamily="34" charset="0"/>
                <a:cs typeface="Helvetica" panose="020B0604020202020204" pitchFamily="34" charset="0"/>
              </a:rPr>
              <a:t>www.lcservices.slc.co.uk</a:t>
            </a:r>
          </a:p>
        </p:txBody>
      </p:sp>
      <p:pic>
        <p:nvPicPr>
          <p:cNvPr id="5" name="Picture 4">
            <a:extLst>
              <a:ext uri="{FF2B5EF4-FFF2-40B4-BE49-F238E27FC236}">
                <a16:creationId xmlns:a16="http://schemas.microsoft.com/office/drawing/2014/main" id="{5F89AA36-B512-691D-66C0-D0EA3B54D9F3}"/>
              </a:ext>
            </a:extLst>
          </p:cNvPr>
          <p:cNvPicPr>
            <a:picLocks noChangeAspect="1"/>
          </p:cNvPicPr>
          <p:nvPr/>
        </p:nvPicPr>
        <p:blipFill>
          <a:blip r:embed="rId3"/>
          <a:stretch>
            <a:fillRect/>
          </a:stretch>
        </p:blipFill>
        <p:spPr>
          <a:xfrm>
            <a:off x="9354064" y="5280967"/>
            <a:ext cx="2837935" cy="1577033"/>
          </a:xfrm>
          <a:prstGeom prst="rect">
            <a:avLst/>
          </a:prstGeom>
        </p:spPr>
      </p:pic>
    </p:spTree>
    <p:extLst>
      <p:ext uri="{BB962C8B-B14F-4D97-AF65-F5344CB8AC3E}">
        <p14:creationId xmlns:p14="http://schemas.microsoft.com/office/powerpoint/2010/main" val="203111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fade">
                                      <p:cBhvr>
                                        <p:cTn id="49" dur="1000"/>
                                        <p:tgtEl>
                                          <p:spTgt spid="4">
                                            <p:txEl>
                                              <p:pRg st="0" end="0"/>
                                            </p:txEl>
                                          </p:spTgt>
                                        </p:tgtEl>
                                      </p:cBhvr>
                                    </p:animEffect>
                                    <p:anim calcmode="lin" valueType="num">
                                      <p:cBhvr>
                                        <p:cTn id="5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13"/>
          <p:cNvSpPr txBox="1">
            <a:spLocks/>
          </p:cNvSpPr>
          <p:nvPr/>
        </p:nvSpPr>
        <p:spPr>
          <a:xfrm>
            <a:off x="168166" y="2060028"/>
            <a:ext cx="9776082" cy="1368972"/>
          </a:xfrm>
          <a:prstGeom prst="rect">
            <a:avLst/>
          </a:prstGeom>
        </p:spPr>
        <p:txBody>
          <a:bodyPr lIns="121900" tIns="121900" rIns="121900" bIns="121900" numCol="1" anchor="b" anchorCtr="0">
            <a:noAutofit/>
          </a:bodyPr>
          <a:lstStyle/>
          <a:p>
            <a:pPr marL="342900" lvl="0" indent="-342900">
              <a:defRPr/>
            </a:pPr>
            <a:r>
              <a:rPr lang="en-GB" altLang="en" sz="3200" dirty="0">
                <a:latin typeface="Helvetica" panose="020B0604020202030204" pitchFamily="34" charset="0"/>
              </a:rPr>
              <a:t>Application and promotion </a:t>
            </a:r>
            <a:endParaRPr lang="en" altLang="en" sz="3200" dirty="0">
              <a:latin typeface="Helvetica" panose="020B0604020202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219969-CF29-CCBD-EAE0-4276DF1A59FA}"/>
              </a:ext>
            </a:extLst>
          </p:cNvPr>
          <p:cNvSpPr txBox="1"/>
          <p:nvPr/>
        </p:nvSpPr>
        <p:spPr>
          <a:xfrm>
            <a:off x="189571" y="117161"/>
            <a:ext cx="9907265" cy="584775"/>
          </a:xfrm>
          <a:prstGeom prst="rect">
            <a:avLst/>
          </a:prstGeom>
          <a:noFill/>
        </p:spPr>
        <p:txBody>
          <a:bodyPr wrap="square">
            <a:spAutoFit/>
          </a:bodyPr>
          <a:lstStyle/>
          <a:p>
            <a:r>
              <a:rPr lang="en-US" sz="3200" b="1" kern="1200" dirty="0">
                <a:solidFill>
                  <a:schemeClr val="tx1"/>
                </a:solidFill>
                <a:latin typeface="Helvetica" panose="020B0604020202020204" pitchFamily="34" charset="0"/>
                <a:ea typeface="+mj-ea"/>
                <a:cs typeface="Helvetica" panose="020B0604020202020204" pitchFamily="34" charset="0"/>
              </a:rPr>
              <a:t>EMA NI Application Numbers </a:t>
            </a:r>
            <a:endParaRPr lang="en-GB" sz="3200" b="1" dirty="0">
              <a:latin typeface="Helvetica" panose="020B0604020202020204" pitchFamily="34" charset="0"/>
              <a:cs typeface="Helvetica" panose="020B0604020202020204" pitchFamily="34" charset="0"/>
            </a:endParaRPr>
          </a:p>
        </p:txBody>
      </p:sp>
      <p:graphicFrame>
        <p:nvGraphicFramePr>
          <p:cNvPr id="6" name="Table 5">
            <a:extLst>
              <a:ext uri="{FF2B5EF4-FFF2-40B4-BE49-F238E27FC236}">
                <a16:creationId xmlns:a16="http://schemas.microsoft.com/office/drawing/2014/main" id="{128895E8-D461-4693-3B7F-DC73C7CE3A98}"/>
              </a:ext>
            </a:extLst>
          </p:cNvPr>
          <p:cNvGraphicFramePr>
            <a:graphicFrameLocks noGrp="1"/>
          </p:cNvGraphicFramePr>
          <p:nvPr/>
        </p:nvGraphicFramePr>
        <p:xfrm>
          <a:off x="1795892" y="1015663"/>
          <a:ext cx="8600215" cy="5530328"/>
        </p:xfrm>
        <a:graphic>
          <a:graphicData uri="http://schemas.openxmlformats.org/drawingml/2006/table">
            <a:tbl>
              <a:tblPr/>
              <a:tblGrid>
                <a:gridCol w="2268070">
                  <a:extLst>
                    <a:ext uri="{9D8B030D-6E8A-4147-A177-3AD203B41FA5}">
                      <a16:colId xmlns:a16="http://schemas.microsoft.com/office/drawing/2014/main" val="3884063761"/>
                    </a:ext>
                  </a:extLst>
                </a:gridCol>
                <a:gridCol w="1624405">
                  <a:extLst>
                    <a:ext uri="{9D8B030D-6E8A-4147-A177-3AD203B41FA5}">
                      <a16:colId xmlns:a16="http://schemas.microsoft.com/office/drawing/2014/main" val="306939413"/>
                    </a:ext>
                  </a:extLst>
                </a:gridCol>
                <a:gridCol w="1376979">
                  <a:extLst>
                    <a:ext uri="{9D8B030D-6E8A-4147-A177-3AD203B41FA5}">
                      <a16:colId xmlns:a16="http://schemas.microsoft.com/office/drawing/2014/main" val="2767833911"/>
                    </a:ext>
                  </a:extLst>
                </a:gridCol>
                <a:gridCol w="1512720">
                  <a:extLst>
                    <a:ext uri="{9D8B030D-6E8A-4147-A177-3AD203B41FA5}">
                      <a16:colId xmlns:a16="http://schemas.microsoft.com/office/drawing/2014/main" val="1811394604"/>
                    </a:ext>
                  </a:extLst>
                </a:gridCol>
                <a:gridCol w="1818041">
                  <a:extLst>
                    <a:ext uri="{9D8B030D-6E8A-4147-A177-3AD203B41FA5}">
                      <a16:colId xmlns:a16="http://schemas.microsoft.com/office/drawing/2014/main" val="2270944592"/>
                    </a:ext>
                  </a:extLst>
                </a:gridCol>
              </a:tblGrid>
              <a:tr h="873238">
                <a:tc>
                  <a:txBody>
                    <a:bodyPr/>
                    <a:lstStyle/>
                    <a:p>
                      <a:pPr algn="ctr" fontAlgn="ctr"/>
                      <a:r>
                        <a:rPr lang="en-GB" sz="1600" b="1" i="0" u="none" strike="noStrike" dirty="0">
                          <a:solidFill>
                            <a:schemeClr val="bg1"/>
                          </a:solidFill>
                          <a:effectLst/>
                          <a:latin typeface="Helvetica" panose="020B0604020202020204" pitchFamily="34" charset="0"/>
                          <a:cs typeface="Helvetica" panose="020B0604020202020204" pitchFamily="34" charset="0"/>
                        </a:rPr>
                        <a:t>Month Application Received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GB" sz="1600" b="1" i="0" u="none" strike="noStrike" dirty="0">
                          <a:solidFill>
                            <a:schemeClr val="bg1"/>
                          </a:solidFill>
                          <a:effectLst/>
                          <a:latin typeface="Helvetica" panose="020B0604020202020204" pitchFamily="34" charset="0"/>
                          <a:cs typeface="Helvetica" panose="020B0604020202020204" pitchFamily="34" charset="0"/>
                        </a:rPr>
                        <a:t>22/23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60000"/>
                        <a:lumOff val="40000"/>
                      </a:schemeClr>
                    </a:solidFill>
                  </a:tcPr>
                </a:tc>
                <a:tc>
                  <a:txBody>
                    <a:bodyPr/>
                    <a:lstStyle/>
                    <a:p>
                      <a:pPr algn="ctr" fontAlgn="ctr"/>
                      <a:r>
                        <a:rPr lang="en-GB" sz="1600" b="1" i="0" u="none" strike="noStrike" dirty="0">
                          <a:solidFill>
                            <a:schemeClr val="bg1"/>
                          </a:solidFill>
                          <a:effectLst/>
                          <a:latin typeface="Helvetica" panose="020B0604020202020204" pitchFamily="34" charset="0"/>
                          <a:cs typeface="Helvetica" panose="020B0604020202020204" pitchFamily="34" charset="0"/>
                        </a:rPr>
                        <a:t>23/24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60000"/>
                        <a:lumOff val="40000"/>
                      </a:schemeClr>
                    </a:solidFill>
                  </a:tcPr>
                </a:tc>
                <a:tc>
                  <a:txBody>
                    <a:bodyPr/>
                    <a:lstStyle/>
                    <a:p>
                      <a:pPr algn="ctr" fontAlgn="ctr"/>
                      <a:r>
                        <a:rPr lang="en-GB" sz="1600" b="1" i="0" u="none" strike="noStrike" dirty="0">
                          <a:solidFill>
                            <a:schemeClr val="bg1"/>
                          </a:solidFill>
                          <a:effectLst/>
                          <a:latin typeface="Helvetica" panose="020B0604020202020204" pitchFamily="34" charset="0"/>
                          <a:cs typeface="Helvetica" panose="020B0604020202020204" pitchFamily="34" charset="0"/>
                        </a:rPr>
                        <a:t>24/25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60000"/>
                        <a:lumOff val="40000"/>
                      </a:schemeClr>
                    </a:solidFill>
                  </a:tcPr>
                </a:tc>
                <a:tc>
                  <a:txBody>
                    <a:bodyPr/>
                    <a:lstStyle/>
                    <a:p>
                      <a:pPr algn="ctr" fontAlgn="ctr"/>
                      <a:r>
                        <a:rPr lang="en-GB" sz="1600" b="1" i="0" u="none" strike="noStrike" dirty="0">
                          <a:solidFill>
                            <a:schemeClr val="bg1"/>
                          </a:solidFill>
                          <a:effectLst/>
                          <a:latin typeface="Helvetica" panose="020B0604020202020204" pitchFamily="34" charset="0"/>
                          <a:cs typeface="Helvetica" panose="020B0604020202020204" pitchFamily="34" charset="0"/>
                        </a:rPr>
                        <a:t>23/24 &amp; 24/25 Variance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953022361"/>
                  </a:ext>
                </a:extLst>
              </a:tr>
              <a:tr h="245825">
                <a:tc>
                  <a:txBody>
                    <a:bodyPr/>
                    <a:lstStyle/>
                    <a:p>
                      <a:pPr algn="ctr" fontAlgn="b"/>
                      <a:r>
                        <a:rPr lang="en-GB" sz="1600" b="0" i="0" u="none" strike="noStrike" dirty="0">
                          <a:solidFill>
                            <a:schemeClr val="tx1"/>
                          </a:solidFill>
                          <a:effectLst/>
                          <a:latin typeface="Helvetica" panose="020B0604020202020204" pitchFamily="34" charset="0"/>
                          <a:cs typeface="Helvetica" panose="020B0604020202020204" pitchFamily="34" charset="0"/>
                        </a:rPr>
                        <a:t>April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5,237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4,630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725543005"/>
                  </a:ext>
                </a:extLst>
              </a:tr>
              <a:tr h="245825">
                <a:tc>
                  <a:txBody>
                    <a:bodyPr/>
                    <a:lstStyle/>
                    <a:p>
                      <a:pPr algn="ctr" fontAlgn="b"/>
                      <a:r>
                        <a:rPr lang="en-GB" sz="1600" b="0" i="0" u="none" strike="noStrike" dirty="0">
                          <a:solidFill>
                            <a:schemeClr val="tx1"/>
                          </a:solidFill>
                          <a:effectLst/>
                          <a:latin typeface="Helvetica" panose="020B0604020202020204" pitchFamily="34" charset="0"/>
                          <a:cs typeface="Helvetica" panose="020B0604020202020204" pitchFamily="34" charset="0"/>
                        </a:rPr>
                        <a:t>May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192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177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81455193"/>
                  </a:ext>
                </a:extLst>
              </a:tr>
              <a:tr h="245825">
                <a:tc>
                  <a:txBody>
                    <a:bodyPr/>
                    <a:lstStyle/>
                    <a:p>
                      <a:pPr algn="ctr" fontAlgn="b"/>
                      <a:r>
                        <a:rPr lang="en-GB" sz="1600" b="0" i="0" u="none" strike="noStrike" dirty="0">
                          <a:solidFill>
                            <a:schemeClr val="tx1"/>
                          </a:solidFill>
                          <a:effectLst/>
                          <a:latin typeface="Helvetica" panose="020B0604020202020204" pitchFamily="34" charset="0"/>
                          <a:cs typeface="Helvetica" panose="020B0604020202020204" pitchFamily="34" charset="0"/>
                        </a:rPr>
                        <a:t>June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437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5,600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277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936691652"/>
                  </a:ext>
                </a:extLst>
              </a:tr>
              <a:tr h="245825">
                <a:tc>
                  <a:txBody>
                    <a:bodyPr/>
                    <a:lstStyle/>
                    <a:p>
                      <a:pPr algn="ctr" fontAlgn="b"/>
                      <a:r>
                        <a:rPr lang="en-GB" sz="1600" b="0" i="0" u="none" strike="noStrike" dirty="0">
                          <a:solidFill>
                            <a:schemeClr val="tx1"/>
                          </a:solidFill>
                          <a:effectLst/>
                          <a:latin typeface="Helvetica" panose="020B0604020202020204" pitchFamily="34" charset="0"/>
                          <a:cs typeface="Helvetica" panose="020B0604020202020204" pitchFamily="34" charset="0"/>
                        </a:rPr>
                        <a:t>July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341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387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265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GB" sz="1700" b="0" i="0" u="none" strike="noStrike" dirty="0">
                          <a:solidFill>
                            <a:schemeClr val="tx1"/>
                          </a:solidFill>
                          <a:effectLst/>
                          <a:latin typeface="Helvetica" panose="020B0604020202020204" pitchFamily="34" charset="0"/>
                          <a:cs typeface="Helvetica" panose="020B0604020202020204" pitchFamily="34" charset="0"/>
                        </a:rPr>
                        <a:t>-31.5%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122638655"/>
                  </a:ext>
                </a:extLst>
              </a:tr>
              <a:tr h="245825">
                <a:tc>
                  <a:txBody>
                    <a:bodyPr/>
                    <a:lstStyle/>
                    <a:p>
                      <a:pPr algn="ctr" fontAlgn="b"/>
                      <a:r>
                        <a:rPr lang="en-GB" sz="1600" b="0" i="0" u="none" strike="noStrike" dirty="0">
                          <a:solidFill>
                            <a:schemeClr val="tx1"/>
                          </a:solidFill>
                          <a:effectLst/>
                          <a:latin typeface="Helvetica" panose="020B0604020202020204" pitchFamily="34" charset="0"/>
                          <a:cs typeface="Helvetica" panose="020B0604020202020204" pitchFamily="34" charset="0"/>
                        </a:rPr>
                        <a:t>August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554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711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556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GB" sz="1700" b="0" i="0" u="none" strike="noStrike" dirty="0">
                          <a:solidFill>
                            <a:schemeClr val="tx1"/>
                          </a:solidFill>
                          <a:effectLst/>
                          <a:latin typeface="Helvetica" panose="020B0604020202020204" pitchFamily="34" charset="0"/>
                          <a:cs typeface="Helvetica" panose="020B0604020202020204" pitchFamily="34" charset="0"/>
                        </a:rPr>
                        <a:t>-21.8%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805405584"/>
                  </a:ext>
                </a:extLst>
              </a:tr>
              <a:tr h="245825">
                <a:tc>
                  <a:txBody>
                    <a:bodyPr/>
                    <a:lstStyle/>
                    <a:p>
                      <a:pPr algn="ctr" fontAlgn="b"/>
                      <a:r>
                        <a:rPr lang="en-GB" sz="1600" b="0" i="0" u="none" strike="noStrike" dirty="0">
                          <a:solidFill>
                            <a:schemeClr val="tx1"/>
                          </a:solidFill>
                          <a:effectLst/>
                          <a:latin typeface="Helvetica" panose="020B0604020202020204" pitchFamily="34" charset="0"/>
                          <a:cs typeface="Helvetica" panose="020B0604020202020204" pitchFamily="34" charset="0"/>
                        </a:rPr>
                        <a:t>September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2,897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2,931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2,783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GB" sz="1700" b="0" i="0" u="none" strike="noStrike" dirty="0">
                          <a:solidFill>
                            <a:schemeClr val="tx1"/>
                          </a:solidFill>
                          <a:effectLst/>
                          <a:latin typeface="Helvetica" panose="020B0604020202020204" pitchFamily="34" charset="0"/>
                          <a:cs typeface="Helvetica" panose="020B0604020202020204" pitchFamily="34" charset="0"/>
                        </a:rPr>
                        <a:t>-5.0%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508228622"/>
                  </a:ext>
                </a:extLst>
              </a:tr>
              <a:tr h="263364">
                <a:tc>
                  <a:txBody>
                    <a:bodyPr/>
                    <a:lstStyle/>
                    <a:p>
                      <a:pPr algn="ctr" fontAlgn="b"/>
                      <a:r>
                        <a:rPr lang="en-GB" sz="1600" b="0" i="0" u="none" strike="noStrike" dirty="0">
                          <a:solidFill>
                            <a:schemeClr val="tx1"/>
                          </a:solidFill>
                          <a:effectLst/>
                          <a:latin typeface="Helvetica" panose="020B0604020202020204" pitchFamily="34" charset="0"/>
                          <a:cs typeface="Helvetica" panose="020B0604020202020204" pitchFamily="34" charset="0"/>
                        </a:rPr>
                        <a:t>October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881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753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GB" sz="1700" b="0" i="0" u="none" strike="noStrike" dirty="0">
                          <a:solidFill>
                            <a:schemeClr val="tx1"/>
                          </a:solidFill>
                          <a:effectLst/>
                          <a:latin typeface="Helvetica" panose="020B0604020202020204" pitchFamily="34" charset="0"/>
                          <a:cs typeface="Helvetica" panose="020B0604020202020204" pitchFamily="34" charset="0"/>
                        </a:rPr>
                        <a:t>-16.3%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009412324"/>
                  </a:ext>
                </a:extLst>
              </a:tr>
              <a:tr h="245825">
                <a:tc>
                  <a:txBody>
                    <a:bodyPr/>
                    <a:lstStyle/>
                    <a:p>
                      <a:pPr algn="ctr" fontAlgn="b"/>
                      <a:r>
                        <a:rPr lang="en-GB" sz="1600" b="0" i="0" u="none" strike="noStrike" dirty="0">
                          <a:solidFill>
                            <a:schemeClr val="tx1"/>
                          </a:solidFill>
                          <a:effectLst/>
                          <a:latin typeface="Helvetica" panose="020B0604020202020204" pitchFamily="34" charset="0"/>
                          <a:cs typeface="Helvetica" panose="020B0604020202020204" pitchFamily="34" charset="0"/>
                        </a:rPr>
                        <a:t>November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292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233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281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GB" sz="1700" b="0" i="0" u="none" strike="noStrike" dirty="0">
                          <a:solidFill>
                            <a:schemeClr val="tx1"/>
                          </a:solidFill>
                          <a:effectLst/>
                          <a:latin typeface="Helvetica" panose="020B0604020202020204" pitchFamily="34" charset="0"/>
                          <a:cs typeface="Helvetica" panose="020B0604020202020204" pitchFamily="34" charset="0"/>
                        </a:rPr>
                        <a:t>20.6%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913532937"/>
                  </a:ext>
                </a:extLst>
              </a:tr>
              <a:tr h="245825">
                <a:tc>
                  <a:txBody>
                    <a:bodyPr/>
                    <a:lstStyle/>
                    <a:p>
                      <a:pPr algn="ctr" fontAlgn="b"/>
                      <a:r>
                        <a:rPr lang="en-GB" sz="1600" b="0" i="0" u="none" strike="noStrike" dirty="0">
                          <a:solidFill>
                            <a:schemeClr val="tx1"/>
                          </a:solidFill>
                          <a:effectLst/>
                          <a:latin typeface="Helvetica" panose="020B0604020202020204" pitchFamily="34" charset="0"/>
                          <a:cs typeface="Helvetica" panose="020B0604020202020204" pitchFamily="34" charset="0"/>
                        </a:rPr>
                        <a:t>December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102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89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113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GB" sz="1700" b="0" i="0" u="none" strike="noStrike" dirty="0">
                          <a:solidFill>
                            <a:schemeClr val="tx1"/>
                          </a:solidFill>
                          <a:effectLst/>
                          <a:latin typeface="Helvetica" panose="020B0604020202020204" pitchFamily="34" charset="0"/>
                          <a:cs typeface="Helvetica" panose="020B0604020202020204" pitchFamily="34" charset="0"/>
                        </a:rPr>
                        <a:t>27.0%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4122990523"/>
                  </a:ext>
                </a:extLst>
              </a:tr>
              <a:tr h="245825">
                <a:tc>
                  <a:txBody>
                    <a:bodyPr/>
                    <a:lstStyle/>
                    <a:p>
                      <a:pPr algn="ctr" fontAlgn="b"/>
                      <a:r>
                        <a:rPr lang="en-GB" sz="1600" b="0" i="0" u="none" strike="noStrike" dirty="0">
                          <a:solidFill>
                            <a:schemeClr val="tx1"/>
                          </a:solidFill>
                          <a:effectLst/>
                          <a:latin typeface="Helvetica" panose="020B0604020202020204" pitchFamily="34" charset="0"/>
                          <a:cs typeface="Helvetica" panose="020B0604020202020204" pitchFamily="34" charset="0"/>
                        </a:rPr>
                        <a:t>January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121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100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GB" sz="1700" b="0" i="0" u="none" strike="noStrike" dirty="0">
                          <a:solidFill>
                            <a:schemeClr val="tx1"/>
                          </a:solidFill>
                          <a:effectLst/>
                          <a:latin typeface="Helvetica" panose="020B0604020202020204" pitchFamily="34" charset="0"/>
                          <a:cs typeface="Helvetica" panose="020B0604020202020204" pitchFamily="34" charset="0"/>
                        </a:rPr>
                        <a:t>-19.0%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222843384"/>
                  </a:ext>
                </a:extLst>
              </a:tr>
              <a:tr h="245825">
                <a:tc>
                  <a:txBody>
                    <a:bodyPr/>
                    <a:lstStyle/>
                    <a:p>
                      <a:pPr algn="ctr" fontAlgn="b"/>
                      <a:r>
                        <a:rPr lang="en-GB" sz="1600" b="0" i="0" u="none" strike="noStrike" dirty="0">
                          <a:solidFill>
                            <a:schemeClr val="tx1"/>
                          </a:solidFill>
                          <a:effectLst/>
                          <a:latin typeface="Helvetica" panose="020B0604020202020204" pitchFamily="34" charset="0"/>
                          <a:cs typeface="Helvetica" panose="020B0604020202020204" pitchFamily="34" charset="0"/>
                        </a:rPr>
                        <a:t>February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GB" sz="1700" b="0" i="0" u="none" strike="noStrike" dirty="0">
                          <a:solidFill>
                            <a:schemeClr val="tx1"/>
                          </a:solidFill>
                          <a:effectLst/>
                          <a:latin typeface="Helvetica" panose="020B0604020202020204" pitchFamily="34" charset="0"/>
                          <a:cs typeface="Helvetica" panose="020B0604020202020204" pitchFamily="34" charset="0"/>
                        </a:rPr>
                        <a:t>-17.5%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539574800"/>
                  </a:ext>
                </a:extLst>
              </a:tr>
              <a:tr h="245825">
                <a:tc>
                  <a:txBody>
                    <a:bodyPr/>
                    <a:lstStyle/>
                    <a:p>
                      <a:pPr algn="ctr" fontAlgn="b"/>
                      <a:r>
                        <a:rPr lang="en-GB" sz="1600" b="0" i="0" u="none" strike="noStrike" dirty="0">
                          <a:solidFill>
                            <a:schemeClr val="tx1"/>
                          </a:solidFill>
                          <a:effectLst/>
                          <a:latin typeface="Helvetica" panose="020B0604020202020204" pitchFamily="34" charset="0"/>
                          <a:cs typeface="Helvetica" panose="020B0604020202020204" pitchFamily="34" charset="0"/>
                        </a:rPr>
                        <a:t>March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 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905175151"/>
                  </a:ext>
                </a:extLst>
              </a:tr>
              <a:tr h="245825">
                <a:tc>
                  <a:txBody>
                    <a:bodyPr/>
                    <a:lstStyle/>
                    <a:p>
                      <a:pPr algn="ctr" fontAlgn="b"/>
                      <a:r>
                        <a:rPr lang="en-GB" sz="1600" b="0" i="0" u="none" strike="noStrike" dirty="0">
                          <a:solidFill>
                            <a:schemeClr val="tx1"/>
                          </a:solidFill>
                          <a:effectLst/>
                          <a:latin typeface="Helvetica" panose="020B0604020202020204" pitchFamily="34" charset="0"/>
                          <a:cs typeface="Helvetica" panose="020B0604020202020204" pitchFamily="34" charset="0"/>
                        </a:rPr>
                        <a:t>April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487976689"/>
                  </a:ext>
                </a:extLst>
              </a:tr>
              <a:tr h="245825">
                <a:tc>
                  <a:txBody>
                    <a:bodyPr/>
                    <a:lstStyle/>
                    <a:p>
                      <a:pPr algn="ctr" fontAlgn="b"/>
                      <a:r>
                        <a:rPr lang="en-GB" sz="1600" b="0" i="0" u="none" strike="noStrike" dirty="0">
                          <a:solidFill>
                            <a:schemeClr val="tx1"/>
                          </a:solidFill>
                          <a:effectLst/>
                          <a:latin typeface="Helvetica" panose="020B0604020202020204" pitchFamily="34" charset="0"/>
                          <a:cs typeface="Helvetica" panose="020B0604020202020204" pitchFamily="34" charset="0"/>
                        </a:rPr>
                        <a:t>May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029389435"/>
                  </a:ext>
                </a:extLst>
              </a:tr>
              <a:tr h="245825">
                <a:tc>
                  <a:txBody>
                    <a:bodyPr/>
                    <a:lstStyle/>
                    <a:p>
                      <a:pPr algn="ctr" fontAlgn="b"/>
                      <a:r>
                        <a:rPr lang="en-GB" sz="1600" b="0" i="0" u="none" strike="noStrike" dirty="0">
                          <a:solidFill>
                            <a:schemeClr val="tx1"/>
                          </a:solidFill>
                          <a:effectLst/>
                          <a:latin typeface="Helvetica" panose="020B0604020202020204" pitchFamily="34" charset="0"/>
                          <a:cs typeface="Helvetica" panose="020B0604020202020204" pitchFamily="34" charset="0"/>
                        </a:rPr>
                        <a:t>June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939108874"/>
                  </a:ext>
                </a:extLst>
              </a:tr>
              <a:tr h="245825">
                <a:tc>
                  <a:txBody>
                    <a:bodyPr/>
                    <a:lstStyle/>
                    <a:p>
                      <a:pPr algn="ctr" fontAlgn="b"/>
                      <a:r>
                        <a:rPr lang="en-GB" sz="1600" b="0" i="0" u="none" strike="noStrike" dirty="0">
                          <a:solidFill>
                            <a:schemeClr val="tx1"/>
                          </a:solidFill>
                          <a:effectLst/>
                          <a:latin typeface="Helvetica" panose="020B0604020202020204" pitchFamily="34" charset="0"/>
                          <a:cs typeface="Helvetica" panose="020B0604020202020204" pitchFamily="34" charset="0"/>
                        </a:rPr>
                        <a:t>July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660942408"/>
                  </a:ext>
                </a:extLst>
              </a:tr>
              <a:tr h="245825">
                <a:tc>
                  <a:txBody>
                    <a:bodyPr/>
                    <a:lstStyle/>
                    <a:p>
                      <a:pPr algn="ctr" fontAlgn="b"/>
                      <a:r>
                        <a:rPr lang="en-GB" sz="1600" b="0" i="0" u="none" strike="noStrike" dirty="0">
                          <a:solidFill>
                            <a:schemeClr val="tx1"/>
                          </a:solidFill>
                          <a:effectLst/>
                          <a:latin typeface="Helvetica" panose="020B0604020202020204" pitchFamily="34" charset="0"/>
                          <a:cs typeface="Helvetica" panose="020B0604020202020204" pitchFamily="34" charset="0"/>
                        </a:rPr>
                        <a:t>August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chemeClr val="tx1"/>
                          </a:solidFill>
                          <a:effectLst/>
                          <a:latin typeface="Helvetica" panose="020B0604020202020204" pitchFamily="34" charset="0"/>
                          <a:cs typeface="Helvetica"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0216509"/>
                  </a:ext>
                </a:extLst>
              </a:tr>
              <a:tr h="245825">
                <a:tc>
                  <a:txBody>
                    <a:bodyPr/>
                    <a:lstStyle/>
                    <a:p>
                      <a:pPr algn="ctr" fontAlgn="b"/>
                      <a:r>
                        <a:rPr lang="en-GB" sz="1600" b="1" i="0" u="none" strike="noStrike" dirty="0">
                          <a:solidFill>
                            <a:schemeClr val="bg1"/>
                          </a:solidFill>
                          <a:effectLst/>
                          <a:latin typeface="Helvetica" panose="020B0604020202020204" pitchFamily="34" charset="0"/>
                          <a:cs typeface="Helvetica" panose="020B0604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GB" sz="1600" b="1" i="0" u="none" strike="noStrike" dirty="0">
                          <a:solidFill>
                            <a:schemeClr val="bg1"/>
                          </a:solidFill>
                          <a:effectLst/>
                          <a:latin typeface="Helvetica" panose="020B0604020202020204" pitchFamily="34" charset="0"/>
                          <a:cs typeface="Helvetica" panose="020B0604020202020204" pitchFamily="34" charset="0"/>
                        </a:rPr>
                        <a:t>11,171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GB" sz="1600" b="1" i="0" u="none" strike="noStrike" dirty="0">
                          <a:solidFill>
                            <a:schemeClr val="bg1"/>
                          </a:solidFill>
                          <a:effectLst/>
                          <a:latin typeface="Helvetica" panose="020B0604020202020204" pitchFamily="34" charset="0"/>
                          <a:cs typeface="Helvetica" panose="020B0604020202020204" pitchFamily="34" charset="0"/>
                        </a:rPr>
                        <a:t>10,861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GB" sz="1600" b="1" i="0" u="none" strike="noStrike" dirty="0">
                          <a:solidFill>
                            <a:schemeClr val="bg1"/>
                          </a:solidFill>
                          <a:effectLst/>
                          <a:latin typeface="Helvetica" panose="020B0604020202020204" pitchFamily="34" charset="0"/>
                          <a:cs typeface="Helvetica" panose="020B0604020202020204" pitchFamily="34" charset="0"/>
                        </a:rPr>
                        <a:t>9,840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GB" sz="1600" b="1" i="0" u="none" strike="noStrike" dirty="0">
                          <a:solidFill>
                            <a:schemeClr val="bg1"/>
                          </a:solidFill>
                          <a:effectLst/>
                          <a:latin typeface="Helvetica" panose="020B0604020202020204" pitchFamily="34" charset="0"/>
                          <a:cs typeface="Helvetica" panose="020B0604020202020204" pitchFamily="34" charset="0"/>
                        </a:rPr>
                        <a:t>-9.4%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937229178"/>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A83A1E-9E0F-E7EE-7C7B-C034E93ED4BF}"/>
              </a:ext>
            </a:extLst>
          </p:cNvPr>
          <p:cNvSpPr txBox="1"/>
          <p:nvPr/>
        </p:nvSpPr>
        <p:spPr>
          <a:xfrm>
            <a:off x="394636" y="1299411"/>
            <a:ext cx="10443410" cy="6740307"/>
          </a:xfrm>
          <a:prstGeom prst="rect">
            <a:avLst/>
          </a:prstGeom>
          <a:noFill/>
        </p:spPr>
        <p:txBody>
          <a:bodyPr wrap="square" rtlCol="0">
            <a:spAutoFit/>
          </a:bodyPr>
          <a:lstStyle/>
          <a:p>
            <a:pPr marL="285750" indent="-285750">
              <a:buFont typeface="Arial" panose="020B0604020202020204" pitchFamily="34" charset="0"/>
              <a:buChar char="•"/>
            </a:pPr>
            <a:r>
              <a:rPr lang="en-GB" sz="2400" dirty="0"/>
              <a:t>What do you currently do to identify possible EMA eligible students ?</a:t>
            </a:r>
          </a:p>
          <a:p>
            <a:pPr marL="285750" indent="-285750">
              <a:buFont typeface="Arial" panose="020B0604020202020204" pitchFamily="34" charset="0"/>
              <a:buChar char="•"/>
            </a:pPr>
            <a:r>
              <a:rPr lang="en-GB" sz="2400" dirty="0"/>
              <a:t>Do you promote EMA within your Learning Centre ? If so how and when do you do this ?</a:t>
            </a:r>
          </a:p>
          <a:p>
            <a:endParaRPr lang="en-GB" sz="2400" dirty="0"/>
          </a:p>
          <a:p>
            <a:pPr marL="342900" indent="-342900">
              <a:buFont typeface="Arial" panose="020B0604020202020204" pitchFamily="34" charset="0"/>
              <a:buChar char="•"/>
            </a:pPr>
            <a:r>
              <a:rPr lang="en-GB" sz="2400" dirty="0"/>
              <a:t>Which promotional recourses that SLC provide do you currently use if any?</a:t>
            </a:r>
          </a:p>
          <a:p>
            <a:pPr marL="800100" lvl="1" indent="-342900">
              <a:buFont typeface="Wingdings" panose="05000000000000000000" pitchFamily="2" charset="2"/>
              <a:buChar char="Ø"/>
            </a:pPr>
            <a:r>
              <a:rPr lang="en-GB" sz="2400" b="1" dirty="0"/>
              <a:t>Little book of EMA</a:t>
            </a:r>
          </a:p>
          <a:p>
            <a:pPr marL="800100" lvl="1" indent="-342900">
              <a:buFont typeface="Wingdings" panose="05000000000000000000" pitchFamily="2" charset="2"/>
              <a:buChar char="Ø"/>
            </a:pPr>
            <a:r>
              <a:rPr lang="en-GB" sz="2400" b="1" dirty="0"/>
              <a:t>Coming soon posters </a:t>
            </a:r>
          </a:p>
          <a:p>
            <a:pPr marL="800100" lvl="1" indent="-342900">
              <a:buFont typeface="Wingdings" panose="05000000000000000000" pitchFamily="2" charset="2"/>
              <a:buChar char="Ø"/>
            </a:pPr>
            <a:r>
              <a:rPr lang="en-GB" sz="2400" b="1" dirty="0"/>
              <a:t>Posters to apply now</a:t>
            </a:r>
          </a:p>
          <a:p>
            <a:pPr marL="800100" lvl="1" indent="-342900">
              <a:buFont typeface="Wingdings" panose="05000000000000000000" pitchFamily="2" charset="2"/>
              <a:buChar char="Ø"/>
            </a:pPr>
            <a:r>
              <a:rPr lang="en-GB" sz="2400" b="1" dirty="0"/>
              <a:t>Powerpoint to use on TV screens </a:t>
            </a:r>
          </a:p>
          <a:p>
            <a:pPr marL="342900" indent="-342900">
              <a:buFont typeface="Wingdings" panose="05000000000000000000" pitchFamily="2" charset="2"/>
              <a:buChar char="Ø"/>
            </a:pPr>
            <a:endParaRPr lang="en-GB" sz="2400" b="1" dirty="0"/>
          </a:p>
          <a:p>
            <a:pPr marL="285750" indent="-285750">
              <a:buFont typeface="Arial" panose="020B0604020202020204" pitchFamily="34" charset="0"/>
              <a:buChar char="•"/>
            </a:pPr>
            <a:r>
              <a:rPr lang="en-GB" sz="2400" dirty="0"/>
              <a:t>What other promotional materials do you think would work well to catch students/parents' attention to EMA?</a:t>
            </a:r>
          </a:p>
          <a:p>
            <a:pPr marL="285750" indent="-285750">
              <a:buFont typeface="Arial" panose="020B0604020202020204" pitchFamily="34" charset="0"/>
              <a:buChar char="•"/>
            </a:pPr>
            <a:r>
              <a:rPr lang="en-GB" sz="2400" dirty="0"/>
              <a:t>Do you use parent pay, Classcharts, Free school meals?</a:t>
            </a:r>
          </a:p>
          <a:p>
            <a:pPr marL="285750" indent="-285750">
              <a:buFont typeface="Arial" panose="020B0604020202020204" pitchFamily="34" charset="0"/>
              <a:buChar char="•"/>
            </a:pPr>
            <a:r>
              <a:rPr lang="en-GB" sz="2400" dirty="0"/>
              <a:t>If you don’t currently do promotion what is the reason?</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p:txBody>
      </p:sp>
      <p:sp>
        <p:nvSpPr>
          <p:cNvPr id="4" name="TextBox 3">
            <a:extLst>
              <a:ext uri="{FF2B5EF4-FFF2-40B4-BE49-F238E27FC236}">
                <a16:creationId xmlns:a16="http://schemas.microsoft.com/office/drawing/2014/main" id="{B386212B-0A65-83F7-A18A-5D114598B464}"/>
              </a:ext>
            </a:extLst>
          </p:cNvPr>
          <p:cNvSpPr txBox="1"/>
          <p:nvPr/>
        </p:nvSpPr>
        <p:spPr>
          <a:xfrm>
            <a:off x="134753" y="134754"/>
            <a:ext cx="6132231" cy="584775"/>
          </a:xfrm>
          <a:prstGeom prst="rect">
            <a:avLst/>
          </a:prstGeom>
          <a:noFill/>
        </p:spPr>
        <p:txBody>
          <a:bodyPr wrap="square" rtlCol="0">
            <a:spAutoFit/>
          </a:bodyPr>
          <a:lstStyle/>
          <a:p>
            <a:r>
              <a:rPr lang="en-GB" sz="3200" b="1" dirty="0"/>
              <a:t>EMA Promotion – time to share</a:t>
            </a:r>
          </a:p>
        </p:txBody>
      </p:sp>
    </p:spTree>
    <p:extLst>
      <p:ext uri="{BB962C8B-B14F-4D97-AF65-F5344CB8AC3E}">
        <p14:creationId xmlns:p14="http://schemas.microsoft.com/office/powerpoint/2010/main" val="3663116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3D4B4-FCF6-67AB-9146-4884702FADD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94712F8-EB5A-8940-EEE2-FDC601FC0BCB}"/>
              </a:ext>
            </a:extLst>
          </p:cNvPr>
          <p:cNvSpPr txBox="1"/>
          <p:nvPr/>
        </p:nvSpPr>
        <p:spPr>
          <a:xfrm>
            <a:off x="0" y="115504"/>
            <a:ext cx="6096000" cy="584775"/>
          </a:xfrm>
          <a:prstGeom prst="rect">
            <a:avLst/>
          </a:prstGeom>
          <a:noFill/>
        </p:spPr>
        <p:txBody>
          <a:bodyPr wrap="square">
            <a:spAutoFit/>
          </a:bodyPr>
          <a:lstStyle/>
          <a:p>
            <a:r>
              <a:rPr lang="en-GB" sz="3200" b="1" dirty="0">
                <a:cs typeface="Helvetica" panose="020B0604020202020204" pitchFamily="34" charset="0"/>
              </a:rPr>
              <a:t>Promotional Materials </a:t>
            </a:r>
          </a:p>
        </p:txBody>
      </p:sp>
      <p:sp>
        <p:nvSpPr>
          <p:cNvPr id="4" name="Text Placeholder 3">
            <a:extLst>
              <a:ext uri="{FF2B5EF4-FFF2-40B4-BE49-F238E27FC236}">
                <a16:creationId xmlns:a16="http://schemas.microsoft.com/office/drawing/2014/main" id="{0161ED0A-D5BE-7E25-D9CF-B2151CFC6580}"/>
              </a:ext>
            </a:extLst>
          </p:cNvPr>
          <p:cNvSpPr txBox="1">
            <a:spLocks/>
          </p:cNvSpPr>
          <p:nvPr/>
        </p:nvSpPr>
        <p:spPr>
          <a:xfrm>
            <a:off x="84034" y="943275"/>
            <a:ext cx="10435870" cy="2724835"/>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endParaRPr lang="en-GB" sz="2000" dirty="0">
              <a:latin typeface="Helvetica" panose="020B0604020202020204" pitchFamily="34" charset="0"/>
              <a:cs typeface="Helvetica" panose="020B0604020202020204" pitchFamily="34" charset="0"/>
            </a:endParaRPr>
          </a:p>
          <a:p>
            <a:pPr>
              <a:buFont typeface="Wingdings" panose="05000000000000000000" pitchFamily="2" charset="2"/>
              <a:buChar char="Ø"/>
            </a:pPr>
            <a:r>
              <a:rPr lang="en-GB" sz="2400" dirty="0">
                <a:latin typeface="Helvetica" panose="020B0604020202020204"/>
                <a:cs typeface="Helvetica" panose="020B0604020202020204"/>
              </a:rPr>
              <a:t>Coming soon poster for EMA (PDF) is now available on the LC Website.</a:t>
            </a:r>
          </a:p>
          <a:p>
            <a:pPr>
              <a:buFont typeface="Wingdings" panose="05000000000000000000" pitchFamily="2" charset="2"/>
              <a:buChar char="Ø"/>
            </a:pPr>
            <a:r>
              <a:rPr lang="en-GB" sz="2400" dirty="0">
                <a:latin typeface="Helvetica" panose="020B0604020202020204"/>
                <a:cs typeface="Helvetica" panose="020B0604020202020204"/>
              </a:rPr>
              <a:t>Apply now posters (PDF) will be available ready for launch.</a:t>
            </a:r>
          </a:p>
          <a:p>
            <a:pPr>
              <a:buFont typeface="Wingdings" panose="05000000000000000000" pitchFamily="2" charset="2"/>
              <a:buChar char="Ø"/>
            </a:pPr>
            <a:r>
              <a:rPr lang="en-GB" sz="2400" dirty="0">
                <a:latin typeface="Helvetica" panose="020B0604020202020204"/>
                <a:cs typeface="Helvetica" panose="020B0604020202020204"/>
              </a:rPr>
              <a:t>LBOEMA is available on the LC Website </a:t>
            </a:r>
            <a:r>
              <a:rPr lang="en-GB" sz="2400" b="1" dirty="0">
                <a:latin typeface="Helvetica" panose="020B0604020202020204"/>
                <a:cs typeface="Helvetica" panose="020B0604020202020204"/>
              </a:rPr>
              <a:t>NOW</a:t>
            </a:r>
          </a:p>
          <a:p>
            <a:pPr>
              <a:buFont typeface="Wingdings" panose="05000000000000000000" pitchFamily="2" charset="2"/>
              <a:buChar char="Ø"/>
            </a:pPr>
            <a:r>
              <a:rPr lang="en-GB" sz="2400" dirty="0">
                <a:latin typeface="Helvetica" panose="020B0604020202020204"/>
                <a:cs typeface="Helvetica" panose="020B0604020202020204"/>
              </a:rPr>
              <a:t>LBOEMA paper copies (Colleges and larger schools with 20+ EMA Learners) were delivered week comm 6</a:t>
            </a:r>
            <a:r>
              <a:rPr lang="en-GB" sz="2400" baseline="30000" dirty="0">
                <a:latin typeface="Helvetica" panose="020B0604020202020204"/>
                <a:cs typeface="Helvetica" panose="020B0604020202020204"/>
              </a:rPr>
              <a:t>th</a:t>
            </a:r>
            <a:r>
              <a:rPr lang="en-GB" sz="2400" dirty="0">
                <a:latin typeface="Helvetica" panose="020B0604020202020204"/>
                <a:cs typeface="Helvetica" panose="020B0604020202020204"/>
              </a:rPr>
              <a:t> March 2025</a:t>
            </a:r>
          </a:p>
          <a:p>
            <a:pPr>
              <a:buFont typeface="Wingdings" panose="05000000000000000000" pitchFamily="2" charset="2"/>
              <a:buChar char="Ø"/>
            </a:pPr>
            <a:r>
              <a:rPr lang="en-GB" sz="2400" dirty="0">
                <a:latin typeface="Helvetica" panose="020B0604020202020204"/>
                <a:cs typeface="Helvetica" panose="020B0604020202020204"/>
              </a:rPr>
              <a:t>EMA application forms were delivered week comm 24</a:t>
            </a:r>
            <a:r>
              <a:rPr lang="en-GB" sz="2400" baseline="30000" dirty="0">
                <a:latin typeface="Helvetica" panose="020B0604020202020204"/>
                <a:cs typeface="Helvetica" panose="020B0604020202020204"/>
              </a:rPr>
              <a:t>th</a:t>
            </a:r>
            <a:r>
              <a:rPr lang="en-GB" sz="2400" dirty="0">
                <a:latin typeface="Helvetica" panose="020B0604020202020204"/>
                <a:cs typeface="Helvetica" panose="020B0604020202020204"/>
              </a:rPr>
              <a:t> March 2025 please contact  </a:t>
            </a:r>
            <a:r>
              <a:rPr lang="en-GB" sz="2400" dirty="0">
                <a:latin typeface="Helvetica" panose="020B0604020202020204"/>
                <a:cs typeface="Helvetica" panose="020B0604020202020204"/>
                <a:hlinkClick r:id="rId3"/>
              </a:rPr>
              <a:t>emainfo@slc.co.uk</a:t>
            </a:r>
            <a:r>
              <a:rPr lang="en-GB" sz="2400" dirty="0">
                <a:latin typeface="Helvetica" panose="020B0604020202020204"/>
                <a:cs typeface="Helvetica" panose="020B0604020202020204"/>
              </a:rPr>
              <a:t> if not received by 4</a:t>
            </a:r>
            <a:r>
              <a:rPr lang="en-GB" sz="2400" baseline="30000" dirty="0">
                <a:latin typeface="Helvetica" panose="020B0604020202020204"/>
                <a:cs typeface="Helvetica" panose="020B0604020202020204"/>
              </a:rPr>
              <a:t>th</a:t>
            </a:r>
            <a:r>
              <a:rPr lang="en-GB" sz="2400" dirty="0">
                <a:latin typeface="Helvetica" panose="020B0604020202020204"/>
                <a:cs typeface="Helvetica" panose="020B0604020202020204"/>
              </a:rPr>
              <a:t> April.</a:t>
            </a:r>
          </a:p>
          <a:p>
            <a:pPr>
              <a:buFont typeface="Wingdings" panose="05000000000000000000" pitchFamily="2" charset="2"/>
              <a:buChar char="Ø"/>
            </a:pPr>
            <a:r>
              <a:rPr lang="en-GB" sz="2400" b="0" i="0" dirty="0">
                <a:effectLst/>
                <a:latin typeface="Helvetica" panose="020B0604020202020204"/>
                <a:cs typeface="Helvetica" panose="020B0604020202020204"/>
              </a:rPr>
              <a:t>If we sent a delivery of </a:t>
            </a:r>
            <a:r>
              <a:rPr lang="en-GB" sz="2400" dirty="0">
                <a:latin typeface="Helvetica" panose="020B0604020202020204"/>
                <a:cs typeface="Helvetica" panose="020B0604020202020204"/>
              </a:rPr>
              <a:t>less than 20 application forms last year</a:t>
            </a:r>
            <a:r>
              <a:rPr lang="en-GB" sz="2400" b="0" i="0" dirty="0">
                <a:effectLst/>
                <a:latin typeface="Helvetica" panose="020B0604020202020204"/>
                <a:cs typeface="Helvetica" panose="020B0604020202020204"/>
              </a:rPr>
              <a:t>, we’ll no longer send you a delivery as they can be downloaded and printed as needed</a:t>
            </a:r>
            <a:r>
              <a:rPr lang="en-GB" sz="2400" b="0" i="0" dirty="0">
                <a:effectLst/>
              </a:rPr>
              <a:t>.</a:t>
            </a:r>
          </a:p>
          <a:p>
            <a:pPr>
              <a:buFont typeface="Wingdings" panose="05000000000000000000" pitchFamily="2" charset="2"/>
              <a:buChar char="Ø"/>
            </a:pPr>
            <a:endParaRPr lang="en-GB" sz="2000" dirty="0">
              <a:latin typeface="Helvetica" panose="020B0604020202020204" pitchFamily="34" charset="0"/>
              <a:cs typeface="Helvetica" panose="020B0604020202020204" pitchFamily="34" charset="0"/>
            </a:endParaRPr>
          </a:p>
          <a:p>
            <a:pPr marL="0" indent="0">
              <a:buNone/>
            </a:pPr>
            <a:endParaRPr lang="en-GB" sz="2000" dirty="0">
              <a:latin typeface="Helvetica" panose="020B0604020202020204" pitchFamily="34" charset="0"/>
              <a:cs typeface="Helvetica" panose="020B0604020202020204" pitchFamily="34" charset="0"/>
            </a:endParaRPr>
          </a:p>
          <a:p>
            <a:pPr marL="0" indent="0">
              <a:buNone/>
            </a:pPr>
            <a:endParaRPr lang="en-GB" sz="2000" dirty="0">
              <a:latin typeface="Helvetica" panose="020B0604020202020204" pitchFamily="34" charset="0"/>
              <a:cs typeface="Helvetica" panose="020B0604020202020204" pitchFamily="34" charset="0"/>
            </a:endParaRPr>
          </a:p>
          <a:p>
            <a:pPr marL="0" indent="0">
              <a:buNone/>
            </a:pPr>
            <a:endParaRPr lang="en-GB" sz="2000" dirty="0">
              <a:latin typeface="Helvetica" panose="020B0604020202020204" pitchFamily="34" charset="0"/>
              <a:cs typeface="Helvetica" panose="020B0604020202020204" pitchFamily="34" charset="0"/>
            </a:endParaRPr>
          </a:p>
          <a:p>
            <a:endParaRPr lang="en-GB" dirty="0">
              <a:latin typeface="Helvetica" panose="020B0604020202020204" pitchFamily="34" charset="0"/>
              <a:cs typeface="Helvetica" panose="020B0604020202020204" pitchFamily="34" charset="0"/>
            </a:endParaRPr>
          </a:p>
          <a:p>
            <a:pPr marL="285750" indent="-285750"/>
            <a:endParaRPr lang="en-GB" dirty="0">
              <a:latin typeface="Helvetica" panose="020B0604020202020204" pitchFamily="34" charset="0"/>
              <a:cs typeface="Helvetica" panose="020B0604020202020204" pitchFamily="34" charset="0"/>
            </a:endParaRPr>
          </a:p>
        </p:txBody>
      </p:sp>
      <p:sp>
        <p:nvSpPr>
          <p:cNvPr id="5" name="TextBox 4">
            <a:extLst>
              <a:ext uri="{FF2B5EF4-FFF2-40B4-BE49-F238E27FC236}">
                <a16:creationId xmlns:a16="http://schemas.microsoft.com/office/drawing/2014/main" id="{E8AC8A24-AAE8-0796-04DC-E1E4172DF34E}"/>
              </a:ext>
            </a:extLst>
          </p:cNvPr>
          <p:cNvSpPr txBox="1"/>
          <p:nvPr/>
        </p:nvSpPr>
        <p:spPr>
          <a:xfrm flipH="1">
            <a:off x="204614" y="3527090"/>
            <a:ext cx="11987386" cy="2477601"/>
          </a:xfrm>
          <a:prstGeom prst="rect">
            <a:avLst/>
          </a:prstGeom>
          <a:noFill/>
        </p:spPr>
        <p:txBody>
          <a:bodyPr wrap="square" rtlCol="0">
            <a:spAutoFit/>
          </a:bodyPr>
          <a:lstStyle/>
          <a:p>
            <a:endParaRPr lang="en-GB" sz="2000" b="1" dirty="0">
              <a:latin typeface="Helvetica" panose="020B0604020202020204" pitchFamily="34" charset="0"/>
              <a:cs typeface="Helvetica" panose="020B0604020202020204" pitchFamily="34" charset="0"/>
            </a:endParaRPr>
          </a:p>
          <a:p>
            <a:r>
              <a:rPr lang="en-GB" sz="2000" b="1" dirty="0">
                <a:latin typeface="Helvetica" panose="020B0604020202020204" pitchFamily="34" charset="0"/>
                <a:cs typeface="Helvetica" panose="020B0604020202020204" pitchFamily="34" charset="0"/>
              </a:rPr>
              <a:t>Service Launch</a:t>
            </a:r>
          </a:p>
          <a:p>
            <a:endParaRPr lang="en-GB" sz="2000" b="1" dirty="0">
              <a:latin typeface="Helvetica" panose="020B0604020202020204" pitchFamily="34" charset="0"/>
              <a:cs typeface="Helvetica" panose="020B0604020202020204" pitchFamily="34" charset="0"/>
            </a:endParaRPr>
          </a:p>
          <a:p>
            <a:r>
              <a:rPr lang="en-GB" sz="1900" dirty="0">
                <a:latin typeface="Helvetica" panose="020B0604020202020204" pitchFamily="34" charset="0"/>
                <a:cs typeface="Helvetica" panose="020B0604020202020204" pitchFamily="34" charset="0"/>
              </a:rPr>
              <a:t>NB-</a:t>
            </a:r>
            <a:r>
              <a:rPr lang="en-GB" sz="1900" b="0" i="0" dirty="0">
                <a:solidFill>
                  <a:srgbClr val="000000"/>
                </a:solidFill>
                <a:effectLst/>
                <a:highlight>
                  <a:srgbClr val="FFFFFF"/>
                </a:highlight>
                <a:latin typeface="Helvetica" panose="020B0604020202020204" pitchFamily="34" charset="0"/>
                <a:cs typeface="Helvetica" panose="020B0604020202020204" pitchFamily="34" charset="0"/>
              </a:rPr>
              <a:t>The 2025/26 EMA academic year start date will be </a:t>
            </a:r>
            <a:r>
              <a:rPr lang="en-GB" sz="1900" b="1" i="0" dirty="0">
                <a:solidFill>
                  <a:srgbClr val="000000"/>
                </a:solidFill>
                <a:effectLst/>
                <a:highlight>
                  <a:srgbClr val="FFFFFF"/>
                </a:highlight>
                <a:latin typeface="Helvetica" panose="020B0604020202020204" pitchFamily="34" charset="0"/>
                <a:cs typeface="Helvetica" panose="020B0604020202020204" pitchFamily="34" charset="0"/>
              </a:rPr>
              <a:t>Monday 8 September 2025</a:t>
            </a:r>
            <a:r>
              <a:rPr lang="en-GB" sz="1900" b="0" i="0" dirty="0">
                <a:solidFill>
                  <a:srgbClr val="000000"/>
                </a:solidFill>
                <a:effectLst/>
                <a:highlight>
                  <a:srgbClr val="FFFFFF"/>
                </a:highlight>
                <a:latin typeface="Helvetica" panose="020B0604020202020204" pitchFamily="34" charset="0"/>
                <a:cs typeface="Helvetica" panose="020B0604020202020204" pitchFamily="34" charset="0"/>
              </a:rPr>
              <a:t>. This is when we </a:t>
            </a:r>
          </a:p>
          <a:p>
            <a:r>
              <a:rPr lang="en-GB" sz="1900" b="0" i="0" dirty="0">
                <a:solidFill>
                  <a:srgbClr val="000000"/>
                </a:solidFill>
                <a:effectLst/>
                <a:highlight>
                  <a:srgbClr val="FFFFFF"/>
                </a:highlight>
                <a:latin typeface="Helvetica" panose="020B0604020202020204" pitchFamily="34" charset="0"/>
                <a:cs typeface="Helvetica" panose="020B0604020202020204" pitchFamily="34" charset="0"/>
              </a:rPr>
              <a:t>begin to count the 10-day period for students to sign their learning agreements.</a:t>
            </a:r>
          </a:p>
          <a:p>
            <a:endParaRPr lang="en-GB" sz="1900" dirty="0">
              <a:latin typeface="Helvetica" panose="020B0604020202020204" pitchFamily="34" charset="0"/>
              <a:cs typeface="Helvetica" panose="020B0604020202020204" pitchFamily="34" charset="0"/>
            </a:endParaRPr>
          </a:p>
          <a:p>
            <a:pPr marL="457200" indent="-457200">
              <a:buFont typeface="Wingdings" panose="05000000000000000000" pitchFamily="2" charset="2"/>
              <a:buChar char="Ø"/>
            </a:pPr>
            <a:r>
              <a:rPr lang="en-GB" sz="1900" dirty="0">
                <a:latin typeface="Helvetica" panose="020B0604020202020204" pitchFamily="34" charset="0"/>
                <a:cs typeface="Helvetica" panose="020B0604020202020204" pitchFamily="34" charset="0"/>
              </a:rPr>
              <a:t>Launch will be on </a:t>
            </a:r>
            <a:r>
              <a:rPr lang="en-GB" sz="1900" b="1" dirty="0">
                <a:latin typeface="Helvetica" panose="020B0604020202020204" pitchFamily="34" charset="0"/>
                <a:cs typeface="Helvetica" panose="020B0604020202020204" pitchFamily="34" charset="0"/>
              </a:rPr>
              <a:t>28</a:t>
            </a:r>
            <a:r>
              <a:rPr lang="en-GB" sz="1900" b="1" baseline="30000" dirty="0">
                <a:latin typeface="Helvetica" panose="020B0604020202020204" pitchFamily="34" charset="0"/>
                <a:cs typeface="Helvetica" panose="020B0604020202020204" pitchFamily="34" charset="0"/>
              </a:rPr>
              <a:t>th</a:t>
            </a:r>
            <a:r>
              <a:rPr lang="en-GB" sz="1900" b="1" dirty="0">
                <a:latin typeface="Helvetica" panose="020B0604020202020204" pitchFamily="34" charset="0"/>
                <a:cs typeface="Helvetica" panose="020B0604020202020204" pitchFamily="34" charset="0"/>
              </a:rPr>
              <a:t> April 2025 </a:t>
            </a:r>
            <a:r>
              <a:rPr lang="en-GB" sz="1900" dirty="0">
                <a:latin typeface="Helvetica" panose="020B0604020202020204" pitchFamily="34" charset="0"/>
                <a:cs typeface="Helvetica" panose="020B0604020202020204" pitchFamily="34" charset="0"/>
              </a:rPr>
              <a:t>for applications.</a:t>
            </a:r>
          </a:p>
          <a:p>
            <a:pPr marL="457200" indent="-457200">
              <a:buFont typeface="Wingdings" panose="05000000000000000000" pitchFamily="2" charset="2"/>
              <a:buChar char="Ø"/>
            </a:pPr>
            <a:r>
              <a:rPr lang="en-GB" sz="1900" dirty="0">
                <a:latin typeface="Helvetica" panose="020B0604020202020204" pitchFamily="34" charset="0"/>
                <a:cs typeface="Helvetica" panose="020B0604020202020204" pitchFamily="34" charset="0"/>
              </a:rPr>
              <a:t>Learning Agreements 25/26 will be available from week comm </a:t>
            </a:r>
            <a:r>
              <a:rPr lang="en-GB" sz="1900" b="1" dirty="0">
                <a:latin typeface="Helvetica" panose="020B0604020202020204" pitchFamily="34" charset="0"/>
                <a:cs typeface="Helvetica" panose="020B0604020202020204" pitchFamily="34" charset="0"/>
              </a:rPr>
              <a:t>28</a:t>
            </a:r>
            <a:r>
              <a:rPr lang="en-GB" sz="1900" b="1" baseline="30000" dirty="0">
                <a:latin typeface="Helvetica" panose="020B0604020202020204" pitchFamily="34" charset="0"/>
                <a:cs typeface="Helvetica" panose="020B0604020202020204" pitchFamily="34" charset="0"/>
              </a:rPr>
              <a:t>th</a:t>
            </a:r>
            <a:r>
              <a:rPr lang="en-GB" sz="1900" b="1" dirty="0">
                <a:latin typeface="Helvetica" panose="020B0604020202020204" pitchFamily="34" charset="0"/>
                <a:cs typeface="Helvetica" panose="020B0604020202020204" pitchFamily="34" charset="0"/>
              </a:rPr>
              <a:t> April 2025.</a:t>
            </a:r>
          </a:p>
        </p:txBody>
      </p:sp>
    </p:spTree>
    <p:extLst>
      <p:ext uri="{BB962C8B-B14F-4D97-AF65-F5344CB8AC3E}">
        <p14:creationId xmlns:p14="http://schemas.microsoft.com/office/powerpoint/2010/main" val="2723632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36" name="Slide Number Placeholder 1"/>
          <p:cNvSpPr>
            <a:spLocks noGrp="1"/>
          </p:cNvSpPr>
          <p:nvPr>
            <p:ph type="sldNum" idx="4294967295"/>
          </p:nvPr>
        </p:nvSpPr>
        <p:spPr>
          <a:xfrm>
            <a:off x="9347200" y="6662738"/>
            <a:ext cx="2844800" cy="163512"/>
          </a:xfrm>
          <a:prstGeom prst="rect">
            <a:avLst/>
          </a:prstGeom>
        </p:spPr>
        <p:txBody>
          <a:bodyPr numCol="1"/>
          <a:lstStyle/>
          <a:p>
            <a:pPr algn="r">
              <a:buSzPct val="25000"/>
            </a:pPr>
            <a:fld id="{00000000-1234-1234-1234-123412341234}" type="slidenum">
              <a:rPr lang="en" altLang="en" sz="1067">
                <a:solidFill>
                  <a:srgbClr val="000000"/>
                </a:solidFill>
              </a:rPr>
              <a:pPr algn="r">
                <a:buSzPct val="25000"/>
              </a:pPr>
              <a:t>2</a:t>
            </a:fld>
            <a:endParaRPr lang="en" altLang="en" sz="1067" dirty="0">
              <a:solidFill>
                <a:srgbClr val="000000"/>
              </a:solidFill>
            </a:endParaRPr>
          </a:p>
        </p:txBody>
      </p:sp>
      <p:sp>
        <p:nvSpPr>
          <p:cNvPr id="2" name="Rectangle 1"/>
          <p:cNvSpPr/>
          <p:nvPr/>
        </p:nvSpPr>
        <p:spPr>
          <a:xfrm>
            <a:off x="99347" y="244593"/>
            <a:ext cx="1470659" cy="584775"/>
          </a:xfrm>
          <a:prstGeom prst="rect">
            <a:avLst/>
          </a:prstGeom>
        </p:spPr>
        <p:txBody>
          <a:bodyPr wrap="none">
            <a:spAutoFit/>
          </a:bodyPr>
          <a:lstStyle/>
          <a:p>
            <a:r>
              <a:rPr lang="en-GB" sz="3200" b="1" dirty="0">
                <a:latin typeface="Calibri" panose="020F0502020204030204" pitchFamily="34" charset="0"/>
                <a:ea typeface="Calibri" panose="020F0502020204030204" pitchFamily="34" charset="0"/>
                <a:cs typeface="Calibri" panose="020F0502020204030204" pitchFamily="34" charset="0"/>
              </a:rPr>
              <a:t>Agenda</a:t>
            </a:r>
            <a:endParaRPr lang="en" altLang="en" sz="3200" b="1" kern="0" dirty="0">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ECC14F89-AB62-1299-76D6-BC965810CC94}"/>
              </a:ext>
            </a:extLst>
          </p:cNvPr>
          <p:cNvSpPr txBox="1"/>
          <p:nvPr/>
        </p:nvSpPr>
        <p:spPr>
          <a:xfrm>
            <a:off x="99347" y="1615303"/>
            <a:ext cx="7683686" cy="3785652"/>
          </a:xfrm>
          <a:prstGeom prst="rect">
            <a:avLst/>
          </a:prstGeom>
          <a:noFill/>
        </p:spPr>
        <p:txBody>
          <a:bodyPr wrap="square" rtlCol="0">
            <a:spAutoFit/>
          </a:bodyPr>
          <a:lstStyle/>
          <a:p>
            <a:pPr marL="457200" indent="-457200">
              <a:buFont typeface="Arial" panose="020B0604020202020204" pitchFamily="34" charset="0"/>
              <a:buChar char="•"/>
            </a:pPr>
            <a:r>
              <a:rPr lang="en-GB" sz="2400" dirty="0">
                <a:latin typeface="Helvetica" panose="020B0604020202020204" pitchFamily="34" charset="0"/>
                <a:cs typeface="Helvetica" panose="020B0604020202020204" pitchFamily="34" charset="0"/>
              </a:rPr>
              <a:t>Common queries</a:t>
            </a:r>
          </a:p>
          <a:p>
            <a:pPr marL="457200" indent="-457200">
              <a:buFont typeface="Arial" panose="020B0604020202020204" pitchFamily="34" charset="0"/>
              <a:buChar char="•"/>
            </a:pPr>
            <a:r>
              <a:rPr lang="en-GB" sz="2400" dirty="0">
                <a:latin typeface="Helvetica" panose="020B0604020202020204" pitchFamily="34" charset="0"/>
                <a:cs typeface="Helvetica" panose="020B0604020202020204" pitchFamily="34" charset="0"/>
              </a:rPr>
              <a:t>Portal enhancements, you asked we delivered</a:t>
            </a:r>
          </a:p>
          <a:p>
            <a:pPr marL="457200" indent="-457200">
              <a:buFont typeface="Arial" panose="020B0604020202020204" pitchFamily="34" charset="0"/>
              <a:buChar char="•"/>
            </a:pPr>
            <a:r>
              <a:rPr lang="en-GB" sz="2400" dirty="0">
                <a:latin typeface="Helvetica" panose="020B0604020202020204" pitchFamily="34" charset="0"/>
                <a:cs typeface="Helvetica" panose="020B0604020202020204" pitchFamily="34" charset="0"/>
              </a:rPr>
              <a:t>Audit process</a:t>
            </a:r>
          </a:p>
          <a:p>
            <a:pPr marL="457200" indent="-457200">
              <a:buFont typeface="Arial" panose="020B0604020202020204" pitchFamily="34" charset="0"/>
              <a:buChar char="•"/>
            </a:pPr>
            <a:r>
              <a:rPr lang="en-GB" sz="2400" dirty="0">
                <a:latin typeface="Helvetica" panose="020B0604020202020204" pitchFamily="34" charset="0"/>
                <a:cs typeface="Helvetica" panose="020B0604020202020204" pitchFamily="34" charset="0"/>
              </a:rPr>
              <a:t>LC website tour </a:t>
            </a:r>
          </a:p>
          <a:p>
            <a:pPr marL="457200" indent="-457200">
              <a:buFont typeface="Arial" panose="020B0604020202020204" pitchFamily="34" charset="0"/>
              <a:buChar char="•"/>
            </a:pPr>
            <a:r>
              <a:rPr lang="en-GB" sz="2400" dirty="0">
                <a:latin typeface="Helvetica" panose="020B0604020202020204" pitchFamily="34" charset="0"/>
                <a:cs typeface="Helvetica" panose="020B0604020202020204" pitchFamily="34" charset="0"/>
              </a:rPr>
              <a:t>Applications and promotion</a:t>
            </a:r>
          </a:p>
          <a:p>
            <a:pPr marL="457200" indent="-457200">
              <a:buFont typeface="Arial" panose="020B0604020202020204" pitchFamily="34" charset="0"/>
              <a:buChar char="•"/>
            </a:pPr>
            <a:r>
              <a:rPr lang="en-GB" sz="2400" dirty="0">
                <a:latin typeface="Helvetica" panose="020B0604020202020204" pitchFamily="34" charset="0"/>
                <a:cs typeface="Helvetica" panose="020B0604020202020204" pitchFamily="34" charset="0"/>
              </a:rPr>
              <a:t>Fact finding</a:t>
            </a:r>
          </a:p>
          <a:p>
            <a:pPr marL="457200" indent="-457200">
              <a:buFont typeface="Arial" panose="020B0604020202020204" pitchFamily="34" charset="0"/>
              <a:buChar char="•"/>
            </a:pPr>
            <a:r>
              <a:rPr lang="en-GB" sz="2400" dirty="0">
                <a:latin typeface="Helvetica" panose="020B0604020202020204" pitchFamily="34" charset="0"/>
                <a:cs typeface="Helvetica" panose="020B0604020202020204" pitchFamily="34" charset="0"/>
              </a:rPr>
              <a:t>Service standards</a:t>
            </a:r>
          </a:p>
          <a:p>
            <a:pPr marL="457200" indent="-457200">
              <a:buFont typeface="Arial" panose="020B0604020202020204" pitchFamily="34" charset="0"/>
              <a:buChar char="•"/>
            </a:pPr>
            <a:r>
              <a:rPr lang="en-GB" sz="2400" dirty="0">
                <a:latin typeface="Helvetica" panose="020B0604020202020204" pitchFamily="34" charset="0"/>
                <a:cs typeface="Helvetica" panose="020B0604020202020204" pitchFamily="34" charset="0"/>
              </a:rPr>
              <a:t>Service update</a:t>
            </a:r>
          </a:p>
          <a:p>
            <a:pPr marL="457200" indent="-457200">
              <a:buFont typeface="Arial" panose="020B0604020202020204" pitchFamily="34" charset="0"/>
              <a:buChar char="•"/>
            </a:pPr>
            <a:r>
              <a:rPr lang="en-GB" sz="2400" dirty="0">
                <a:latin typeface="Helvetica" panose="020B0604020202020204" pitchFamily="34" charset="0"/>
                <a:cs typeface="Helvetica" panose="020B0604020202020204" pitchFamily="34" charset="0"/>
              </a:rPr>
              <a:t>AOB </a:t>
            </a:r>
          </a:p>
          <a:p>
            <a:pPr algn="ctr"/>
            <a:r>
              <a:rPr lang="en-GB" sz="2400" dirty="0">
                <a:latin typeface="Helvetica" panose="020B0604020202020204" pitchFamily="34" charset="0"/>
                <a:cs typeface="Helvetica" panose="020B0604020202020204" pitchFamily="34" charset="0"/>
              </a:rPr>
              <a:t> 	</a:t>
            </a:r>
            <a:endParaRPr lang="en-GB" dirty="0">
              <a:latin typeface="Helvetica" panose="020B0604020202020204" pitchFamily="34" charset="0"/>
              <a:cs typeface="Helvetica" panose="020B0604020202020204" pitchFamily="34" charset="0"/>
            </a:endParaRPr>
          </a:p>
        </p:txBody>
      </p:sp>
      <p:pic>
        <p:nvPicPr>
          <p:cNvPr id="4" name="Picture 3">
            <a:extLst>
              <a:ext uri="{FF2B5EF4-FFF2-40B4-BE49-F238E27FC236}">
                <a16:creationId xmlns:a16="http://schemas.microsoft.com/office/drawing/2014/main" id="{1FAE4510-A790-CC1D-DBC6-2B676E8CEDA8}"/>
              </a:ext>
            </a:extLst>
          </p:cNvPr>
          <p:cNvPicPr>
            <a:picLocks noChangeAspect="1"/>
          </p:cNvPicPr>
          <p:nvPr/>
        </p:nvPicPr>
        <p:blipFill>
          <a:blip r:embed="rId3"/>
          <a:stretch>
            <a:fillRect/>
          </a:stretch>
        </p:blipFill>
        <p:spPr>
          <a:xfrm>
            <a:off x="7102549" y="960777"/>
            <a:ext cx="4879243" cy="5833369"/>
          </a:xfrm>
          <a:prstGeom prst="rect">
            <a:avLst/>
          </a:prstGeom>
        </p:spPr>
      </p:pic>
    </p:spTree>
    <p:extLst>
      <p:ext uri="{BB962C8B-B14F-4D97-AF65-F5344CB8AC3E}">
        <p14:creationId xmlns:p14="http://schemas.microsoft.com/office/powerpoint/2010/main" val="11762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13"/>
          <p:cNvSpPr txBox="1">
            <a:spLocks/>
          </p:cNvSpPr>
          <p:nvPr/>
        </p:nvSpPr>
        <p:spPr>
          <a:xfrm>
            <a:off x="484801" y="1435051"/>
            <a:ext cx="9760661" cy="831900"/>
          </a:xfrm>
          <a:prstGeom prst="rect">
            <a:avLst/>
          </a:prstGeom>
        </p:spPr>
        <p:txBody>
          <a:bodyPr lIns="121900" tIns="121900" rIns="121900" bIns="121900" numCol="1" anchor="b" anchorCtr="0">
            <a:noAutofit/>
          </a:bodyPr>
          <a:lstStyle/>
          <a:p>
            <a:pPr marL="342900" lvl="0" indent="-342900">
              <a:defRPr/>
            </a:pPr>
            <a:r>
              <a:rPr lang="en-GB" altLang="en" sz="3200" dirty="0">
                <a:latin typeface="Helvetica" panose="020B0604020202030204" pitchFamily="34" charset="0"/>
              </a:rPr>
              <a:t>Fact Finding – Learning Agreements </a:t>
            </a:r>
            <a:endParaRPr lang="en" altLang="en" sz="3200" dirty="0">
              <a:latin typeface="Helvetica" panose="020B0604020202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06D584-AB77-CE23-0A7F-C2AD6F1DEDCC}"/>
              </a:ext>
            </a:extLst>
          </p:cNvPr>
          <p:cNvSpPr txBox="1"/>
          <p:nvPr/>
        </p:nvSpPr>
        <p:spPr>
          <a:xfrm>
            <a:off x="135924" y="870939"/>
            <a:ext cx="12056075" cy="5940088"/>
          </a:xfrm>
          <a:prstGeom prst="rect">
            <a:avLst/>
          </a:prstGeom>
          <a:noFill/>
        </p:spPr>
        <p:txBody>
          <a:bodyPr wrap="square" rtlCol="0">
            <a:spAutoFit/>
          </a:bodyPr>
          <a:lstStyle/>
          <a:p>
            <a:r>
              <a:rPr lang="en-GB" sz="2000" dirty="0">
                <a:effectLst/>
                <a:latin typeface="Calibri" panose="020F0502020204030204" pitchFamily="34" charset="0"/>
                <a:ea typeface="Calibri" panose="020F0502020204030204" pitchFamily="34" charset="0"/>
                <a:cs typeface="Calibri" panose="020F0502020204030204" pitchFamily="34" charset="0"/>
              </a:rPr>
              <a:t>To receive your </a:t>
            </a:r>
            <a:r>
              <a:rPr lang="en-GB" sz="2000" dirty="0">
                <a:latin typeface="Calibri" panose="020F0502020204030204" pitchFamily="34" charset="0"/>
                <a:ea typeface="Calibri" panose="020F0502020204030204" pitchFamily="34" charset="0"/>
                <a:cs typeface="Calibri" panose="020F0502020204030204" pitchFamily="34" charset="0"/>
              </a:rPr>
              <a:t>EMA</a:t>
            </a:r>
            <a:r>
              <a:rPr lang="en-GB" sz="2000" dirty="0">
                <a:effectLst/>
                <a:latin typeface="Calibri" panose="020F0502020204030204" pitchFamily="34" charset="0"/>
                <a:ea typeface="Calibri" panose="020F0502020204030204" pitchFamily="34" charset="0"/>
                <a:cs typeface="Calibri" panose="020F0502020204030204" pitchFamily="34" charset="0"/>
              </a:rPr>
              <a:t> you must attend 100% of your timetabled lessons</a:t>
            </a:r>
          </a:p>
          <a:p>
            <a:pPr marL="457200" indent="-457200">
              <a:buFont typeface="+mj-lt"/>
              <a:buAutoNum type="arabicPeriod"/>
            </a:pP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r>
              <a:rPr lang="en-GB" sz="2000" dirty="0">
                <a:effectLst/>
                <a:latin typeface="Calibri" panose="020F0502020204030204" pitchFamily="34" charset="0"/>
                <a:ea typeface="Calibri" panose="020F0502020204030204" pitchFamily="34" charset="0"/>
                <a:cs typeface="Calibri" panose="020F0502020204030204" pitchFamily="34" charset="0"/>
              </a:rPr>
              <a:t>Authorised absences can be considered as in attendance, a list of these can be provided by your school/college. The school/college have discretion if they believe the absence not to be genuine</a:t>
            </a:r>
          </a:p>
          <a:p>
            <a:pPr marL="457200" indent="-457200">
              <a:buFont typeface="+mj-lt"/>
              <a:buAutoNum type="arabicPeriod"/>
            </a:pP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r>
              <a:rPr lang="en-GB" sz="2000" dirty="0">
                <a:effectLst/>
                <a:latin typeface="Calibri" panose="020F0502020204030204" pitchFamily="34" charset="0"/>
                <a:ea typeface="Calibri" panose="020F0502020204030204" pitchFamily="34" charset="0"/>
                <a:cs typeface="Calibri" panose="020F0502020204030204" pitchFamily="34" charset="0"/>
              </a:rPr>
              <a:t>If you are ill, you can self certify for up to 5 days in a row. After this, evidence such as a medical certificate will need to be provided.</a:t>
            </a:r>
          </a:p>
          <a:p>
            <a:pPr marL="457200" indent="-457200">
              <a:buFont typeface="+mj-lt"/>
              <a:buAutoNum type="arabicPeriod"/>
            </a:pP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r>
              <a:rPr lang="en-GB" sz="2000" dirty="0">
                <a:latin typeface="Calibri" panose="020F0502020204030204" pitchFamily="34" charset="0"/>
                <a:ea typeface="Calibri" panose="020F0502020204030204" pitchFamily="34" charset="0"/>
                <a:cs typeface="Calibri" panose="020F0502020204030204" pitchFamily="34" charset="0"/>
              </a:rPr>
              <a:t>A</a:t>
            </a:r>
            <a:r>
              <a:rPr lang="en-GB" sz="2000" dirty="0">
                <a:effectLst/>
                <a:latin typeface="Calibri" panose="020F0502020204030204" pitchFamily="34" charset="0"/>
                <a:ea typeface="Calibri" panose="020F0502020204030204" pitchFamily="34" charset="0"/>
                <a:cs typeface="Calibri" panose="020F0502020204030204" pitchFamily="34" charset="0"/>
              </a:rPr>
              <a:t>ny unauthorised absences will result in non-payment of EMA (evidence to support an unauthorised absence may be accepted within </a:t>
            </a:r>
            <a:r>
              <a:rPr lang="en-GB" sz="2000" dirty="0">
                <a:latin typeface="Calibri" panose="020F0502020204030204" pitchFamily="34" charset="0"/>
                <a:ea typeface="Calibri" panose="020F0502020204030204" pitchFamily="34" charset="0"/>
                <a:cs typeface="Calibri" panose="020F0502020204030204" pitchFamily="34" charset="0"/>
              </a:rPr>
              <a:t>**</a:t>
            </a:r>
            <a:r>
              <a:rPr lang="en-GB" sz="2000" dirty="0">
                <a:effectLst/>
                <a:latin typeface="Calibri" panose="020F0502020204030204" pitchFamily="34" charset="0"/>
                <a:ea typeface="Calibri" panose="020F0502020204030204" pitchFamily="34" charset="0"/>
                <a:cs typeface="Calibri" panose="020F0502020204030204" pitchFamily="34" charset="0"/>
              </a:rPr>
              <a:t> weeks (you </a:t>
            </a:r>
            <a:r>
              <a:rPr lang="en-GB" sz="2000" dirty="0">
                <a:latin typeface="Calibri" panose="020F0502020204030204" pitchFamily="34" charset="0"/>
                <a:ea typeface="Calibri" panose="020F0502020204030204" pitchFamily="34" charset="0"/>
                <a:cs typeface="Calibri" panose="020F0502020204030204" pitchFamily="34" charset="0"/>
              </a:rPr>
              <a:t>c</a:t>
            </a:r>
            <a:r>
              <a:rPr lang="en-GB" sz="2000" dirty="0">
                <a:effectLst/>
                <a:latin typeface="Calibri" panose="020F0502020204030204" pitchFamily="34" charset="0"/>
                <a:ea typeface="Calibri" panose="020F0502020204030204" pitchFamily="34" charset="0"/>
                <a:cs typeface="Calibri" panose="020F0502020204030204" pitchFamily="34" charset="0"/>
              </a:rPr>
              <a:t>an input what you think is acceptable time frame) of the absence</a:t>
            </a:r>
          </a:p>
          <a:p>
            <a:pPr marL="457200" indent="-457200">
              <a:buFont typeface="+mj-lt"/>
              <a:buAutoNum type="arabicPeriod"/>
            </a:pP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r>
              <a:rPr lang="en-GB" sz="2000" dirty="0">
                <a:effectLst/>
                <a:latin typeface="Calibri" panose="020F0502020204030204" pitchFamily="34" charset="0"/>
                <a:ea typeface="Calibri" panose="020F0502020204030204" pitchFamily="34" charset="0"/>
                <a:cs typeface="Calibri" panose="020F0502020204030204" pitchFamily="34" charset="0"/>
              </a:rPr>
              <a:t>Any holidays authorised during term times will not be eligible for EMA payment.</a:t>
            </a:r>
          </a:p>
          <a:p>
            <a:pPr marL="457200" indent="-457200">
              <a:buFont typeface="+mj-lt"/>
              <a:buAutoNum type="arabicPeriod"/>
            </a:pP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r>
              <a:rPr lang="en-GB" sz="2000" dirty="0">
                <a:effectLst/>
                <a:latin typeface="Calibri" panose="020F0502020204030204" pitchFamily="34" charset="0"/>
                <a:ea typeface="Calibri" panose="020F0502020204030204" pitchFamily="34" charset="0"/>
                <a:cs typeface="Calibri" panose="020F0502020204030204" pitchFamily="34" charset="0"/>
              </a:rPr>
              <a:t>You must be studying a course of a minimum of 1</a:t>
            </a:r>
            <a:r>
              <a:rPr lang="en-GB" sz="2000" dirty="0">
                <a:latin typeface="Calibri" panose="020F0502020204030204" pitchFamily="34" charset="0"/>
                <a:ea typeface="Calibri" panose="020F0502020204030204" pitchFamily="34" charset="0"/>
                <a:cs typeface="Calibri" panose="020F0502020204030204" pitchFamily="34" charset="0"/>
              </a:rPr>
              <a:t>5</a:t>
            </a:r>
            <a:r>
              <a:rPr lang="en-GB" sz="2000" dirty="0">
                <a:effectLst/>
                <a:latin typeface="Calibri" panose="020F0502020204030204" pitchFamily="34" charset="0"/>
                <a:ea typeface="Calibri" panose="020F0502020204030204" pitchFamily="34" charset="0"/>
                <a:cs typeface="Calibri" panose="020F0502020204030204" pitchFamily="34" charset="0"/>
              </a:rPr>
              <a:t> hours a week to be eligible for EMA. For example, if the student is expected to attend for 20 hours, they must attend for 20 hours </a:t>
            </a:r>
          </a:p>
          <a:p>
            <a:pPr marL="457200" indent="-457200">
              <a:buFont typeface="+mj-lt"/>
              <a:buAutoNum type="arabicPeriod"/>
            </a:pP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r>
              <a:rPr lang="en-GB" sz="2000" dirty="0">
                <a:effectLst/>
                <a:latin typeface="Calibri" panose="020F0502020204030204" pitchFamily="34" charset="0"/>
                <a:ea typeface="Calibri" panose="020F0502020204030204" pitchFamily="34" charset="0"/>
                <a:cs typeface="Calibri" panose="020F0502020204030204" pitchFamily="34" charset="0"/>
              </a:rPr>
              <a:t>If you wish to appeal and attendance confirmation decision’s, please ask the learning centre for further guidance </a:t>
            </a:r>
            <a:r>
              <a:rPr lang="en-GB" sz="2000" u="sng" dirty="0">
                <a:solidFill>
                  <a:srgbClr val="467886"/>
                </a:solidFill>
                <a:latin typeface="Calibri" panose="020F0502020204030204" pitchFamily="34" charset="0"/>
                <a:ea typeface="Calibri" panose="020F0502020204030204" pitchFamily="34" charset="0"/>
                <a:cs typeface="Calibri" panose="020F0502020204030204" pitchFamily="34" charset="0"/>
              </a:rPr>
              <a:t>https://www.lcservices.slc.co.uk/ema-northern-ireland/guidance/guidance-notes-for-ema-learning-centres-in-northern-ireland/appeals/appeals-about-attendance-and-bonus-payments/</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F131434E-B854-945F-B5F0-3AFB35A3A066}"/>
              </a:ext>
            </a:extLst>
          </p:cNvPr>
          <p:cNvSpPr txBox="1"/>
          <p:nvPr/>
        </p:nvSpPr>
        <p:spPr>
          <a:xfrm>
            <a:off x="135925" y="148281"/>
            <a:ext cx="8760940" cy="584775"/>
          </a:xfrm>
          <a:prstGeom prst="rect">
            <a:avLst/>
          </a:prstGeom>
          <a:noFill/>
        </p:spPr>
        <p:txBody>
          <a:bodyPr wrap="square" rtlCol="0">
            <a:spAutoFit/>
          </a:bodyPr>
          <a:lstStyle/>
          <a:p>
            <a:r>
              <a:rPr lang="en-GB" sz="3200" dirty="0"/>
              <a:t>Example of a realistic and fair Learning agreement </a:t>
            </a:r>
          </a:p>
        </p:txBody>
      </p:sp>
    </p:spTree>
    <p:extLst>
      <p:ext uri="{BB962C8B-B14F-4D97-AF65-F5344CB8AC3E}">
        <p14:creationId xmlns:p14="http://schemas.microsoft.com/office/powerpoint/2010/main" val="27181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 calcmode="lin" valueType="num">
                                      <p:cBhvr additive="base">
                                        <p:cTn id="3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 calcmode="lin" valueType="num">
                                      <p:cBhvr additive="base">
                                        <p:cTn id="43"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13"/>
          <p:cNvSpPr txBox="1">
            <a:spLocks/>
          </p:cNvSpPr>
          <p:nvPr/>
        </p:nvSpPr>
        <p:spPr>
          <a:xfrm>
            <a:off x="208354" y="2360083"/>
            <a:ext cx="9760661" cy="831900"/>
          </a:xfrm>
          <a:prstGeom prst="rect">
            <a:avLst/>
          </a:prstGeom>
        </p:spPr>
        <p:txBody>
          <a:bodyPr lIns="121900" tIns="121900" rIns="121900" bIns="121900" numCol="1" anchor="b" anchorCtr="0">
            <a:noAutofit/>
          </a:bodyPr>
          <a:lstStyle/>
          <a:p>
            <a:r>
              <a:rPr lang="en-GB" sz="3200" dirty="0">
                <a:latin typeface="+mj-lt"/>
              </a:rPr>
              <a:t>AY 24/25 Performance against Service Standards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0B1BFAEC-8FC0-211E-DD27-4F0D5CB31C3C}"/>
              </a:ext>
            </a:extLst>
          </p:cNvPr>
          <p:cNvGraphicFramePr>
            <a:graphicFrameLocks noGrp="1"/>
          </p:cNvGraphicFramePr>
          <p:nvPr>
            <p:extLst>
              <p:ext uri="{D42A27DB-BD31-4B8C-83A1-F6EECF244321}">
                <p14:modId xmlns:p14="http://schemas.microsoft.com/office/powerpoint/2010/main" val="2390209379"/>
              </p:ext>
            </p:extLst>
          </p:nvPr>
        </p:nvGraphicFramePr>
        <p:xfrm>
          <a:off x="231228" y="1128994"/>
          <a:ext cx="11298785" cy="5387795"/>
        </p:xfrm>
        <a:graphic>
          <a:graphicData uri="http://schemas.openxmlformats.org/drawingml/2006/table">
            <a:tbl>
              <a:tblPr firstRow="1" bandRow="1">
                <a:tableStyleId>{5C22544A-7EE6-4342-B048-85BDC9FD1C3A}</a:tableStyleId>
              </a:tblPr>
              <a:tblGrid>
                <a:gridCol w="4151693">
                  <a:extLst>
                    <a:ext uri="{9D8B030D-6E8A-4147-A177-3AD203B41FA5}">
                      <a16:colId xmlns:a16="http://schemas.microsoft.com/office/drawing/2014/main" val="4007371636"/>
                    </a:ext>
                  </a:extLst>
                </a:gridCol>
                <a:gridCol w="7147092">
                  <a:extLst>
                    <a:ext uri="{9D8B030D-6E8A-4147-A177-3AD203B41FA5}">
                      <a16:colId xmlns:a16="http://schemas.microsoft.com/office/drawing/2014/main" val="722987512"/>
                    </a:ext>
                  </a:extLst>
                </a:gridCol>
              </a:tblGrid>
              <a:tr h="344973">
                <a:tc>
                  <a:txBody>
                    <a:bodyPr/>
                    <a:lstStyle/>
                    <a:p>
                      <a:r>
                        <a:rPr lang="en-GB" dirty="0"/>
                        <a:t>Service Measure</a:t>
                      </a:r>
                    </a:p>
                  </a:txBody>
                  <a:tcPr/>
                </a:tc>
                <a:tc>
                  <a:txBody>
                    <a:bodyPr/>
                    <a:lstStyle/>
                    <a:p>
                      <a:r>
                        <a:rPr lang="en-GB" dirty="0"/>
                        <a:t>Service Standard</a:t>
                      </a:r>
                    </a:p>
                  </a:txBody>
                  <a:tcPr/>
                </a:tc>
                <a:extLst>
                  <a:ext uri="{0D108BD9-81ED-4DB2-BD59-A6C34878D82A}">
                    <a16:rowId xmlns:a16="http://schemas.microsoft.com/office/drawing/2014/main" val="3623334410"/>
                  </a:ext>
                </a:extLst>
              </a:tr>
              <a:tr h="1577795">
                <a:tc>
                  <a:txBody>
                    <a:bodyPr/>
                    <a:lstStyle/>
                    <a:p>
                      <a:pPr algn="l"/>
                      <a:br>
                        <a:rPr lang="en-GB" sz="1600" b="1" dirty="0">
                          <a:latin typeface="Arial Nova" panose="020B0604020202020204" pitchFamily="34" charset="0"/>
                          <a:cs typeface="Arial" panose="020B0604020202020204" pitchFamily="34" charset="0"/>
                        </a:rPr>
                      </a:br>
                      <a:br>
                        <a:rPr lang="en-GB" sz="1600" b="1" dirty="0">
                          <a:latin typeface="Arial Nova" panose="020B0604020202020204" pitchFamily="34" charset="0"/>
                          <a:cs typeface="Arial" panose="020B0604020202020204" pitchFamily="34" charset="0"/>
                        </a:rPr>
                      </a:br>
                      <a:r>
                        <a:rPr lang="en-GB" sz="1600" b="1" dirty="0">
                          <a:latin typeface="Arial Nova" panose="020B0604020202020204" pitchFamily="34" charset="0"/>
                          <a:cs typeface="Arial" panose="020B0604020202020204" pitchFamily="34" charset="0"/>
                        </a:rPr>
                        <a:t>Learning (Grant) Agreement Confirmations </a:t>
                      </a:r>
                    </a:p>
                  </a:txBody>
                  <a:tcPr/>
                </a:tc>
                <a:tc>
                  <a:txBody>
                    <a:bodyPr/>
                    <a:lstStyle/>
                    <a:p>
                      <a:pPr algn="l"/>
                      <a:br>
                        <a:rPr lang="en-GB" sz="1600" b="1" dirty="0">
                          <a:latin typeface="Arial Nova" panose="020B0604020202020204" pitchFamily="34" charset="0"/>
                          <a:cs typeface="Arial" panose="020B0604020202020204" pitchFamily="34" charset="0"/>
                        </a:rPr>
                      </a:br>
                      <a:r>
                        <a:rPr lang="en-GB" sz="1600" b="1" dirty="0">
                          <a:latin typeface="Arial Nova" panose="020B0604020202020204" pitchFamily="34" charset="0"/>
                          <a:cs typeface="Arial" panose="020B0604020202020204" pitchFamily="34" charset="0"/>
                        </a:rPr>
                        <a:t>New Students: 100% Within 10 Working Days of an Approved Application or EMA start date 9</a:t>
                      </a:r>
                      <a:r>
                        <a:rPr lang="en-GB" sz="1600" b="1" baseline="30000" dirty="0">
                          <a:latin typeface="Arial Nova" panose="020B0604020202020204" pitchFamily="34" charset="0"/>
                          <a:cs typeface="Arial" panose="020B0604020202020204" pitchFamily="34" charset="0"/>
                        </a:rPr>
                        <a:t>th</a:t>
                      </a:r>
                      <a:r>
                        <a:rPr lang="en-GB" sz="1600" b="1" dirty="0">
                          <a:latin typeface="Arial Nova" panose="020B0604020202020204" pitchFamily="34" charset="0"/>
                          <a:cs typeface="Arial" panose="020B0604020202020204" pitchFamily="34" charset="0"/>
                        </a:rPr>
                        <a:t> Sept 2024 </a:t>
                      </a:r>
                      <a:br>
                        <a:rPr lang="en-GB" sz="1600" b="1" dirty="0">
                          <a:latin typeface="Arial Nova" panose="020B0604020202020204" pitchFamily="34" charset="0"/>
                          <a:cs typeface="Arial" panose="020B0604020202020204" pitchFamily="34" charset="0"/>
                        </a:rPr>
                      </a:br>
                      <a:br>
                        <a:rPr lang="en-GB" sz="1600" b="1" dirty="0">
                          <a:latin typeface="Arial Nova" panose="020B0604020202020204" pitchFamily="34" charset="0"/>
                          <a:cs typeface="Arial" panose="020B0604020202020204" pitchFamily="34" charset="0"/>
                        </a:rPr>
                      </a:br>
                      <a:r>
                        <a:rPr lang="en-GB" sz="1600" b="1" dirty="0">
                          <a:latin typeface="Arial Nova" panose="020B0604020202020204" pitchFamily="34" charset="0"/>
                          <a:cs typeface="Arial" panose="020B0604020202020204" pitchFamily="34" charset="0"/>
                        </a:rPr>
                        <a:t>Returning Students: 100% Within 10 Working Days from the EMA year start date 9</a:t>
                      </a:r>
                      <a:r>
                        <a:rPr lang="en-GB" sz="1600" b="1" baseline="30000" dirty="0">
                          <a:latin typeface="Arial Nova" panose="020B0604020202020204" pitchFamily="34" charset="0"/>
                          <a:cs typeface="Arial" panose="020B0604020202020204" pitchFamily="34" charset="0"/>
                        </a:rPr>
                        <a:t>th</a:t>
                      </a:r>
                      <a:r>
                        <a:rPr lang="en-GB" sz="1600" b="1" dirty="0">
                          <a:latin typeface="Arial Nova" panose="020B0604020202020204" pitchFamily="34" charset="0"/>
                          <a:cs typeface="Arial" panose="020B0604020202020204" pitchFamily="34" charset="0"/>
                        </a:rPr>
                        <a:t> Sept 2024</a:t>
                      </a:r>
                    </a:p>
                  </a:txBody>
                  <a:tcPr/>
                </a:tc>
                <a:extLst>
                  <a:ext uri="{0D108BD9-81ED-4DB2-BD59-A6C34878D82A}">
                    <a16:rowId xmlns:a16="http://schemas.microsoft.com/office/drawing/2014/main" val="1338774652"/>
                  </a:ext>
                </a:extLst>
              </a:tr>
              <a:tr h="722042">
                <a:tc>
                  <a:txBody>
                    <a:bodyPr/>
                    <a:lstStyle/>
                    <a:p>
                      <a:pPr algn="l"/>
                      <a:br>
                        <a:rPr lang="en-GB" sz="1600" b="1" dirty="0">
                          <a:latin typeface="Arial Nova" panose="020B0604020202020204" pitchFamily="34" charset="0"/>
                          <a:cs typeface="Arial" panose="020B0604020202020204" pitchFamily="34" charset="0"/>
                        </a:rPr>
                      </a:br>
                      <a:r>
                        <a:rPr lang="en-GB" sz="1600" b="1" dirty="0">
                          <a:latin typeface="Arial Nova" panose="020B0604020202020204" pitchFamily="34" charset="0"/>
                          <a:cs typeface="Arial" panose="020B0604020202020204" pitchFamily="34" charset="0"/>
                        </a:rPr>
                        <a:t>Attendance Confirmations </a:t>
                      </a:r>
                    </a:p>
                    <a:p>
                      <a:pPr algn="l"/>
                      <a:endParaRPr lang="en-GB" sz="1600" b="1" dirty="0">
                        <a:latin typeface="Arial Nova" panose="020B0604020202020204" pitchFamily="34" charset="0"/>
                        <a:cs typeface="Arial" panose="020B0604020202020204" pitchFamily="34" charset="0"/>
                      </a:endParaRPr>
                    </a:p>
                  </a:txBody>
                  <a:tcPr/>
                </a:tc>
                <a:tc>
                  <a:txBody>
                    <a:bodyPr/>
                    <a:lstStyle/>
                    <a:p>
                      <a:pPr algn="l"/>
                      <a:br>
                        <a:rPr lang="en-GB" sz="1600" b="1" dirty="0">
                          <a:latin typeface="Arial Nova" panose="020B0604020202020204" pitchFamily="34" charset="0"/>
                          <a:cs typeface="Arial" panose="020B0604020202020204" pitchFamily="34" charset="0"/>
                        </a:rPr>
                      </a:br>
                      <a:r>
                        <a:rPr lang="en-GB" sz="1600" b="1" dirty="0">
                          <a:latin typeface="Arial Nova" panose="020B0604020202020204" pitchFamily="34" charset="0"/>
                          <a:cs typeface="Arial" panose="020B0604020202020204" pitchFamily="34" charset="0"/>
                        </a:rPr>
                        <a:t>EMA: 100% Attendance Confirmations Weekly </a:t>
                      </a:r>
                    </a:p>
                  </a:txBody>
                  <a:tcPr/>
                </a:tc>
                <a:extLst>
                  <a:ext uri="{0D108BD9-81ED-4DB2-BD59-A6C34878D82A}">
                    <a16:rowId xmlns:a16="http://schemas.microsoft.com/office/drawing/2014/main" val="3973618220"/>
                  </a:ext>
                </a:extLst>
              </a:tr>
              <a:tr h="1363857">
                <a:tc>
                  <a:txBody>
                    <a:bodyPr/>
                    <a:lstStyle/>
                    <a:p>
                      <a:pPr algn="l"/>
                      <a:br>
                        <a:rPr lang="en-GB" sz="1600" b="1" dirty="0">
                          <a:latin typeface="Arial Nova" panose="020B0604020202020204" pitchFamily="34" charset="0"/>
                          <a:cs typeface="Arial" panose="020B0604020202020204" pitchFamily="34" charset="0"/>
                        </a:rPr>
                      </a:br>
                      <a:br>
                        <a:rPr lang="en-GB" sz="1600" b="1" dirty="0">
                          <a:latin typeface="Arial Nova" panose="020B0604020202020204" pitchFamily="34" charset="0"/>
                          <a:cs typeface="Arial" panose="020B0604020202020204" pitchFamily="34" charset="0"/>
                        </a:rPr>
                      </a:br>
                      <a:r>
                        <a:rPr lang="en-GB" sz="1600" b="1" dirty="0">
                          <a:latin typeface="Arial Nova" panose="020B0604020202020204" pitchFamily="34" charset="0"/>
                          <a:cs typeface="Arial" panose="020B0604020202020204" pitchFamily="34" charset="0"/>
                        </a:rPr>
                        <a:t>Bonus Confirmations </a:t>
                      </a:r>
                    </a:p>
                  </a:txBody>
                  <a:tcPr/>
                </a:tc>
                <a:tc>
                  <a:txBody>
                    <a:bodyPr/>
                    <a:lstStyle/>
                    <a:p>
                      <a:pPr algn="l"/>
                      <a:r>
                        <a:rPr lang="en-GB" sz="1600" b="1" dirty="0">
                          <a:latin typeface="Arial Nova" panose="020B0604020202020204" pitchFamily="34" charset="0"/>
                          <a:cs typeface="Arial" panose="020B0604020202020204" pitchFamily="34" charset="0"/>
                        </a:rPr>
                        <a:t>90% by the payment date: End January </a:t>
                      </a:r>
                      <a:br>
                        <a:rPr lang="en-GB" sz="1600" b="1" dirty="0">
                          <a:latin typeface="Arial Nova" panose="020B0604020202020204" pitchFamily="34" charset="0"/>
                          <a:cs typeface="Arial" panose="020B0604020202020204" pitchFamily="34" charset="0"/>
                        </a:rPr>
                      </a:br>
                      <a:r>
                        <a:rPr lang="en-GB" sz="1600" b="1" dirty="0">
                          <a:latin typeface="Arial Nova" panose="020B0604020202020204" pitchFamily="34" charset="0"/>
                          <a:cs typeface="Arial" panose="020B0604020202020204" pitchFamily="34" charset="0"/>
                        </a:rPr>
                        <a:t>90% by the payment date: End June </a:t>
                      </a:r>
                    </a:p>
                    <a:p>
                      <a:pPr algn="l"/>
                      <a:endParaRPr lang="en-GB" sz="1600" b="1" dirty="0">
                        <a:latin typeface="Arial Nova" panose="020B0604020202020204" pitchFamily="34" charset="0"/>
                        <a:cs typeface="Arial" panose="020B0604020202020204" pitchFamily="34" charset="0"/>
                      </a:endParaRPr>
                    </a:p>
                    <a:p>
                      <a:pPr algn="l"/>
                      <a:r>
                        <a:rPr lang="en-GB" sz="1600" b="1" dirty="0">
                          <a:latin typeface="Arial Nova" panose="020B0604020202020204" pitchFamily="34" charset="0"/>
                          <a:cs typeface="Arial" panose="020B0604020202020204" pitchFamily="34" charset="0"/>
                        </a:rPr>
                        <a:t>(NB – Part 2 signed by the 2nd December 2024 for eligibility for January Bonus) </a:t>
                      </a:r>
                      <a:br>
                        <a:rPr lang="en-GB" sz="1600" b="1" dirty="0">
                          <a:latin typeface="Arial Nova" panose="020B0604020202020204" pitchFamily="34" charset="0"/>
                          <a:cs typeface="Arial" panose="020B0604020202020204" pitchFamily="34" charset="0"/>
                        </a:rPr>
                      </a:br>
                      <a:endParaRPr lang="en-GB" sz="1600" b="1" dirty="0">
                        <a:latin typeface="Arial Nova" panose="020B0604020202020204" pitchFamily="34" charset="0"/>
                        <a:cs typeface="Arial" panose="020B0604020202020204" pitchFamily="34" charset="0"/>
                      </a:endParaRPr>
                    </a:p>
                  </a:txBody>
                  <a:tcPr/>
                </a:tc>
                <a:extLst>
                  <a:ext uri="{0D108BD9-81ED-4DB2-BD59-A6C34878D82A}">
                    <a16:rowId xmlns:a16="http://schemas.microsoft.com/office/drawing/2014/main" val="434735405"/>
                  </a:ext>
                </a:extLst>
              </a:tr>
              <a:tr h="821247">
                <a:tc>
                  <a:txBody>
                    <a:bodyPr/>
                    <a:lstStyle/>
                    <a:p>
                      <a:pPr algn="l"/>
                      <a:br>
                        <a:rPr lang="en-GB" sz="1600" b="1" dirty="0">
                          <a:latin typeface="Arial Nova" panose="020B0604020202020204" pitchFamily="34" charset="0"/>
                          <a:cs typeface="Arial" panose="020B0604020202020204" pitchFamily="34" charset="0"/>
                        </a:rPr>
                      </a:br>
                      <a:r>
                        <a:rPr lang="en-GB" sz="1600" b="1" dirty="0">
                          <a:latin typeface="Arial Nova" panose="020B0604020202020204" pitchFamily="34" charset="0"/>
                          <a:cs typeface="Arial" panose="020B0604020202020204" pitchFamily="34" charset="0"/>
                        </a:rPr>
                        <a:t>Removals </a:t>
                      </a:r>
                      <a:br>
                        <a:rPr lang="en-GB" sz="1600" b="1" dirty="0">
                          <a:latin typeface="Arial Nova" panose="020B0604020202020204" pitchFamily="34" charset="0"/>
                          <a:cs typeface="Arial" panose="020B0604020202020204" pitchFamily="34" charset="0"/>
                        </a:rPr>
                      </a:br>
                      <a:r>
                        <a:rPr lang="en-GB" sz="1600" b="1" dirty="0">
                          <a:latin typeface="Arial Nova" panose="020B0604020202020204" pitchFamily="34" charset="0"/>
                          <a:cs typeface="Arial" panose="020B0604020202020204" pitchFamily="34" charset="0"/>
                        </a:rPr>
                        <a:t>(Outstanding Learning Agreements)</a:t>
                      </a:r>
                    </a:p>
                    <a:p>
                      <a:pPr algn="l"/>
                      <a:endParaRPr lang="en-GB" sz="1600" b="1" dirty="0">
                        <a:latin typeface="Arial Nova" panose="020B0604020202020204" pitchFamily="34" charset="0"/>
                        <a:cs typeface="Arial" panose="020B0604020202020204" pitchFamily="34" charset="0"/>
                      </a:endParaRPr>
                    </a:p>
                  </a:txBody>
                  <a:tcPr/>
                </a:tc>
                <a:tc>
                  <a:txBody>
                    <a:bodyPr/>
                    <a:lstStyle/>
                    <a:p>
                      <a:pPr algn="l"/>
                      <a:endParaRPr lang="en-GB" sz="1600" b="1" dirty="0">
                        <a:latin typeface="Arial Nova" panose="020B0604020202020204" pitchFamily="34" charset="0"/>
                        <a:cs typeface="Arial" panose="020B0604020202020204" pitchFamily="34" charset="0"/>
                      </a:endParaRPr>
                    </a:p>
                    <a:p>
                      <a:pPr algn="l"/>
                      <a:r>
                        <a:rPr lang="en-GB" sz="1600" b="1" dirty="0">
                          <a:latin typeface="Arial Nova" panose="020B0604020202020204" pitchFamily="34" charset="0"/>
                          <a:cs typeface="Arial" panose="020B0604020202020204" pitchFamily="34" charset="0"/>
                        </a:rPr>
                        <a:t>100% Within 10 Working Days of Approved Application by the first full week of Academic Year </a:t>
                      </a:r>
                    </a:p>
                  </a:txBody>
                  <a:tcPr/>
                </a:tc>
                <a:extLst>
                  <a:ext uri="{0D108BD9-81ED-4DB2-BD59-A6C34878D82A}">
                    <a16:rowId xmlns:a16="http://schemas.microsoft.com/office/drawing/2014/main" val="1208200091"/>
                  </a:ext>
                </a:extLst>
              </a:tr>
            </a:tbl>
          </a:graphicData>
        </a:graphic>
      </p:graphicFrame>
      <p:sp>
        <p:nvSpPr>
          <p:cNvPr id="3" name="TextBox 2">
            <a:extLst>
              <a:ext uri="{FF2B5EF4-FFF2-40B4-BE49-F238E27FC236}">
                <a16:creationId xmlns:a16="http://schemas.microsoft.com/office/drawing/2014/main" id="{1F801478-BFA3-0006-0E9C-26503317622C}"/>
              </a:ext>
            </a:extLst>
          </p:cNvPr>
          <p:cNvSpPr txBox="1"/>
          <p:nvPr/>
        </p:nvSpPr>
        <p:spPr>
          <a:xfrm>
            <a:off x="231228" y="102874"/>
            <a:ext cx="3227983" cy="584775"/>
          </a:xfrm>
          <a:prstGeom prst="rect">
            <a:avLst/>
          </a:prstGeom>
          <a:noFill/>
        </p:spPr>
        <p:txBody>
          <a:bodyPr wrap="square" rtlCol="0">
            <a:spAutoFit/>
          </a:bodyPr>
          <a:lstStyle/>
          <a:p>
            <a:r>
              <a:rPr lang="en-GB" sz="3200" dirty="0"/>
              <a:t>Service standards </a:t>
            </a:r>
          </a:p>
        </p:txBody>
      </p:sp>
    </p:spTree>
    <p:extLst>
      <p:ext uri="{BB962C8B-B14F-4D97-AF65-F5344CB8AC3E}">
        <p14:creationId xmlns:p14="http://schemas.microsoft.com/office/powerpoint/2010/main" val="3345869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917B9-4AE9-D268-635B-9105865EBFFC}"/>
              </a:ext>
            </a:extLst>
          </p:cNvPr>
          <p:cNvSpPr txBox="1">
            <a:spLocks/>
          </p:cNvSpPr>
          <p:nvPr/>
        </p:nvSpPr>
        <p:spPr>
          <a:xfrm>
            <a:off x="-293302" y="262417"/>
            <a:ext cx="10262492" cy="5873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a:latin typeface="Calibri" panose="020F0502020204030204" pitchFamily="34" charset="0"/>
                <a:ea typeface="Calibri" panose="020F0502020204030204" pitchFamily="34" charset="0"/>
                <a:cs typeface="Calibri" panose="020F0502020204030204" pitchFamily="34" charset="0"/>
              </a:rPr>
              <a:t>EMA Learning Agreement &amp; Attendance Confirmations </a:t>
            </a:r>
            <a:br>
              <a:rPr lang="en-GB" sz="3200" dirty="0">
                <a:latin typeface="Helvetica" panose="020B0604020202020204" pitchFamily="34" charset="0"/>
                <a:cs typeface="Helvetica" panose="020B0604020202020204" pitchFamily="34" charset="0"/>
              </a:rPr>
            </a:br>
            <a:endParaRPr lang="en-GB" sz="3200" dirty="0">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E6053416-323F-112E-9AD7-76F6A0F99FAC}"/>
              </a:ext>
            </a:extLst>
          </p:cNvPr>
          <p:cNvSpPr txBox="1">
            <a:spLocks/>
          </p:cNvSpPr>
          <p:nvPr/>
        </p:nvSpPr>
        <p:spPr>
          <a:xfrm>
            <a:off x="102695" y="849792"/>
            <a:ext cx="11717079" cy="219953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b="1" dirty="0">
                <a:latin typeface="Helvetica" panose="020B0604020202020204" pitchFamily="34" charset="0"/>
                <a:cs typeface="Helvetica" panose="020B0604020202020204" pitchFamily="34" charset="0"/>
              </a:rPr>
              <a:t>New Students: 		</a:t>
            </a:r>
            <a:r>
              <a:rPr lang="en-GB" sz="2400" dirty="0">
                <a:solidFill>
                  <a:schemeClr val="tx2">
                    <a:lumMod val="60000"/>
                    <a:lumOff val="40000"/>
                  </a:schemeClr>
                </a:solidFill>
                <a:latin typeface="Helvetica" panose="020B0604020202020204" pitchFamily="34" charset="0"/>
                <a:cs typeface="Helvetica" panose="020B0604020202020204" pitchFamily="34" charset="0"/>
              </a:rPr>
              <a:t>100% within 10 working days of an approved application </a:t>
            </a:r>
            <a:br>
              <a:rPr lang="en-GB" sz="2400" dirty="0">
                <a:solidFill>
                  <a:srgbClr val="FF0000"/>
                </a:solidFill>
                <a:latin typeface="Helvetica" panose="020B0604020202020204" pitchFamily="34" charset="0"/>
                <a:cs typeface="Helvetica" panose="020B0604020202020204" pitchFamily="34" charset="0"/>
              </a:rPr>
            </a:br>
            <a:r>
              <a:rPr lang="en-GB" sz="2400" b="1" dirty="0">
                <a:latin typeface="Helvetica" panose="020B0604020202020204" pitchFamily="34" charset="0"/>
                <a:cs typeface="Helvetica" panose="020B0604020202020204" pitchFamily="34" charset="0"/>
              </a:rPr>
              <a:t>Returning Students: 	</a:t>
            </a:r>
            <a:r>
              <a:rPr lang="en-GB" sz="2400" dirty="0">
                <a:solidFill>
                  <a:schemeClr val="tx2">
                    <a:lumMod val="60000"/>
                    <a:lumOff val="40000"/>
                  </a:schemeClr>
                </a:solidFill>
                <a:latin typeface="Helvetica" panose="020B0604020202020204" pitchFamily="34" charset="0"/>
                <a:cs typeface="Helvetica" panose="020B0604020202020204" pitchFamily="34" charset="0"/>
              </a:rPr>
              <a:t>100% within 10 working days from the first full week of 				academic Year </a:t>
            </a:r>
          </a:p>
        </p:txBody>
      </p:sp>
      <p:graphicFrame>
        <p:nvGraphicFramePr>
          <p:cNvPr id="7" name="Table 6">
            <a:extLst>
              <a:ext uri="{FF2B5EF4-FFF2-40B4-BE49-F238E27FC236}">
                <a16:creationId xmlns:a16="http://schemas.microsoft.com/office/drawing/2014/main" id="{0DA7A464-BA1C-B479-6C63-2EAB654A7468}"/>
              </a:ext>
            </a:extLst>
          </p:cNvPr>
          <p:cNvGraphicFramePr>
            <a:graphicFrameLocks noGrp="1"/>
          </p:cNvGraphicFramePr>
          <p:nvPr>
            <p:extLst>
              <p:ext uri="{D42A27DB-BD31-4B8C-83A1-F6EECF244321}">
                <p14:modId xmlns:p14="http://schemas.microsoft.com/office/powerpoint/2010/main" val="2302036179"/>
              </p:ext>
            </p:extLst>
          </p:nvPr>
        </p:nvGraphicFramePr>
        <p:xfrm>
          <a:off x="1025913" y="2046791"/>
          <a:ext cx="10920611" cy="1095154"/>
        </p:xfrm>
        <a:graphic>
          <a:graphicData uri="http://schemas.openxmlformats.org/drawingml/2006/table">
            <a:tbl>
              <a:tblPr/>
              <a:tblGrid>
                <a:gridCol w="2541524">
                  <a:extLst>
                    <a:ext uri="{9D8B030D-6E8A-4147-A177-3AD203B41FA5}">
                      <a16:colId xmlns:a16="http://schemas.microsoft.com/office/drawing/2014/main" val="3026105801"/>
                    </a:ext>
                  </a:extLst>
                </a:gridCol>
                <a:gridCol w="3296039">
                  <a:extLst>
                    <a:ext uri="{9D8B030D-6E8A-4147-A177-3AD203B41FA5}">
                      <a16:colId xmlns:a16="http://schemas.microsoft.com/office/drawing/2014/main" val="820442259"/>
                    </a:ext>
                  </a:extLst>
                </a:gridCol>
                <a:gridCol w="2541524">
                  <a:extLst>
                    <a:ext uri="{9D8B030D-6E8A-4147-A177-3AD203B41FA5}">
                      <a16:colId xmlns:a16="http://schemas.microsoft.com/office/drawing/2014/main" val="692104554"/>
                    </a:ext>
                  </a:extLst>
                </a:gridCol>
                <a:gridCol w="2541524">
                  <a:extLst>
                    <a:ext uri="{9D8B030D-6E8A-4147-A177-3AD203B41FA5}">
                      <a16:colId xmlns:a16="http://schemas.microsoft.com/office/drawing/2014/main" val="2396459637"/>
                    </a:ext>
                  </a:extLst>
                </a:gridCol>
              </a:tblGrid>
              <a:tr h="314802">
                <a:tc>
                  <a:txBody>
                    <a:bodyPr/>
                    <a:lstStyle/>
                    <a:p>
                      <a:pPr algn="l" rtl="0" fontAlgn="b"/>
                      <a:r>
                        <a:rPr lang="en-GB" sz="2000" b="0" i="0" u="none" strike="noStrike" dirty="0">
                          <a:solidFill>
                            <a:srgbClr val="000000"/>
                          </a:solidFill>
                          <a:effectLst/>
                          <a:latin typeface="Helvetica"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rtl="0" fontAlgn="b"/>
                      <a:r>
                        <a:rPr lang="en-GB" sz="2000" b="1" i="0" u="none" strike="noStrike" dirty="0">
                          <a:solidFill>
                            <a:srgbClr val="FFFFFF"/>
                          </a:solidFill>
                          <a:effectLst/>
                          <a:latin typeface="Helvetica" panose="020B0604020202020204" pitchFamily="34" charset="0"/>
                        </a:rPr>
                        <a:t>22/23</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b"/>
                      <a:r>
                        <a:rPr lang="en-GB" sz="2000" b="1" i="0" u="none" strike="noStrike" dirty="0">
                          <a:solidFill>
                            <a:srgbClr val="FFFFFF"/>
                          </a:solidFill>
                          <a:effectLst/>
                          <a:latin typeface="Helvetica" panose="020B0604020202020204" pitchFamily="34" charset="0"/>
                        </a:rPr>
                        <a:t>23/24</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b"/>
                      <a:r>
                        <a:rPr lang="en-GB" sz="2000" b="1" i="0" u="none" strike="noStrike" dirty="0">
                          <a:solidFill>
                            <a:srgbClr val="FFFFFF"/>
                          </a:solidFill>
                          <a:effectLst/>
                          <a:latin typeface="Helvetica" panose="020B0604020202020204" pitchFamily="34" charset="0"/>
                        </a:rPr>
                        <a:t>24/25</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775365099"/>
                  </a:ext>
                </a:extLst>
              </a:tr>
              <a:tr h="780352">
                <a:tc>
                  <a:txBody>
                    <a:bodyPr/>
                    <a:lstStyle/>
                    <a:p>
                      <a:pPr algn="ctr" rtl="0" fontAlgn="b"/>
                      <a:r>
                        <a:rPr lang="en-GB" sz="2000" b="1" i="0" u="none" strike="noStrike" dirty="0">
                          <a:solidFill>
                            <a:srgbClr val="FFFFFF"/>
                          </a:solidFill>
                          <a:effectLst/>
                          <a:latin typeface="Helvetica" panose="020B0604020202020204" pitchFamily="34" charset="0"/>
                        </a:rPr>
                        <a:t>Learning Agreement Average Days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b"/>
                      <a:r>
                        <a:rPr lang="en-GB" sz="2000" b="1" i="0" u="none" strike="noStrike" dirty="0">
                          <a:solidFill>
                            <a:srgbClr val="000000"/>
                          </a:solidFill>
                          <a:effectLst/>
                          <a:latin typeface="Helvetica" panose="020B0604020202020204" pitchFamily="34" charset="0"/>
                        </a:rPr>
                        <a:t>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2000" b="1" i="0" u="none" strike="noStrike" dirty="0">
                          <a:solidFill>
                            <a:srgbClr val="000000"/>
                          </a:solidFill>
                          <a:effectLst/>
                          <a:latin typeface="Helvetica" panose="020B060402020202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2000" b="1" i="0" u="none" strike="noStrike" dirty="0">
                          <a:solidFill>
                            <a:srgbClr val="000000"/>
                          </a:solidFill>
                          <a:effectLst/>
                          <a:latin typeface="Helvetica"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1357335"/>
                  </a:ext>
                </a:extLst>
              </a:tr>
            </a:tbl>
          </a:graphicData>
        </a:graphic>
      </p:graphicFrame>
      <p:sp>
        <p:nvSpPr>
          <p:cNvPr id="5" name="TextBox 4">
            <a:extLst>
              <a:ext uri="{FF2B5EF4-FFF2-40B4-BE49-F238E27FC236}">
                <a16:creationId xmlns:a16="http://schemas.microsoft.com/office/drawing/2014/main" id="{2B80EE34-1D95-217C-3EFF-7523FDE6D918}"/>
              </a:ext>
            </a:extLst>
          </p:cNvPr>
          <p:cNvSpPr txBox="1"/>
          <p:nvPr/>
        </p:nvSpPr>
        <p:spPr>
          <a:xfrm>
            <a:off x="102695" y="3452037"/>
            <a:ext cx="7937334" cy="461665"/>
          </a:xfrm>
          <a:prstGeom prst="rect">
            <a:avLst/>
          </a:prstGeom>
          <a:noFill/>
        </p:spPr>
        <p:txBody>
          <a:bodyPr wrap="square">
            <a:spAutoFit/>
          </a:bodyPr>
          <a:lstStyle/>
          <a:p>
            <a:pPr marL="0" indent="0">
              <a:buFont typeface="Arial" pitchFamily="34" charset="0"/>
              <a:buNone/>
            </a:pPr>
            <a:r>
              <a:rPr lang="en-GB" sz="2400" b="1" dirty="0">
                <a:latin typeface="Helvetica" panose="020B0604020202020204" pitchFamily="34" charset="0"/>
                <a:cs typeface="Helvetica" panose="020B0604020202020204" pitchFamily="34" charset="0"/>
              </a:rPr>
              <a:t>Attendance Confirmations </a:t>
            </a:r>
          </a:p>
        </p:txBody>
      </p:sp>
      <p:graphicFrame>
        <p:nvGraphicFramePr>
          <p:cNvPr id="8" name="Table 7">
            <a:extLst>
              <a:ext uri="{FF2B5EF4-FFF2-40B4-BE49-F238E27FC236}">
                <a16:creationId xmlns:a16="http://schemas.microsoft.com/office/drawing/2014/main" id="{C03F2599-5D5E-B6F2-D09F-81E8FDC778EF}"/>
              </a:ext>
            </a:extLst>
          </p:cNvPr>
          <p:cNvGraphicFramePr>
            <a:graphicFrameLocks noGrp="1"/>
          </p:cNvGraphicFramePr>
          <p:nvPr>
            <p:extLst>
              <p:ext uri="{D42A27DB-BD31-4B8C-83A1-F6EECF244321}">
                <p14:modId xmlns:p14="http://schemas.microsoft.com/office/powerpoint/2010/main" val="2797763901"/>
              </p:ext>
            </p:extLst>
          </p:nvPr>
        </p:nvGraphicFramePr>
        <p:xfrm>
          <a:off x="421758" y="4074009"/>
          <a:ext cx="5674242" cy="1334791"/>
        </p:xfrm>
        <a:graphic>
          <a:graphicData uri="http://schemas.openxmlformats.org/drawingml/2006/table">
            <a:tbl>
              <a:tblPr/>
              <a:tblGrid>
                <a:gridCol w="1891414">
                  <a:extLst>
                    <a:ext uri="{9D8B030D-6E8A-4147-A177-3AD203B41FA5}">
                      <a16:colId xmlns:a16="http://schemas.microsoft.com/office/drawing/2014/main" val="2938118465"/>
                    </a:ext>
                  </a:extLst>
                </a:gridCol>
                <a:gridCol w="1891414">
                  <a:extLst>
                    <a:ext uri="{9D8B030D-6E8A-4147-A177-3AD203B41FA5}">
                      <a16:colId xmlns:a16="http://schemas.microsoft.com/office/drawing/2014/main" val="2641401368"/>
                    </a:ext>
                  </a:extLst>
                </a:gridCol>
                <a:gridCol w="1891414">
                  <a:extLst>
                    <a:ext uri="{9D8B030D-6E8A-4147-A177-3AD203B41FA5}">
                      <a16:colId xmlns:a16="http://schemas.microsoft.com/office/drawing/2014/main" val="1878666980"/>
                    </a:ext>
                  </a:extLst>
                </a:gridCol>
              </a:tblGrid>
              <a:tr h="383684">
                <a:tc>
                  <a:txBody>
                    <a:bodyPr/>
                    <a:lstStyle/>
                    <a:p>
                      <a:pPr algn="ctr" rtl="0" fontAlgn="b"/>
                      <a:r>
                        <a:rPr lang="en-GB" sz="2000" b="1" i="0" u="none" strike="noStrike" dirty="0">
                          <a:solidFill>
                            <a:srgbClr val="000000"/>
                          </a:solidFill>
                          <a:effectLst/>
                          <a:latin typeface="Helvetica"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2000" b="1" i="0" u="none" strike="noStrike" dirty="0">
                          <a:solidFill>
                            <a:srgbClr val="FFFFFF"/>
                          </a:solidFill>
                          <a:effectLst/>
                          <a:latin typeface="Helvetica" panose="020B0604020202020204" pitchFamily="34" charset="0"/>
                        </a:rPr>
                        <a:t>23/24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b"/>
                      <a:r>
                        <a:rPr lang="en-GB" sz="2000" b="1" i="0" u="none" strike="noStrike" dirty="0">
                          <a:solidFill>
                            <a:srgbClr val="FFFFFF"/>
                          </a:solidFill>
                          <a:effectLst/>
                          <a:latin typeface="Helvetica" panose="020B0604020202020204" pitchFamily="34" charset="0"/>
                        </a:rPr>
                        <a:t>24/25</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369364943"/>
                  </a:ext>
                </a:extLst>
              </a:tr>
              <a:tr h="951107">
                <a:tc>
                  <a:txBody>
                    <a:bodyPr/>
                    <a:lstStyle/>
                    <a:p>
                      <a:pPr algn="ctr" rtl="0" fontAlgn="ctr"/>
                      <a:r>
                        <a:rPr lang="en-GB" sz="2000" b="1" i="0" u="none" strike="noStrike" dirty="0">
                          <a:solidFill>
                            <a:srgbClr val="FFFFFF"/>
                          </a:solidFill>
                          <a:effectLst/>
                          <a:latin typeface="Helvetica" panose="020B0604020202020204" pitchFamily="34" charset="0"/>
                        </a:rPr>
                        <a:t>EMA </a:t>
                      </a:r>
                    </a:p>
                    <a:p>
                      <a:pPr algn="ctr" rtl="0" fontAlgn="ctr"/>
                      <a:r>
                        <a:rPr lang="en-GB" sz="2000" b="1" i="0" u="none" strike="noStrike" dirty="0">
                          <a:solidFill>
                            <a:srgbClr val="FFFFFF"/>
                          </a:solidFill>
                          <a:effectLst/>
                          <a:latin typeface="Helvetica" panose="020B0604020202020204" pitchFamily="34" charset="0"/>
                        </a:rPr>
                        <a:t>Payment week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en-GB" sz="2000" b="1" i="0" u="none" strike="noStrike" dirty="0">
                          <a:solidFill>
                            <a:schemeClr val="tx1"/>
                          </a:solidFill>
                          <a:effectLst/>
                          <a:latin typeface="Helvetica" panose="020B0604020202020204" pitchFamily="34" charset="0"/>
                        </a:rPr>
                        <a:t>94.0%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2000" b="1" i="0" u="none" strike="noStrike" dirty="0">
                          <a:solidFill>
                            <a:schemeClr val="tx1"/>
                          </a:solidFill>
                          <a:effectLst/>
                          <a:latin typeface="Helvetica" panose="020B0604020202020204" pitchFamily="34" charset="0"/>
                        </a:rPr>
                        <a:t>95.9%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8551796"/>
                  </a:ext>
                </a:extLst>
              </a:tr>
            </a:tbl>
          </a:graphicData>
        </a:graphic>
      </p:graphicFrame>
      <p:graphicFrame>
        <p:nvGraphicFramePr>
          <p:cNvPr id="9" name="Table 8">
            <a:extLst>
              <a:ext uri="{FF2B5EF4-FFF2-40B4-BE49-F238E27FC236}">
                <a16:creationId xmlns:a16="http://schemas.microsoft.com/office/drawing/2014/main" id="{C52E4560-2C12-E16C-7B86-6BF5144CB537}"/>
              </a:ext>
            </a:extLst>
          </p:cNvPr>
          <p:cNvGraphicFramePr>
            <a:graphicFrameLocks noGrp="1"/>
          </p:cNvGraphicFramePr>
          <p:nvPr>
            <p:extLst>
              <p:ext uri="{D42A27DB-BD31-4B8C-83A1-F6EECF244321}">
                <p14:modId xmlns:p14="http://schemas.microsoft.com/office/powerpoint/2010/main" val="3668073183"/>
              </p:ext>
            </p:extLst>
          </p:nvPr>
        </p:nvGraphicFramePr>
        <p:xfrm>
          <a:off x="421758" y="5569107"/>
          <a:ext cx="5674242" cy="1130300"/>
        </p:xfrm>
        <a:graphic>
          <a:graphicData uri="http://schemas.openxmlformats.org/drawingml/2006/table">
            <a:tbl>
              <a:tblPr/>
              <a:tblGrid>
                <a:gridCol w="1891414">
                  <a:extLst>
                    <a:ext uri="{9D8B030D-6E8A-4147-A177-3AD203B41FA5}">
                      <a16:colId xmlns:a16="http://schemas.microsoft.com/office/drawing/2014/main" val="2280818914"/>
                    </a:ext>
                  </a:extLst>
                </a:gridCol>
                <a:gridCol w="1891414">
                  <a:extLst>
                    <a:ext uri="{9D8B030D-6E8A-4147-A177-3AD203B41FA5}">
                      <a16:colId xmlns:a16="http://schemas.microsoft.com/office/drawing/2014/main" val="34656763"/>
                    </a:ext>
                  </a:extLst>
                </a:gridCol>
                <a:gridCol w="1891414">
                  <a:extLst>
                    <a:ext uri="{9D8B030D-6E8A-4147-A177-3AD203B41FA5}">
                      <a16:colId xmlns:a16="http://schemas.microsoft.com/office/drawing/2014/main" val="2072008478"/>
                    </a:ext>
                  </a:extLst>
                </a:gridCol>
              </a:tblGrid>
              <a:tr h="1130300">
                <a:tc>
                  <a:txBody>
                    <a:bodyPr/>
                    <a:lstStyle/>
                    <a:p>
                      <a:pPr algn="ctr" rtl="0" fontAlgn="ctr"/>
                      <a:r>
                        <a:rPr lang="en-GB" sz="2000" b="1" i="0" u="none" strike="noStrike" dirty="0">
                          <a:solidFill>
                            <a:srgbClr val="FFFFFF"/>
                          </a:solidFill>
                          <a:effectLst/>
                          <a:latin typeface="Helvetica" panose="020B0604020202020204" pitchFamily="34" charset="0"/>
                        </a:rPr>
                        <a:t>EMA Non-Payment week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en-GB" sz="2000" b="1" i="0" u="none" strike="noStrike" dirty="0">
                          <a:solidFill>
                            <a:schemeClr val="tx1"/>
                          </a:solidFill>
                          <a:effectLst/>
                          <a:latin typeface="Helvetica" panose="020B0604020202020204" pitchFamily="34" charset="0"/>
                        </a:rPr>
                        <a:t>86.8%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2000" b="1" i="0" u="none" strike="noStrike" dirty="0">
                          <a:solidFill>
                            <a:schemeClr val="tx1"/>
                          </a:solidFill>
                          <a:effectLst/>
                          <a:latin typeface="Helvetica" panose="020B0604020202020204" pitchFamily="34" charset="0"/>
                        </a:rPr>
                        <a:t>92.1%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8413656"/>
                  </a:ext>
                </a:extLst>
              </a:tr>
            </a:tbl>
          </a:graphicData>
        </a:graphic>
      </p:graphicFrame>
      <p:pic>
        <p:nvPicPr>
          <p:cNvPr id="10" name="Picture 9">
            <a:extLst>
              <a:ext uri="{FF2B5EF4-FFF2-40B4-BE49-F238E27FC236}">
                <a16:creationId xmlns:a16="http://schemas.microsoft.com/office/drawing/2014/main" id="{433DD54B-65D2-61AA-A3F6-69E8866CF939}"/>
              </a:ext>
            </a:extLst>
          </p:cNvPr>
          <p:cNvPicPr>
            <a:picLocks noChangeAspect="1"/>
          </p:cNvPicPr>
          <p:nvPr/>
        </p:nvPicPr>
        <p:blipFill>
          <a:blip r:embed="rId3"/>
          <a:stretch>
            <a:fillRect/>
          </a:stretch>
        </p:blipFill>
        <p:spPr>
          <a:xfrm>
            <a:off x="6660466" y="3343299"/>
            <a:ext cx="5063033" cy="3375086"/>
          </a:xfrm>
          <a:prstGeom prst="rect">
            <a:avLst/>
          </a:prstGeom>
        </p:spPr>
      </p:pic>
    </p:spTree>
    <p:extLst>
      <p:ext uri="{BB962C8B-B14F-4D97-AF65-F5344CB8AC3E}">
        <p14:creationId xmlns:p14="http://schemas.microsoft.com/office/powerpoint/2010/main" val="1223744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1F74-ACFE-2CF9-7E1F-F1E5E3B5596C}"/>
              </a:ext>
            </a:extLst>
          </p:cNvPr>
          <p:cNvSpPr txBox="1">
            <a:spLocks/>
          </p:cNvSpPr>
          <p:nvPr/>
        </p:nvSpPr>
        <p:spPr>
          <a:xfrm>
            <a:off x="-883404" y="133848"/>
            <a:ext cx="6445250" cy="685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a:latin typeface="Helvetica" panose="020B0604020202020204" pitchFamily="34" charset="0"/>
                <a:cs typeface="Helvetica" panose="020B0604020202020204" pitchFamily="34" charset="0"/>
              </a:rPr>
              <a:t>Bonus Confirmations </a:t>
            </a:r>
          </a:p>
        </p:txBody>
      </p:sp>
      <p:graphicFrame>
        <p:nvGraphicFramePr>
          <p:cNvPr id="4" name="Table 3">
            <a:extLst>
              <a:ext uri="{FF2B5EF4-FFF2-40B4-BE49-F238E27FC236}">
                <a16:creationId xmlns:a16="http://schemas.microsoft.com/office/drawing/2014/main" id="{7E379346-A58D-BC9F-9A6A-C9A5BC70F2A6}"/>
              </a:ext>
            </a:extLst>
          </p:cNvPr>
          <p:cNvGraphicFramePr>
            <a:graphicFrameLocks noGrp="1"/>
          </p:cNvGraphicFramePr>
          <p:nvPr/>
        </p:nvGraphicFramePr>
        <p:xfrm>
          <a:off x="6784306" y="1453486"/>
          <a:ext cx="4649238" cy="4409753"/>
        </p:xfrm>
        <a:graphic>
          <a:graphicData uri="http://schemas.openxmlformats.org/drawingml/2006/table">
            <a:tbl>
              <a:tblPr/>
              <a:tblGrid>
                <a:gridCol w="1939664">
                  <a:extLst>
                    <a:ext uri="{9D8B030D-6E8A-4147-A177-3AD203B41FA5}">
                      <a16:colId xmlns:a16="http://schemas.microsoft.com/office/drawing/2014/main" val="1120908302"/>
                    </a:ext>
                  </a:extLst>
                </a:gridCol>
                <a:gridCol w="1365422">
                  <a:extLst>
                    <a:ext uri="{9D8B030D-6E8A-4147-A177-3AD203B41FA5}">
                      <a16:colId xmlns:a16="http://schemas.microsoft.com/office/drawing/2014/main" val="3142025007"/>
                    </a:ext>
                  </a:extLst>
                </a:gridCol>
                <a:gridCol w="1344152">
                  <a:extLst>
                    <a:ext uri="{9D8B030D-6E8A-4147-A177-3AD203B41FA5}">
                      <a16:colId xmlns:a16="http://schemas.microsoft.com/office/drawing/2014/main" val="2850573012"/>
                    </a:ext>
                  </a:extLst>
                </a:gridCol>
              </a:tblGrid>
              <a:tr h="632823">
                <a:tc>
                  <a:txBody>
                    <a:bodyPr/>
                    <a:lstStyle/>
                    <a:p>
                      <a:pPr algn="ctr" rtl="0" fontAlgn="ctr"/>
                      <a:r>
                        <a:rPr lang="en-GB" sz="1800" b="0" i="0" u="none" strike="noStrike" dirty="0">
                          <a:solidFill>
                            <a:srgbClr val="000000"/>
                          </a:solidFill>
                          <a:effectLst/>
                          <a:latin typeface="Helvetica" panose="020B0604020202020204" pitchFamily="34" charset="0"/>
                        </a:rPr>
                        <a:t> </a:t>
                      </a:r>
                    </a:p>
                  </a:txBody>
                  <a:tcPr marL="8720" marR="8720" marT="872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800" b="1" i="0" u="none" strike="noStrike" dirty="0">
                          <a:solidFill>
                            <a:srgbClr val="FFFFFF"/>
                          </a:solidFill>
                          <a:effectLst/>
                          <a:latin typeface="Helvetica" panose="020B0604020202020204" pitchFamily="34" charset="0"/>
                        </a:rPr>
                        <a:t>Jan-24</a:t>
                      </a:r>
                    </a:p>
                  </a:txBody>
                  <a:tcPr marL="8720" marR="8720" marT="87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en-GB" sz="1800" b="1" i="0" u="none" strike="noStrike" dirty="0">
                          <a:solidFill>
                            <a:srgbClr val="FFFFFF"/>
                          </a:solidFill>
                          <a:effectLst/>
                          <a:latin typeface="Helvetica" panose="020B0604020202020204" pitchFamily="34" charset="0"/>
                        </a:rPr>
                        <a:t>Jan-25</a:t>
                      </a:r>
                    </a:p>
                  </a:txBody>
                  <a:tcPr marL="8720" marR="8720" marT="87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618021122"/>
                  </a:ext>
                </a:extLst>
              </a:tr>
              <a:tr h="1568688">
                <a:tc>
                  <a:txBody>
                    <a:bodyPr/>
                    <a:lstStyle/>
                    <a:p>
                      <a:pPr algn="ctr" rtl="0" fontAlgn="ctr"/>
                      <a:r>
                        <a:rPr lang="en-GB" sz="1800" b="1" i="0" u="none" strike="noStrike" dirty="0">
                          <a:solidFill>
                            <a:srgbClr val="FFFFFF"/>
                          </a:solidFill>
                          <a:effectLst/>
                          <a:latin typeface="Helvetica" panose="020B0604020202020204" pitchFamily="34" charset="0"/>
                        </a:rPr>
                        <a:t>Week Ending</a:t>
                      </a:r>
                    </a:p>
                  </a:txBody>
                  <a:tcPr marL="8720" marR="8720" marT="87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en-GB" sz="1800" b="1" i="0" u="none" strike="noStrike" dirty="0">
                          <a:solidFill>
                            <a:srgbClr val="FFFFFF"/>
                          </a:solidFill>
                          <a:effectLst/>
                          <a:latin typeface="Helvetica" panose="020B0604020202020204" pitchFamily="34" charset="0"/>
                        </a:rPr>
                        <a:t>% Confirmed</a:t>
                      </a:r>
                    </a:p>
                  </a:txBody>
                  <a:tcPr marL="8720" marR="8720" marT="87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en-GB" sz="1800" b="1" i="0" u="none" strike="noStrike" dirty="0">
                          <a:solidFill>
                            <a:srgbClr val="FFFFFF"/>
                          </a:solidFill>
                          <a:effectLst/>
                          <a:latin typeface="Helvetica" panose="020B0604020202020204" pitchFamily="34" charset="0"/>
                        </a:rPr>
                        <a:t>% Confirmed</a:t>
                      </a:r>
                    </a:p>
                  </a:txBody>
                  <a:tcPr marL="8720" marR="8720" marT="87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43200480"/>
                  </a:ext>
                </a:extLst>
              </a:tr>
              <a:tr h="320867">
                <a:tc>
                  <a:txBody>
                    <a:bodyPr/>
                    <a:lstStyle/>
                    <a:p>
                      <a:pPr algn="ctr" rtl="0" fontAlgn="b"/>
                      <a:r>
                        <a:rPr lang="en-GB" sz="1800" b="1" i="0" u="none" strike="noStrike" dirty="0">
                          <a:solidFill>
                            <a:srgbClr val="FFFFFF"/>
                          </a:solidFill>
                          <a:effectLst/>
                          <a:latin typeface="Helvetica" panose="020B0604020202020204" pitchFamily="34" charset="0"/>
                        </a:rPr>
                        <a:t>03/01/2024</a:t>
                      </a:r>
                    </a:p>
                  </a:txBody>
                  <a:tcPr marL="8720" marR="8720" marT="87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tc>
                  <a:txBody>
                    <a:bodyPr/>
                    <a:lstStyle/>
                    <a:p>
                      <a:pPr algn="ctr" fontAlgn="b"/>
                      <a:r>
                        <a:rPr lang="en-GB" sz="1800" b="0" i="0" u="none" strike="noStrike" dirty="0">
                          <a:solidFill>
                            <a:srgbClr val="000000"/>
                          </a:solidFill>
                          <a:effectLst/>
                          <a:latin typeface="Calibri" panose="020F0502020204030204" pitchFamily="34" charset="0"/>
                        </a:rPr>
                        <a:t>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dirty="0">
                          <a:solidFill>
                            <a:schemeClr val="tx1"/>
                          </a:solidFill>
                          <a:effectLst/>
                          <a:latin typeface="Calibri" panose="020F0502020204030204" pitchFamily="34" charset="0"/>
                        </a:rPr>
                        <a:t>47%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6667725"/>
                  </a:ext>
                </a:extLst>
              </a:tr>
              <a:tr h="320867">
                <a:tc>
                  <a:txBody>
                    <a:bodyPr/>
                    <a:lstStyle/>
                    <a:p>
                      <a:pPr algn="ctr" rtl="0" fontAlgn="b"/>
                      <a:r>
                        <a:rPr lang="en-GB" sz="1800" b="1" i="0" u="none" strike="noStrike" dirty="0">
                          <a:solidFill>
                            <a:srgbClr val="FFFFFF"/>
                          </a:solidFill>
                          <a:effectLst/>
                          <a:latin typeface="Helvetica" panose="020B0604020202020204" pitchFamily="34" charset="0"/>
                        </a:rPr>
                        <a:t>10/01/2024</a:t>
                      </a:r>
                    </a:p>
                  </a:txBody>
                  <a:tcPr marL="8720" marR="8720" marT="87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c>
                  <a:txBody>
                    <a:bodyPr/>
                    <a:lstStyle/>
                    <a:p>
                      <a:pPr algn="ctr" fontAlgn="b"/>
                      <a:r>
                        <a:rPr lang="en-GB" sz="1800" b="0" i="0" u="none" strike="noStrike" dirty="0">
                          <a:solidFill>
                            <a:srgbClr val="000000"/>
                          </a:solidFill>
                          <a:effectLst/>
                          <a:latin typeface="Calibri" panose="020F0502020204030204" pitchFamily="34" charset="0"/>
                        </a:rPr>
                        <a:t>56%</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dirty="0">
                          <a:solidFill>
                            <a:schemeClr val="tx1"/>
                          </a:solidFill>
                          <a:effectLst/>
                          <a:latin typeface="Calibri" panose="020F0502020204030204" pitchFamily="34" charset="0"/>
                        </a:rPr>
                        <a:t>66%</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2632960"/>
                  </a:ext>
                </a:extLst>
              </a:tr>
              <a:tr h="320867">
                <a:tc>
                  <a:txBody>
                    <a:bodyPr/>
                    <a:lstStyle/>
                    <a:p>
                      <a:pPr algn="ctr" rtl="0" fontAlgn="b"/>
                      <a:r>
                        <a:rPr lang="en-GB" sz="1800" b="1" i="0" u="none" strike="noStrike" dirty="0">
                          <a:solidFill>
                            <a:srgbClr val="FFFFFF"/>
                          </a:solidFill>
                          <a:effectLst/>
                          <a:latin typeface="Helvetica" panose="020B0604020202020204" pitchFamily="34" charset="0"/>
                        </a:rPr>
                        <a:t>17/01/2024</a:t>
                      </a:r>
                    </a:p>
                  </a:txBody>
                  <a:tcPr marL="8720" marR="8720" marT="87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c>
                  <a:txBody>
                    <a:bodyPr/>
                    <a:lstStyle/>
                    <a:p>
                      <a:pPr algn="ctr" fontAlgn="b"/>
                      <a:r>
                        <a:rPr lang="en-GB" sz="1800" b="0" i="0" u="none" strike="noStrike" dirty="0">
                          <a:solidFill>
                            <a:srgbClr val="000000"/>
                          </a:solidFill>
                          <a:effectLst/>
                          <a:latin typeface="Calibri" panose="020F0502020204030204" pitchFamily="34" charset="0"/>
                        </a:rPr>
                        <a:t>70%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dirty="0">
                          <a:solidFill>
                            <a:schemeClr val="tx1"/>
                          </a:solidFill>
                          <a:effectLst/>
                          <a:latin typeface="Calibri" panose="020F0502020204030204" pitchFamily="34" charset="0"/>
                        </a:rPr>
                        <a:t>76%</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1961080"/>
                  </a:ext>
                </a:extLst>
              </a:tr>
              <a:tr h="320867">
                <a:tc>
                  <a:txBody>
                    <a:bodyPr/>
                    <a:lstStyle/>
                    <a:p>
                      <a:pPr algn="ctr" rtl="0" fontAlgn="b"/>
                      <a:r>
                        <a:rPr lang="en-GB" sz="1800" b="1" i="0" u="none" strike="noStrike" dirty="0">
                          <a:solidFill>
                            <a:srgbClr val="FFFFFF"/>
                          </a:solidFill>
                          <a:effectLst/>
                          <a:latin typeface="Helvetica" panose="020B0604020202020204" pitchFamily="34" charset="0"/>
                        </a:rPr>
                        <a:t>24/01/2024</a:t>
                      </a:r>
                    </a:p>
                  </a:txBody>
                  <a:tcPr marL="8720" marR="8720" marT="87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c>
                  <a:txBody>
                    <a:bodyPr/>
                    <a:lstStyle/>
                    <a:p>
                      <a:pPr algn="ctr" fontAlgn="b"/>
                      <a:r>
                        <a:rPr lang="en-GB" sz="1800" b="0" i="0" u="none" strike="noStrike" dirty="0">
                          <a:solidFill>
                            <a:srgbClr val="000000"/>
                          </a:solidFill>
                          <a:effectLst/>
                          <a:latin typeface="Calibri" panose="020F0502020204030204" pitchFamily="34" charset="0"/>
                        </a:rPr>
                        <a:t>81%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dirty="0">
                          <a:solidFill>
                            <a:schemeClr val="tx1"/>
                          </a:solidFill>
                          <a:effectLst/>
                          <a:latin typeface="Calibri" panose="020F0502020204030204" pitchFamily="34" charset="0"/>
                        </a:rPr>
                        <a:t>82%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2939462"/>
                  </a:ext>
                </a:extLst>
              </a:tr>
              <a:tr h="320867">
                <a:tc>
                  <a:txBody>
                    <a:bodyPr/>
                    <a:lstStyle/>
                    <a:p>
                      <a:pPr algn="ctr" rtl="0" fontAlgn="b"/>
                      <a:r>
                        <a:rPr lang="en-GB" sz="1800" b="1" i="0" u="none" strike="noStrike" dirty="0">
                          <a:solidFill>
                            <a:srgbClr val="FFFFFF"/>
                          </a:solidFill>
                          <a:effectLst/>
                          <a:latin typeface="Helvetica" panose="020B0604020202020204" pitchFamily="34" charset="0"/>
                        </a:rPr>
                        <a:t>31/01/2024</a:t>
                      </a:r>
                    </a:p>
                  </a:txBody>
                  <a:tcPr marL="8720" marR="8720" marT="87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c>
                  <a:txBody>
                    <a:bodyPr/>
                    <a:lstStyle/>
                    <a:p>
                      <a:pPr algn="ctr" fontAlgn="b"/>
                      <a:r>
                        <a:rPr lang="en-GB" sz="1800" b="0" i="0" u="none" strike="noStrike" dirty="0">
                          <a:solidFill>
                            <a:srgbClr val="000000"/>
                          </a:solidFill>
                          <a:effectLst/>
                          <a:latin typeface="Calibri" panose="020F0502020204030204" pitchFamily="34" charset="0"/>
                        </a:rPr>
                        <a:t>90%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dirty="0">
                          <a:solidFill>
                            <a:schemeClr val="tx1"/>
                          </a:solidFill>
                          <a:effectLst/>
                          <a:latin typeface="Calibri" panose="020F0502020204030204" pitchFamily="34" charset="0"/>
                        </a:rPr>
                        <a:t>91%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0010560"/>
                  </a:ext>
                </a:extLst>
              </a:tr>
              <a:tr h="320867">
                <a:tc>
                  <a:txBody>
                    <a:bodyPr/>
                    <a:lstStyle/>
                    <a:p>
                      <a:pPr algn="ctr" rtl="0" fontAlgn="b"/>
                      <a:r>
                        <a:rPr lang="en-GB" sz="1800" b="1" i="0" u="none" strike="noStrike" dirty="0">
                          <a:solidFill>
                            <a:srgbClr val="FFFFFF"/>
                          </a:solidFill>
                          <a:effectLst/>
                          <a:latin typeface="Helvetica" panose="020B0604020202020204" pitchFamily="34" charset="0"/>
                        </a:rPr>
                        <a:t>07/02/2024</a:t>
                      </a:r>
                    </a:p>
                  </a:txBody>
                  <a:tcPr marL="8720" marR="8720" marT="87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c>
                  <a:txBody>
                    <a:bodyPr/>
                    <a:lstStyle/>
                    <a:p>
                      <a:pPr algn="ctr" fontAlgn="b"/>
                      <a:r>
                        <a:rPr lang="en-GB" sz="1800" b="0" i="0" u="none" strike="noStrike" dirty="0">
                          <a:solidFill>
                            <a:srgbClr val="000000"/>
                          </a:solidFill>
                          <a:effectLst/>
                          <a:latin typeface="Calibri" panose="020F0502020204030204" pitchFamily="34" charset="0"/>
                        </a:rPr>
                        <a:t>91%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dirty="0">
                          <a:solidFill>
                            <a:schemeClr val="tx1"/>
                          </a:solidFill>
                          <a:effectLst/>
                          <a:latin typeface="Calibri" panose="020F0502020204030204" pitchFamily="34" charset="0"/>
                        </a:rPr>
                        <a:t>94%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7255544"/>
                  </a:ext>
                </a:extLst>
              </a:tr>
              <a:tr h="140979">
                <a:tc>
                  <a:txBody>
                    <a:bodyPr/>
                    <a:lstStyle/>
                    <a:p>
                      <a:pPr algn="ctr" rtl="0" fontAlgn="b"/>
                      <a:r>
                        <a:rPr lang="en-GB" sz="1800" b="1" i="0" u="none" strike="noStrike" dirty="0">
                          <a:solidFill>
                            <a:srgbClr val="FFFFFF"/>
                          </a:solidFill>
                          <a:effectLst/>
                          <a:latin typeface="Helvetica" panose="020B0604020202020204" pitchFamily="34" charset="0"/>
                        </a:rPr>
                        <a:t>14/02/2024</a:t>
                      </a:r>
                    </a:p>
                  </a:txBody>
                  <a:tcPr marL="8720" marR="8720" marT="87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GB" sz="1800" b="0" i="0" u="none" strike="noStrike" dirty="0">
                          <a:solidFill>
                            <a:srgbClr val="000000"/>
                          </a:solidFill>
                          <a:effectLst/>
                          <a:latin typeface="Calibri" panose="020F0502020204030204" pitchFamily="34" charset="0"/>
                        </a:rPr>
                        <a:t>91%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dirty="0">
                          <a:solidFill>
                            <a:schemeClr val="tx1"/>
                          </a:solidFill>
                          <a:effectLst/>
                          <a:latin typeface="Calibri" panose="020F0502020204030204" pitchFamily="34" charset="0"/>
                        </a:rPr>
                        <a:t>94%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1135607"/>
                  </a:ext>
                </a:extLst>
              </a:tr>
            </a:tbl>
          </a:graphicData>
        </a:graphic>
      </p:graphicFrame>
      <p:sp>
        <p:nvSpPr>
          <p:cNvPr id="5" name="Content Placeholder 2">
            <a:extLst>
              <a:ext uri="{FF2B5EF4-FFF2-40B4-BE49-F238E27FC236}">
                <a16:creationId xmlns:a16="http://schemas.microsoft.com/office/drawing/2014/main" id="{9BB8E671-F7A3-1022-B7C9-6B4C9E48FCE7}"/>
              </a:ext>
            </a:extLst>
          </p:cNvPr>
          <p:cNvSpPr txBox="1">
            <a:spLocks/>
          </p:cNvSpPr>
          <p:nvPr/>
        </p:nvSpPr>
        <p:spPr>
          <a:xfrm>
            <a:off x="193324" y="1000107"/>
            <a:ext cx="6220047" cy="538114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dirty="0">
                <a:latin typeface="Helvetica" panose="020B0604020202020204" pitchFamily="34" charset="0"/>
                <a:cs typeface="Helvetica" panose="020B0604020202020204" pitchFamily="34" charset="0"/>
              </a:rPr>
              <a:t>90% by the payment date: End of January </a:t>
            </a:r>
            <a:br>
              <a:rPr lang="en-GB" sz="2400" dirty="0">
                <a:latin typeface="Helvetica" panose="020B0604020202020204" pitchFamily="34" charset="0"/>
                <a:cs typeface="Helvetica" panose="020B0604020202020204" pitchFamily="34" charset="0"/>
              </a:rPr>
            </a:br>
            <a:endParaRPr lang="en-GB" sz="2400" dirty="0">
              <a:latin typeface="Helvetica" panose="020B0604020202020204" pitchFamily="34" charset="0"/>
              <a:cs typeface="Helvetica" panose="020B0604020202020204" pitchFamily="34" charset="0"/>
            </a:endParaRPr>
          </a:p>
          <a:p>
            <a:pPr marL="0" indent="0">
              <a:buFont typeface="Arial" pitchFamily="34" charset="0"/>
              <a:buNone/>
            </a:pPr>
            <a:r>
              <a:rPr lang="en-GB" sz="2400" dirty="0">
                <a:latin typeface="Helvetica" panose="020B0604020202020204" pitchFamily="34" charset="0"/>
                <a:cs typeface="Helvetica" panose="020B0604020202020204" pitchFamily="34" charset="0"/>
              </a:rPr>
              <a:t>90% by the payment date: End of June</a:t>
            </a:r>
          </a:p>
          <a:p>
            <a:pPr marL="0" indent="0">
              <a:buFont typeface="Arial" pitchFamily="34" charset="0"/>
              <a:buNone/>
            </a:pPr>
            <a:endParaRPr lang="en-GB" sz="2400" dirty="0">
              <a:latin typeface="Helvetica" panose="020B0604020202020204" pitchFamily="34" charset="0"/>
              <a:cs typeface="Helvetica" panose="020B0604020202020204" pitchFamily="34" charset="0"/>
            </a:endParaRPr>
          </a:p>
          <a:p>
            <a:pPr marL="0" indent="0">
              <a:buFont typeface="Arial" pitchFamily="34" charset="0"/>
              <a:buNone/>
            </a:pPr>
            <a:r>
              <a:rPr lang="en-GB" sz="2400" dirty="0">
                <a:latin typeface="Helvetica" panose="020B0604020202020204" pitchFamily="34" charset="0"/>
                <a:cs typeface="Helvetica" panose="020B0604020202020204" pitchFamily="34" charset="0"/>
              </a:rPr>
              <a:t>(NB – Part 2 signed by the 2nd December for eligibility for January Bonus) </a:t>
            </a:r>
          </a:p>
        </p:txBody>
      </p:sp>
    </p:spTree>
    <p:extLst>
      <p:ext uri="{BB962C8B-B14F-4D97-AF65-F5344CB8AC3E}">
        <p14:creationId xmlns:p14="http://schemas.microsoft.com/office/powerpoint/2010/main" val="3975483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D6CCC5-09DB-3980-B0BA-24BD313C5CF3}"/>
              </a:ext>
            </a:extLst>
          </p:cNvPr>
          <p:cNvSpPr txBox="1"/>
          <p:nvPr/>
        </p:nvSpPr>
        <p:spPr>
          <a:xfrm>
            <a:off x="534589" y="1032998"/>
            <a:ext cx="10356783" cy="4875181"/>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pPr>
            <a:r>
              <a:rPr lang="en-GB" sz="2000" b="1" kern="100" dirty="0">
                <a:effectLst/>
                <a:latin typeface="Aptos" panose="020B0004020202020204" pitchFamily="34" charset="0"/>
                <a:ea typeface="Aptos" panose="020B0004020202020204" pitchFamily="34" charset="0"/>
                <a:cs typeface="Times New Roman" panose="02020603050405020304" pitchFamily="18" charset="0"/>
              </a:rPr>
              <a:t>Link</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 - We have a couple of links that users currently use to access the LC Portal. One of these links is an old link that we will be stopping using in the next month or so. </a:t>
            </a:r>
          </a:p>
          <a:p>
            <a:pPr>
              <a:lnSpc>
                <a:spcPct val="107000"/>
              </a:lnSpc>
              <a:spcAft>
                <a:spcPts val="800"/>
              </a:spcAf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      </a:t>
            </a:r>
            <a:r>
              <a:rPr lang="en-GB" sz="2000" b="1" kern="100" dirty="0">
                <a:effectLst/>
                <a:latin typeface="Aptos" panose="020B0004020202020204" pitchFamily="34" charset="0"/>
                <a:ea typeface="Aptos" panose="020B0004020202020204" pitchFamily="34" charset="0"/>
                <a:cs typeface="Times New Roman" panose="02020603050405020304" pitchFamily="18" charset="0"/>
              </a:rPr>
              <a:t>The </a:t>
            </a:r>
            <a:r>
              <a:rPr lang="en-GB" sz="2000" b="1" kern="100" dirty="0">
                <a:latin typeface="Aptos" panose="020B0004020202020204" pitchFamily="34" charset="0"/>
                <a:ea typeface="Aptos" panose="020B0004020202020204" pitchFamily="34" charset="0"/>
                <a:cs typeface="Times New Roman" panose="02020603050405020304" pitchFamily="18" charset="0"/>
              </a:rPr>
              <a:t>link everyone should be using is </a:t>
            </a:r>
            <a:r>
              <a:rPr lang="en-GB" sz="2000" b="1" u="sng" kern="100" dirty="0">
                <a:solidFill>
                  <a:srgbClr val="467886"/>
                </a:solidFill>
                <a:latin typeface="Aptos" panose="020B0004020202020204" pitchFamily="34" charset="0"/>
                <a:ea typeface="Aptos" panose="020B0004020202020204" pitchFamily="34" charset="0"/>
                <a:cs typeface="Times New Roman" panose="02020603050405020304" pitchFamily="18" charset="0"/>
              </a:rPr>
              <a:t>https://www.lcservices.slc.co.uk/</a:t>
            </a:r>
          </a:p>
          <a:p>
            <a:pPr>
              <a:lnSpc>
                <a:spcPct val="107000"/>
              </a:lnSpc>
              <a:spcAft>
                <a:spcPts val="800"/>
              </a:spcAft>
            </a:pPr>
            <a:endParaRPr lang="en-GB" sz="2000" b="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2000" b="1" kern="100" dirty="0">
                <a:latin typeface="Aptos" panose="020B0004020202020204" pitchFamily="34" charset="0"/>
                <a:ea typeface="Aptos" panose="020B0004020202020204" pitchFamily="34" charset="0"/>
                <a:cs typeface="Times New Roman" panose="02020603050405020304" pitchFamily="18" charset="0"/>
              </a:rPr>
              <a:t>Sample Check </a:t>
            </a:r>
            <a:r>
              <a:rPr lang="en-GB" sz="2000" kern="100" dirty="0">
                <a:latin typeface="Aptos" panose="020B0004020202020204" pitchFamily="34" charset="0"/>
                <a:ea typeface="Aptos" panose="020B0004020202020204" pitchFamily="34" charset="0"/>
                <a:cs typeface="Times New Roman" panose="02020603050405020304" pitchFamily="18" charset="0"/>
              </a:rPr>
              <a:t>- The summer sample check will be stopping and instead is being replaced with a household income check for all students. There will be 2 outcomes.</a:t>
            </a:r>
          </a:p>
          <a:p>
            <a:pPr marL="342900" indent="-342900">
              <a:lnSpc>
                <a:spcPct val="107000"/>
              </a:lnSpc>
              <a:spcAft>
                <a:spcPts val="800"/>
              </a:spcAft>
              <a:buFont typeface="+mj-lt"/>
              <a:buAutoNum type="arabicPeriod"/>
            </a:pPr>
            <a:r>
              <a:rPr lang="en-GB" sz="2000" b="1" kern="100" dirty="0">
                <a:latin typeface="Aptos" panose="020B0004020202020204" pitchFamily="34" charset="0"/>
                <a:ea typeface="Aptos" panose="020B0004020202020204" pitchFamily="34" charset="0"/>
                <a:cs typeface="Times New Roman" panose="02020603050405020304" pitchFamily="18" charset="0"/>
              </a:rPr>
              <a:t>HMRC </a:t>
            </a:r>
            <a:r>
              <a:rPr lang="en-GB" sz="2000" b="1" dirty="0">
                <a:effectLst/>
                <a:latin typeface="Aptos" panose="020B0004020202020204" pitchFamily="34" charset="0"/>
                <a:ea typeface="Times New Roman" panose="02020603050405020304" pitchFamily="18" charset="0"/>
                <a:cs typeface="Times New Roman" panose="02020603050405020304" pitchFamily="18" charset="0"/>
              </a:rPr>
              <a:t>check keeps the household income below the household income threshold, then the application will automatically progress to Approved</a:t>
            </a:r>
          </a:p>
          <a:p>
            <a:pPr marL="342900" indent="-342900">
              <a:lnSpc>
                <a:spcPct val="107000"/>
              </a:lnSpc>
              <a:spcAft>
                <a:spcPts val="800"/>
              </a:spcAft>
              <a:buFont typeface="+mj-lt"/>
              <a:buAutoNum type="arabicPeriod"/>
            </a:pPr>
            <a:r>
              <a:rPr lang="en-GB" sz="2000" b="1" dirty="0">
                <a:latin typeface="Aptos" panose="020B0004020202020204" pitchFamily="34" charset="0"/>
                <a:ea typeface="Aptos" panose="020B0004020202020204" pitchFamily="34" charset="0"/>
                <a:cs typeface="Times New Roman" panose="02020603050405020304" pitchFamily="18" charset="0"/>
              </a:rPr>
              <a:t>HMRC</a:t>
            </a:r>
            <a:r>
              <a:rPr lang="en-GB" sz="2000" b="1" dirty="0">
                <a:effectLst/>
                <a:latin typeface="Aptos" panose="020B0004020202020204" pitchFamily="34" charset="0"/>
                <a:ea typeface="Times New Roman" panose="02020603050405020304" pitchFamily="18" charset="0"/>
                <a:cs typeface="Times New Roman" panose="02020603050405020304" pitchFamily="18" charset="0"/>
              </a:rPr>
              <a:t> check moves the household income above the household income threshold, then the application will automatically progress to Missing Evidence and a request for physical income documentation will be sent.  This follows the current VHI exception route for new customers.  No customers are automatically rejected without going to ME first.</a:t>
            </a:r>
          </a:p>
        </p:txBody>
      </p:sp>
      <p:sp>
        <p:nvSpPr>
          <p:cNvPr id="2" name="TextBox 1">
            <a:extLst>
              <a:ext uri="{FF2B5EF4-FFF2-40B4-BE49-F238E27FC236}">
                <a16:creationId xmlns:a16="http://schemas.microsoft.com/office/drawing/2014/main" id="{9FABF3E5-B266-120E-FA6D-922A14B8CD90}"/>
              </a:ext>
            </a:extLst>
          </p:cNvPr>
          <p:cNvSpPr txBox="1"/>
          <p:nvPr/>
        </p:nvSpPr>
        <p:spPr>
          <a:xfrm>
            <a:off x="308009" y="96254"/>
            <a:ext cx="5787992" cy="584775"/>
          </a:xfrm>
          <a:prstGeom prst="rect">
            <a:avLst/>
          </a:prstGeom>
          <a:noFill/>
        </p:spPr>
        <p:txBody>
          <a:bodyPr wrap="square" rtlCol="0">
            <a:spAutoFit/>
          </a:bodyPr>
          <a:lstStyle/>
          <a:p>
            <a:r>
              <a:rPr lang="en-GB" sz="3200" dirty="0"/>
              <a:t>Important updates </a:t>
            </a:r>
          </a:p>
        </p:txBody>
      </p:sp>
    </p:spTree>
    <p:extLst>
      <p:ext uri="{BB962C8B-B14F-4D97-AF65-F5344CB8AC3E}">
        <p14:creationId xmlns:p14="http://schemas.microsoft.com/office/powerpoint/2010/main" val="4233756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B499D4-E5E9-8392-AFAA-F299C0032967}"/>
              </a:ext>
            </a:extLst>
          </p:cNvPr>
          <p:cNvSpPr txBox="1"/>
          <p:nvPr/>
        </p:nvSpPr>
        <p:spPr>
          <a:xfrm flipH="1">
            <a:off x="172258" y="652382"/>
            <a:ext cx="11088303" cy="6109365"/>
          </a:xfrm>
          <a:prstGeom prst="rect">
            <a:avLst/>
          </a:prstGeom>
          <a:noFill/>
        </p:spPr>
        <p:txBody>
          <a:bodyPr wrap="square" rtlCol="0">
            <a:spAutoFit/>
          </a:bodyPr>
          <a:lstStyle/>
          <a:p>
            <a:endParaRPr lang="en-GB" sz="2300" dirty="0">
              <a:effectLst/>
              <a:latin typeface="Aptos" panose="020B0004020202020204" pitchFamily="34" charset="0"/>
              <a:ea typeface="Aptos" panose="020B0004020202020204" pitchFamily="34" charset="0"/>
              <a:cs typeface="Aptos" panose="020B0004020202020204" pitchFamily="34" charset="0"/>
            </a:endParaRPr>
          </a:p>
          <a:p>
            <a:r>
              <a:rPr lang="en-GB" sz="2300" dirty="0">
                <a:solidFill>
                  <a:srgbClr val="000000"/>
                </a:solidFill>
                <a:effectLst/>
                <a:latin typeface="Aptos" panose="020B0004020202020204" pitchFamily="34" charset="0"/>
                <a:ea typeface="Aptos" panose="020B0004020202020204" pitchFamily="34" charset="0"/>
                <a:cs typeface="Aptos" panose="020B0004020202020204" pitchFamily="34" charset="0"/>
              </a:rPr>
              <a:t>The Home Office is </a:t>
            </a:r>
            <a:r>
              <a:rPr lang="en-GB" sz="2300" dirty="0">
                <a:solidFill>
                  <a:srgbClr val="000000"/>
                </a:solidFill>
                <a:latin typeface="Aptos" panose="020B0004020202020204" pitchFamily="34" charset="0"/>
                <a:ea typeface="Aptos" panose="020B0004020202020204" pitchFamily="34" charset="0"/>
                <a:cs typeface="Aptos" panose="020B0004020202020204" pitchFamily="34" charset="0"/>
              </a:rPr>
              <a:t>now </a:t>
            </a:r>
            <a:r>
              <a:rPr lang="en-GB" sz="2300" dirty="0">
                <a:solidFill>
                  <a:srgbClr val="000000"/>
                </a:solidFill>
                <a:effectLst/>
                <a:latin typeface="Aptos" panose="020B0004020202020204" pitchFamily="34" charset="0"/>
                <a:ea typeface="Aptos" panose="020B0004020202020204" pitchFamily="34" charset="0"/>
                <a:cs typeface="Aptos" panose="020B0004020202020204" pitchFamily="34" charset="0"/>
              </a:rPr>
              <a:t>digital and is no longer issuing physical status evidence.</a:t>
            </a:r>
            <a:endParaRPr lang="en-GB" sz="2300" dirty="0">
              <a:effectLst/>
              <a:latin typeface="Aptos" panose="020B0004020202020204" pitchFamily="34" charset="0"/>
              <a:ea typeface="Aptos" panose="020B0004020202020204" pitchFamily="34" charset="0"/>
              <a:cs typeface="Aptos" panose="020B0004020202020204" pitchFamily="34" charset="0"/>
            </a:endParaRPr>
          </a:p>
          <a:p>
            <a:r>
              <a:rPr lang="en-GB" sz="2300" dirty="0">
                <a:effectLst/>
                <a:latin typeface="Aptos" panose="020B0004020202020204" pitchFamily="34" charset="0"/>
                <a:ea typeface="Aptos" panose="020B0004020202020204" pitchFamily="34" charset="0"/>
                <a:cs typeface="Aptos" panose="020B0004020202020204" pitchFamily="34" charset="0"/>
              </a:rPr>
              <a:t> </a:t>
            </a:r>
          </a:p>
          <a:p>
            <a:r>
              <a:rPr lang="en-GB" sz="2300" dirty="0">
                <a:solidFill>
                  <a:srgbClr val="000000"/>
                </a:solidFill>
                <a:effectLst/>
                <a:latin typeface="Aptos" panose="020B0004020202020204" pitchFamily="34" charset="0"/>
                <a:ea typeface="Aptos" panose="020B0004020202020204" pitchFamily="34" charset="0"/>
                <a:cs typeface="Aptos" panose="020B0004020202020204" pitchFamily="34" charset="0"/>
              </a:rPr>
              <a:t>A HODS check is a way for us to carry out a check with the Home Office to validate the student's status digitally.</a:t>
            </a:r>
            <a:r>
              <a:rPr lang="en-GB" sz="2300" dirty="0">
                <a:solidFill>
                  <a:srgbClr val="FF0000"/>
                </a:solidFill>
                <a:effectLst/>
                <a:latin typeface="Aptos" panose="020B0004020202020204" pitchFamily="34" charset="0"/>
                <a:ea typeface="Aptos" panose="020B0004020202020204" pitchFamily="34" charset="0"/>
                <a:cs typeface="Aptos" panose="020B0004020202020204" pitchFamily="34" charset="0"/>
              </a:rPr>
              <a:t> </a:t>
            </a:r>
            <a:r>
              <a:rPr lang="en-GB" sz="2300" dirty="0">
                <a:solidFill>
                  <a:srgbClr val="000000"/>
                </a:solidFill>
                <a:effectLst/>
                <a:latin typeface="Aptos" panose="020B0004020202020204" pitchFamily="34" charset="0"/>
                <a:ea typeface="Aptos" panose="020B0004020202020204" pitchFamily="34" charset="0"/>
                <a:cs typeface="Aptos" panose="020B0004020202020204" pitchFamily="34" charset="0"/>
              </a:rPr>
              <a:t>A valid HODS check can be accepted as proof of identity and status.</a:t>
            </a:r>
            <a:endParaRPr lang="en-GB" sz="2300" dirty="0">
              <a:effectLst/>
              <a:latin typeface="Aptos" panose="020B0004020202020204" pitchFamily="34" charset="0"/>
              <a:ea typeface="Aptos" panose="020B0004020202020204" pitchFamily="34" charset="0"/>
              <a:cs typeface="Aptos" panose="020B0004020202020204" pitchFamily="34" charset="0"/>
            </a:endParaRPr>
          </a:p>
          <a:p>
            <a:r>
              <a:rPr lang="en-GB" sz="2300" dirty="0">
                <a:effectLst/>
                <a:latin typeface="Aptos" panose="020B0004020202020204" pitchFamily="34" charset="0"/>
                <a:ea typeface="Aptos" panose="020B0004020202020204" pitchFamily="34" charset="0"/>
                <a:cs typeface="Aptos" panose="020B0004020202020204" pitchFamily="34" charset="0"/>
              </a:rPr>
              <a:t> </a:t>
            </a:r>
          </a:p>
          <a:p>
            <a:r>
              <a:rPr lang="en-GB" sz="2300" dirty="0">
                <a:solidFill>
                  <a:srgbClr val="000000"/>
                </a:solidFill>
                <a:effectLst/>
                <a:latin typeface="Aptos" panose="020B0004020202020204" pitchFamily="34" charset="0"/>
                <a:ea typeface="Aptos" panose="020B0004020202020204" pitchFamily="34" charset="0"/>
                <a:cs typeface="Aptos" panose="020B0004020202020204" pitchFamily="34" charset="0"/>
              </a:rPr>
              <a:t>When applying, online or by paper, the student will be asked to provide;</a:t>
            </a:r>
            <a:endParaRPr lang="en-GB" sz="23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23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Document Type</a:t>
            </a:r>
            <a:endParaRPr lang="en-GB" sz="23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23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Document Number*</a:t>
            </a:r>
            <a:endParaRPr lang="en-GB" sz="23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23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Date of Birth</a:t>
            </a:r>
            <a:endParaRPr lang="en-GB" sz="23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23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Document Issuing Nationality</a:t>
            </a:r>
            <a:endParaRPr lang="en-GB" sz="23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r>
              <a:rPr lang="en-GB" sz="2300" dirty="0">
                <a:solidFill>
                  <a:srgbClr val="000000"/>
                </a:solidFill>
                <a:effectLst/>
                <a:latin typeface="Aptos" panose="020B0004020202020204" pitchFamily="34" charset="0"/>
                <a:ea typeface="Aptos" panose="020B0004020202020204" pitchFamily="34" charset="0"/>
                <a:cs typeface="Aptos" panose="020B0004020202020204" pitchFamily="34" charset="0"/>
              </a:rPr>
              <a:t>* From a Passport, ID card, HOBRC or HOBRP.</a:t>
            </a:r>
            <a:endParaRPr lang="en-GB" sz="2300" dirty="0">
              <a:effectLst/>
              <a:latin typeface="Aptos" panose="020B0004020202020204" pitchFamily="34" charset="0"/>
              <a:ea typeface="Aptos" panose="020B0004020202020204" pitchFamily="34" charset="0"/>
              <a:cs typeface="Aptos" panose="020B0004020202020204" pitchFamily="34" charset="0"/>
            </a:endParaRPr>
          </a:p>
          <a:p>
            <a:r>
              <a:rPr lang="en-GB" sz="2300" dirty="0">
                <a:effectLst/>
                <a:latin typeface="Aptos" panose="020B0004020202020204" pitchFamily="34" charset="0"/>
                <a:ea typeface="Aptos" panose="020B0004020202020204" pitchFamily="34" charset="0"/>
                <a:cs typeface="Aptos" panose="020B0004020202020204" pitchFamily="34" charset="0"/>
              </a:rPr>
              <a:t> </a:t>
            </a:r>
          </a:p>
          <a:p>
            <a:r>
              <a:rPr lang="en-GB" sz="2300" dirty="0">
                <a:solidFill>
                  <a:srgbClr val="000000"/>
                </a:solidFill>
                <a:effectLst/>
                <a:latin typeface="Aptos" panose="020B0004020202020204" pitchFamily="34" charset="0"/>
                <a:ea typeface="Aptos" panose="020B0004020202020204" pitchFamily="34" charset="0"/>
                <a:cs typeface="Aptos" panose="020B0004020202020204" pitchFamily="34" charset="0"/>
              </a:rPr>
              <a:t>If the student is applying through a family members status, they will also be asked to provide all of the above for their family member. In addition to this they need to provide proof of relationship evidence.</a:t>
            </a:r>
            <a:endParaRPr lang="en-GB" sz="2300" dirty="0">
              <a:effectLst/>
              <a:latin typeface="Aptos" panose="020B0004020202020204" pitchFamily="34" charset="0"/>
              <a:ea typeface="Aptos" panose="020B0004020202020204" pitchFamily="34" charset="0"/>
              <a:cs typeface="Aptos" panose="020B0004020202020204" pitchFamily="34" charset="0"/>
            </a:endParaRPr>
          </a:p>
        </p:txBody>
      </p:sp>
      <p:sp>
        <p:nvSpPr>
          <p:cNvPr id="3" name="TextBox 2">
            <a:extLst>
              <a:ext uri="{FF2B5EF4-FFF2-40B4-BE49-F238E27FC236}">
                <a16:creationId xmlns:a16="http://schemas.microsoft.com/office/drawing/2014/main" id="{3BD67AC1-CD63-A74F-A825-F64767862B16}"/>
              </a:ext>
            </a:extLst>
          </p:cNvPr>
          <p:cNvSpPr txBox="1"/>
          <p:nvPr/>
        </p:nvSpPr>
        <p:spPr>
          <a:xfrm>
            <a:off x="172258" y="96253"/>
            <a:ext cx="6169794" cy="584775"/>
          </a:xfrm>
          <a:prstGeom prst="rect">
            <a:avLst/>
          </a:prstGeom>
          <a:noFill/>
        </p:spPr>
        <p:txBody>
          <a:bodyPr wrap="square" rtlCol="0">
            <a:spAutoFit/>
          </a:bodyPr>
          <a:lstStyle/>
          <a:p>
            <a:r>
              <a:rPr lang="en-GB" sz="3200" b="1" dirty="0">
                <a:solidFill>
                  <a:srgbClr val="000000"/>
                </a:solidFill>
                <a:effectLst/>
                <a:ea typeface="Aptos" panose="020B0004020202020204" pitchFamily="34" charset="0"/>
                <a:cs typeface="Aptos" panose="020B0004020202020204" pitchFamily="34" charset="0"/>
              </a:rPr>
              <a:t>Home Office Data Share (HODS)</a:t>
            </a:r>
            <a:endParaRPr lang="en-GB" sz="3200" b="1" dirty="0">
              <a:effectLs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011089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hape 413"/>
          <p:cNvSpPr txBox="1">
            <a:spLocks/>
          </p:cNvSpPr>
          <p:nvPr/>
        </p:nvSpPr>
        <p:spPr>
          <a:xfrm>
            <a:off x="0" y="2725969"/>
            <a:ext cx="9760661" cy="831900"/>
          </a:xfrm>
          <a:prstGeom prst="rect">
            <a:avLst/>
          </a:prstGeom>
        </p:spPr>
        <p:txBody>
          <a:bodyPr lIns="121900" tIns="121900" rIns="121900" bIns="121900" numCol="1" anchor="b" anchorCtr="0">
            <a:noAutofit/>
          </a:bodyPr>
          <a:lstStyle/>
          <a:p>
            <a:pPr marL="342900" lvl="0" indent="-342900">
              <a:defRPr/>
            </a:pPr>
            <a:r>
              <a:rPr lang="en-GB" altLang="en" sz="3200" dirty="0">
                <a:latin typeface="Helvetica" panose="020B0604020202030204" pitchFamily="34" charset="0"/>
              </a:rPr>
              <a:t>Northern Ireland Government Update </a:t>
            </a:r>
            <a:endParaRPr lang="en" altLang="en" sz="3200" dirty="0">
              <a:latin typeface="Helvetica" panose="020B0604020202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8C8F021-9B50-7869-DDF9-2CD3DED2A24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6C123B2-C123-84AE-ED29-50E4C1B09B36}"/>
              </a:ext>
            </a:extLst>
          </p:cNvPr>
          <p:cNvSpPr txBox="1"/>
          <p:nvPr/>
        </p:nvSpPr>
        <p:spPr>
          <a:xfrm>
            <a:off x="0" y="161766"/>
            <a:ext cx="9907265" cy="584775"/>
          </a:xfrm>
          <a:prstGeom prst="rect">
            <a:avLst/>
          </a:prstGeom>
          <a:noFill/>
        </p:spPr>
        <p:txBody>
          <a:bodyPr wrap="square">
            <a:spAutoFit/>
          </a:bodyPr>
          <a:lstStyle/>
          <a:p>
            <a:r>
              <a:rPr lang="en-US" sz="3200" b="0" kern="1200" dirty="0">
                <a:solidFill>
                  <a:schemeClr val="tx1"/>
                </a:solidFill>
                <a:latin typeface="Helvetica" panose="020B0604020202020204" pitchFamily="34" charset="0"/>
                <a:ea typeface="+mj-ea"/>
                <a:cs typeface="Helvetica" panose="020B0604020202020204" pitchFamily="34" charset="0"/>
              </a:rPr>
              <a:t>EMA NI Policy Changes </a:t>
            </a:r>
            <a:endParaRPr lang="en-GB" sz="3200" dirty="0">
              <a:latin typeface="Helvetica" panose="020B0604020202020204" pitchFamily="34" charset="0"/>
              <a:cs typeface="Helvetica" panose="020B0604020202020204" pitchFamily="34" charset="0"/>
            </a:endParaRPr>
          </a:p>
        </p:txBody>
      </p:sp>
      <p:sp>
        <p:nvSpPr>
          <p:cNvPr id="3" name="TextBox 2">
            <a:extLst>
              <a:ext uri="{FF2B5EF4-FFF2-40B4-BE49-F238E27FC236}">
                <a16:creationId xmlns:a16="http://schemas.microsoft.com/office/drawing/2014/main" id="{EFC64C0F-9E7C-9577-6B8D-0CCD1F36FD35}"/>
              </a:ext>
            </a:extLst>
          </p:cNvPr>
          <p:cNvSpPr txBox="1"/>
          <p:nvPr/>
        </p:nvSpPr>
        <p:spPr>
          <a:xfrm>
            <a:off x="256953" y="746541"/>
            <a:ext cx="10628761" cy="5570756"/>
          </a:xfrm>
          <a:prstGeom prst="rect">
            <a:avLst/>
          </a:prstGeom>
          <a:noFill/>
        </p:spPr>
        <p:txBody>
          <a:bodyPr wrap="square">
            <a:spAutoFit/>
          </a:bodyPr>
          <a:lstStyle/>
          <a:p>
            <a:pPr marL="0" indent="0" algn="l">
              <a:buNone/>
            </a:pPr>
            <a:endParaRPr lang="en-GB" sz="2000" dirty="0">
              <a:latin typeface="Helvetica" panose="020B0604020202020204" pitchFamily="34" charset="0"/>
              <a:cs typeface="Helvetica" panose="020B0604020202020204" pitchFamily="34" charset="0"/>
            </a:endParaRPr>
          </a:p>
          <a:p>
            <a:pPr marL="0" indent="0" algn="l">
              <a:buNone/>
            </a:pPr>
            <a:endParaRPr lang="en-GB" sz="2000" dirty="0">
              <a:latin typeface="Helvetica" panose="020B0604020202020204" pitchFamily="34" charset="0"/>
              <a:cs typeface="Helvetica" panose="020B0604020202020204" pitchFamily="34" charset="0"/>
            </a:endParaRPr>
          </a:p>
          <a:p>
            <a:pPr marL="342900" indent="-342900" algn="l">
              <a:buFont typeface="Arial" panose="020B0604020202020204" pitchFamily="34" charset="0"/>
              <a:buChar char="•"/>
            </a:pPr>
            <a:r>
              <a:rPr lang="en-GB" sz="2800" b="1" dirty="0">
                <a:latin typeface="Helvetica" panose="020B0604020202020204" pitchFamily="34" charset="0"/>
                <a:cs typeface="Helvetica" panose="020B0604020202020204" pitchFamily="34" charset="0"/>
              </a:rPr>
              <a:t>Termination of Long Residency Eligibility</a:t>
            </a:r>
          </a:p>
          <a:p>
            <a:pPr marL="342900" indent="-342900" algn="l">
              <a:buFont typeface="Arial" panose="020B0604020202020204" pitchFamily="34" charset="0"/>
              <a:buChar char="•"/>
            </a:pPr>
            <a:endParaRPr lang="en-GB" sz="2400" dirty="0">
              <a:latin typeface="Helvetica" panose="020B0604020202020204" pitchFamily="34" charset="0"/>
              <a:cs typeface="Helvetica" panose="020B0604020202020204" pitchFamily="34" charset="0"/>
            </a:endParaRPr>
          </a:p>
          <a:p>
            <a:pPr algn="l"/>
            <a:r>
              <a:rPr lang="en-GB" sz="2400" dirty="0">
                <a:solidFill>
                  <a:srgbClr val="000000"/>
                </a:solidFill>
                <a:latin typeface="Calibri" panose="020F0502020204030204" pitchFamily="34" charset="0"/>
              </a:rPr>
              <a:t>In AY 24/25 there was</a:t>
            </a:r>
            <a:r>
              <a:rPr lang="en-GB" sz="2400" b="0" i="0" u="none" strike="noStrike" dirty="0">
                <a:solidFill>
                  <a:srgbClr val="000000"/>
                </a:solidFill>
                <a:effectLst/>
                <a:latin typeface="Calibri" panose="020F0502020204030204" pitchFamily="34" charset="0"/>
              </a:rPr>
              <a:t> no regulatory rule which terminates the eligibility of those who are eligible under the long residence category, where their current leave expires before the start of the next academic year. </a:t>
            </a:r>
          </a:p>
          <a:p>
            <a:pPr algn="l"/>
            <a:endParaRPr lang="en-GB" sz="2400" dirty="0">
              <a:latin typeface="Helvetica" panose="020B0604020202020204" pitchFamily="34" charset="0"/>
              <a:cs typeface="Helvetica" panose="020B0604020202020204" pitchFamily="34" charset="0"/>
            </a:endParaRPr>
          </a:p>
          <a:p>
            <a:pPr algn="l"/>
            <a:r>
              <a:rPr lang="en-GB" sz="2400" dirty="0">
                <a:latin typeface="Calibri" panose="020F0502020204030204" pitchFamily="34" charset="0"/>
                <a:ea typeface="Calibri" panose="020F0502020204030204" pitchFamily="34" charset="0"/>
                <a:cs typeface="Calibri" panose="020F0502020204030204" pitchFamily="34" charset="0"/>
              </a:rPr>
              <a:t>From AY 25/26, a termination of eligibility provision will be introduced for students who qualify for support under the long residence category. ​</a:t>
            </a:r>
          </a:p>
          <a:p>
            <a:pPr marL="342900" indent="-342900" algn="l">
              <a:buFont typeface="Arial" panose="020B0604020202020204" pitchFamily="34" charset="0"/>
              <a:buChar char="•"/>
            </a:pPr>
            <a:endParaRPr lang="en-GB" sz="2400" dirty="0">
              <a:latin typeface="Calibri" panose="020F0502020204030204" pitchFamily="34" charset="0"/>
              <a:ea typeface="Calibri" panose="020F0502020204030204" pitchFamily="34" charset="0"/>
              <a:cs typeface="Calibri" panose="020F0502020204030204" pitchFamily="34" charset="0"/>
            </a:endParaRPr>
          </a:p>
          <a:p>
            <a:pPr algn="l"/>
            <a:r>
              <a:rPr lang="en-GB" sz="2400" dirty="0">
                <a:latin typeface="Calibri" panose="020F0502020204030204" pitchFamily="34" charset="0"/>
                <a:ea typeface="Calibri" panose="020F0502020204030204" pitchFamily="34" charset="0"/>
                <a:cs typeface="Calibri" panose="020F0502020204030204" pitchFamily="34" charset="0"/>
              </a:rPr>
              <a:t>This means funding for EMA students will continue until the end of the academic year in which their leave expires or is revoked, and funding for future academic years will only be paid if they can evidence a new valid leave status, as part of their application for continuing student funding</a:t>
            </a:r>
            <a:r>
              <a:rPr lang="en-GB"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492375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rect and Indirect Questions in English - Espresso English">
            <a:extLst>
              <a:ext uri="{FF2B5EF4-FFF2-40B4-BE49-F238E27FC236}">
                <a16:creationId xmlns:a16="http://schemas.microsoft.com/office/drawing/2014/main" id="{D0F6890F-2561-A679-CB0E-D6B5D0167C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22" b="6015"/>
          <a:stretch/>
        </p:blipFill>
        <p:spPr bwMode="auto">
          <a:xfrm>
            <a:off x="9543393" y="1943430"/>
            <a:ext cx="2648607" cy="34483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3">
            <a:extLst>
              <a:ext uri="{FF2B5EF4-FFF2-40B4-BE49-F238E27FC236}">
                <a16:creationId xmlns:a16="http://schemas.microsoft.com/office/drawing/2014/main" id="{1D5DC787-A941-77A2-461C-754DA498B5B4}"/>
              </a:ext>
            </a:extLst>
          </p:cNvPr>
          <p:cNvSpPr txBox="1">
            <a:spLocks/>
          </p:cNvSpPr>
          <p:nvPr/>
        </p:nvSpPr>
        <p:spPr>
          <a:xfrm>
            <a:off x="-1232380" y="196084"/>
            <a:ext cx="6394433" cy="685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latin typeface="Helvetica" panose="020B0604020202020204" pitchFamily="34" charset="0"/>
                <a:cs typeface="Helvetica" panose="020B0604020202020204" pitchFamily="34" charset="0"/>
              </a:rPr>
              <a:t> </a:t>
            </a:r>
            <a:r>
              <a:rPr lang="en-GB" sz="3200" b="1" dirty="0">
                <a:latin typeface="+mn-lt"/>
                <a:cs typeface="Helvetica" panose="020B0604020202020204" pitchFamily="34" charset="0"/>
              </a:rPr>
              <a:t>Common Questions  </a:t>
            </a:r>
          </a:p>
        </p:txBody>
      </p:sp>
      <p:sp>
        <p:nvSpPr>
          <p:cNvPr id="3" name="TextBox 2">
            <a:extLst>
              <a:ext uri="{FF2B5EF4-FFF2-40B4-BE49-F238E27FC236}">
                <a16:creationId xmlns:a16="http://schemas.microsoft.com/office/drawing/2014/main" id="{5AC816CB-EE26-F788-5230-08447D24C39A}"/>
              </a:ext>
            </a:extLst>
          </p:cNvPr>
          <p:cNvSpPr txBox="1"/>
          <p:nvPr/>
        </p:nvSpPr>
        <p:spPr>
          <a:xfrm flipH="1">
            <a:off x="85061" y="640913"/>
            <a:ext cx="9320703" cy="6217087"/>
          </a:xfrm>
          <a:prstGeom prst="rect">
            <a:avLst/>
          </a:prstGeom>
          <a:noFill/>
        </p:spPr>
        <p:txBody>
          <a:bodyPr wrap="square" rtlCol="0">
            <a:spAutoFit/>
          </a:bodyPr>
          <a:lstStyle/>
          <a:p>
            <a:br>
              <a:rPr lang="en-GB" sz="2000" b="1" dirty="0">
                <a:latin typeface="Helvetica" panose="020B0604020202020204" pitchFamily="34" charset="0"/>
                <a:cs typeface="Helvetica" panose="020B0604020202020204" pitchFamily="34" charset="0"/>
              </a:rPr>
            </a:br>
            <a:r>
              <a:rPr lang="en-GB" b="1" dirty="0">
                <a:latin typeface="Helvetica" panose="020B0604020202020204" pitchFamily="34" charset="0"/>
                <a:cs typeface="Helvetica" panose="020B0604020202020204" pitchFamily="34" charset="0"/>
              </a:rPr>
              <a:t>Q) Where can I find the payment information guide?</a:t>
            </a:r>
            <a:endParaRPr lang="en-GB" dirty="0">
              <a:solidFill>
                <a:schemeClr val="tx2">
                  <a:lumMod val="60000"/>
                  <a:lumOff val="40000"/>
                </a:schemeClr>
              </a:solidFill>
              <a:latin typeface="Helvetica" panose="020B0604020202020204" pitchFamily="34" charset="0"/>
              <a:cs typeface="Helvetica" panose="020B0604020202020204" pitchFamily="34" charset="0"/>
            </a:endParaRPr>
          </a:p>
          <a:p>
            <a:pPr marL="342900" indent="-342900">
              <a:buAutoNum type="alphaUcParenR"/>
            </a:pPr>
            <a:r>
              <a:rPr lang="en-GB" dirty="0">
                <a:solidFill>
                  <a:schemeClr val="tx2">
                    <a:lumMod val="60000"/>
                    <a:lumOff val="40000"/>
                  </a:schemeClr>
                </a:solidFill>
                <a:latin typeface="Helvetica" panose="020B0604020202020204" pitchFamily="34" charset="0"/>
                <a:cs typeface="Helvetica" panose="020B0604020202020204" pitchFamily="34" charset="0"/>
              </a:rPr>
              <a:t>On portal in the downloads section – and on the LC website </a:t>
            </a:r>
          </a:p>
          <a:p>
            <a:endParaRPr lang="en-GB" dirty="0">
              <a:latin typeface="Helvetica" panose="020B0604020202020204" pitchFamily="34" charset="0"/>
              <a:cs typeface="Helvetica" panose="020B0604020202020204" pitchFamily="34" charset="0"/>
            </a:endParaRPr>
          </a:p>
          <a:p>
            <a:r>
              <a:rPr lang="en-GB" b="1" dirty="0">
                <a:latin typeface="Helvetica" panose="020B0604020202020204" pitchFamily="34" charset="0"/>
                <a:cs typeface="Helvetica" panose="020B0604020202020204" pitchFamily="34" charset="0"/>
              </a:rPr>
              <a:t>Q) Under what circumstances should I use remove, stop, suspend ?</a:t>
            </a:r>
          </a:p>
          <a:p>
            <a:pPr marL="342900" indent="-342900">
              <a:buAutoNum type="alphaUcParenR"/>
            </a:pPr>
            <a:r>
              <a:rPr lang="en-GB" dirty="0">
                <a:solidFill>
                  <a:schemeClr val="tx2">
                    <a:lumMod val="60000"/>
                    <a:lumOff val="40000"/>
                  </a:schemeClr>
                </a:solidFill>
                <a:latin typeface="Helvetica" panose="020B0604020202020204" pitchFamily="34" charset="0"/>
                <a:cs typeface="Helvetica" panose="020B0604020202020204" pitchFamily="34" charset="0"/>
              </a:rPr>
              <a:t>Remove – When a student has not signed a learning agreement, suspend is when they have signed a LA and you have a long-term sickness/ AWOL, stop is when they have signed a LA and have decided to withdraw – </a:t>
            </a:r>
            <a:r>
              <a:rPr lang="en-GB" dirty="0">
                <a:solidFill>
                  <a:srgbClr val="00B050"/>
                </a:solidFill>
                <a:latin typeface="Helvetica" panose="020B0604020202020204" pitchFamily="34" charset="0"/>
                <a:cs typeface="Helvetica" panose="020B0604020202020204" pitchFamily="34" charset="0"/>
              </a:rPr>
              <a:t>Removed is now not an option once a LA has been signed.</a:t>
            </a:r>
          </a:p>
          <a:p>
            <a:endParaRPr lang="en-GB" dirty="0">
              <a:latin typeface="Helvetica" panose="020B0604020202020204" pitchFamily="34" charset="0"/>
              <a:cs typeface="Helvetica" panose="020B0604020202020204" pitchFamily="34" charset="0"/>
            </a:endParaRPr>
          </a:p>
          <a:p>
            <a:r>
              <a:rPr lang="en-GB" b="1" dirty="0">
                <a:latin typeface="Helvetica" panose="020B0604020202020204" pitchFamily="34" charset="0"/>
                <a:cs typeface="Helvetica" panose="020B0604020202020204" pitchFamily="34" charset="0"/>
              </a:rPr>
              <a:t>Q) After how many days should we remove a student from the LC Portal if they  haven’t yet signed a learning agreement?</a:t>
            </a:r>
          </a:p>
          <a:p>
            <a:pPr marL="342900" indent="-342900">
              <a:buFontTx/>
              <a:buAutoNum type="alphaUcParenR"/>
            </a:pPr>
            <a:r>
              <a:rPr lang="en-GB" dirty="0">
                <a:solidFill>
                  <a:schemeClr val="tx2">
                    <a:lumMod val="60000"/>
                    <a:lumOff val="40000"/>
                  </a:schemeClr>
                </a:solidFill>
                <a:latin typeface="Helvetica" panose="020B0604020202020204" pitchFamily="34" charset="0"/>
                <a:cs typeface="Helvetica" panose="020B0604020202020204" pitchFamily="34" charset="0"/>
              </a:rPr>
              <a:t>You should remove any students who have not signed a learning agreement within 10 working days. This ensures that student’s who have not returned to study are no longer on your portal and will also help to protect your service standard of getting learning agreements signed within 10 working days.</a:t>
            </a:r>
          </a:p>
          <a:p>
            <a:endParaRPr lang="en-GB" dirty="0">
              <a:latin typeface="Helvetica" panose="020B0604020202020204" pitchFamily="34" charset="0"/>
              <a:cs typeface="Helvetica" panose="020B0604020202020204" pitchFamily="34" charset="0"/>
            </a:endParaRPr>
          </a:p>
          <a:p>
            <a:r>
              <a:rPr lang="en-GB" b="1" dirty="0">
                <a:latin typeface="Helvetica" panose="020B0604020202020204" pitchFamily="34" charset="0"/>
                <a:cs typeface="Helvetica" panose="020B0604020202020204" pitchFamily="34" charset="0"/>
              </a:rPr>
              <a:t>Q) If a student is off ill, how long can we continue to pay them their EMA ?</a:t>
            </a:r>
          </a:p>
          <a:p>
            <a:r>
              <a:rPr lang="en-GB" dirty="0">
                <a:solidFill>
                  <a:schemeClr val="tx2">
                    <a:lumMod val="60000"/>
                    <a:lumOff val="40000"/>
                  </a:schemeClr>
                </a:solidFill>
                <a:latin typeface="Helvetica" panose="020B0604020202020204" pitchFamily="34" charset="0"/>
                <a:cs typeface="Helvetica" panose="020B0604020202020204" pitchFamily="34" charset="0"/>
              </a:rPr>
              <a:t>A) 3 Weeks, with evidence required after 5 days. This should be reviewed after 3 weeks to determine if it is long term sickness.</a:t>
            </a:r>
          </a:p>
          <a:p>
            <a:endParaRPr lang="en-GB" dirty="0">
              <a:latin typeface="Helvetica" panose="020B0604020202020204" pitchFamily="34" charset="0"/>
              <a:cs typeface="Helvetica" panose="020B0604020202020204" pitchFamily="34" charset="0"/>
            </a:endParaRPr>
          </a:p>
          <a:p>
            <a:endParaRPr lang="en-GB"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07939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1000"/>
                                        <p:tgtEl>
                                          <p:spTgt spid="3">
                                            <p:txEl>
                                              <p:pRg st="10" end="10"/>
                                            </p:txEl>
                                          </p:spTgt>
                                        </p:tgtEl>
                                      </p:cBhvr>
                                    </p:animEffect>
                                    <p:anim calcmode="lin" valueType="num">
                                      <p:cBhvr>
                                        <p:cTn id="6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6DA4B-3859-7E89-4183-1B3E15B56E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5EEAB6-C2F7-277D-A675-EE5F1F526EEE}"/>
              </a:ext>
            </a:extLst>
          </p:cNvPr>
          <p:cNvSpPr>
            <a:spLocks noGrp="1"/>
          </p:cNvSpPr>
          <p:nvPr>
            <p:ph type="title"/>
          </p:nvPr>
        </p:nvSpPr>
        <p:spPr/>
        <p:txBody>
          <a:bodyPr/>
          <a:lstStyle/>
          <a:p>
            <a:r>
              <a:rPr lang="en-GB" dirty="0">
                <a:latin typeface="Helvetica" panose="020B0604020202020204"/>
                <a:cs typeface="Helvetica" panose="020B0604020202020204"/>
              </a:rPr>
              <a:t>Over to you</a:t>
            </a:r>
          </a:p>
        </p:txBody>
      </p:sp>
      <p:sp>
        <p:nvSpPr>
          <p:cNvPr id="3" name="Text Placeholder 2">
            <a:extLst>
              <a:ext uri="{FF2B5EF4-FFF2-40B4-BE49-F238E27FC236}">
                <a16:creationId xmlns:a16="http://schemas.microsoft.com/office/drawing/2014/main" id="{0A7054D9-19B0-167E-7032-A1795CF29FC9}"/>
              </a:ext>
            </a:extLst>
          </p:cNvPr>
          <p:cNvSpPr>
            <a:spLocks noGrp="1"/>
          </p:cNvSpPr>
          <p:nvPr>
            <p:ph type="body" sz="quarter" idx="12"/>
          </p:nvPr>
        </p:nvSpPr>
        <p:spPr>
          <a:xfrm>
            <a:off x="723332" y="1621573"/>
            <a:ext cx="10270706" cy="4798478"/>
          </a:xfrm>
        </p:spPr>
        <p:txBody>
          <a:bodyPr/>
          <a:lstStyle/>
          <a:p>
            <a:pPr marL="285750" indent="-285750">
              <a:buFont typeface="Wingdings" panose="05000000000000000000" pitchFamily="2" charset="2"/>
              <a:buChar char="ü"/>
            </a:pPr>
            <a:r>
              <a:rPr lang="en-GB" sz="2000" dirty="0">
                <a:effectLst/>
                <a:ea typeface="Calibri" panose="020F0502020204030204" pitchFamily="34" charset="0"/>
                <a:cs typeface="Helvetica" panose="020B0604020202020204"/>
              </a:rPr>
              <a:t>Implement best practices</a:t>
            </a:r>
          </a:p>
          <a:p>
            <a:pPr marL="285750" indent="-285750">
              <a:buFont typeface="Wingdings" panose="05000000000000000000" pitchFamily="2" charset="2"/>
              <a:buChar char="ü"/>
            </a:pPr>
            <a:endParaRPr lang="en-GB" sz="2000" dirty="0">
              <a:effectLst/>
              <a:ea typeface="Calibri" panose="020F0502020204030204" pitchFamily="34" charset="0"/>
              <a:cs typeface="Helvetica" panose="020B0604020202020204"/>
            </a:endParaRPr>
          </a:p>
          <a:p>
            <a:pPr marL="285750" indent="-285750">
              <a:buFont typeface="Wingdings" panose="05000000000000000000" pitchFamily="2" charset="2"/>
              <a:buChar char="ü"/>
            </a:pPr>
            <a:r>
              <a:rPr lang="en-GB" sz="2000" dirty="0">
                <a:effectLst/>
                <a:ea typeface="Calibri" panose="020F0502020204030204" pitchFamily="34" charset="0"/>
                <a:cs typeface="Helvetica" panose="020B0604020202020204"/>
              </a:rPr>
              <a:t>Contribute to continuous improvement – portal, guidance, internal processes</a:t>
            </a:r>
          </a:p>
          <a:p>
            <a:pPr marL="285750" indent="-285750">
              <a:buFont typeface="Wingdings" panose="05000000000000000000" pitchFamily="2" charset="2"/>
              <a:buChar char="ü"/>
            </a:pPr>
            <a:endParaRPr lang="en-GB" sz="2000" dirty="0">
              <a:effectLst/>
              <a:ea typeface="Calibri" panose="020F0502020204030204" pitchFamily="34" charset="0"/>
              <a:cs typeface="Helvetica" panose="020B0604020202020204"/>
            </a:endParaRPr>
          </a:p>
          <a:p>
            <a:pPr marL="285750" indent="-285750">
              <a:buFont typeface="Wingdings" panose="05000000000000000000" pitchFamily="2" charset="2"/>
              <a:buChar char="ü"/>
            </a:pPr>
            <a:r>
              <a:rPr lang="en-GB" sz="2000" dirty="0">
                <a:effectLst/>
                <a:ea typeface="Calibri" panose="020F0502020204030204" pitchFamily="34" charset="0"/>
                <a:cs typeface="Helvetica" panose="020B0604020202020204"/>
              </a:rPr>
              <a:t>Focus on accuracy and </a:t>
            </a:r>
            <a:r>
              <a:rPr lang="en-GB" sz="2000" dirty="0">
                <a:ea typeface="Calibri" panose="020F0502020204030204" pitchFamily="34" charset="0"/>
                <a:cs typeface="Helvetica" panose="020B0604020202020204"/>
              </a:rPr>
              <a:t>deadlines</a:t>
            </a:r>
            <a:endParaRPr lang="en-GB" sz="2000" dirty="0">
              <a:effectLst/>
              <a:ea typeface="Calibri" panose="020F0502020204030204" pitchFamily="34" charset="0"/>
              <a:cs typeface="Helvetica" panose="020B0604020202020204"/>
            </a:endParaRPr>
          </a:p>
          <a:p>
            <a:pPr marL="285750" indent="-285750">
              <a:buFont typeface="Wingdings" panose="05000000000000000000" pitchFamily="2" charset="2"/>
              <a:buChar char="ü"/>
            </a:pPr>
            <a:endParaRPr lang="en-GB" sz="2000" dirty="0">
              <a:effectLst/>
              <a:ea typeface="Calibri" panose="020F0502020204030204" pitchFamily="34" charset="0"/>
              <a:cs typeface="Helvetica" panose="020B0604020202020204"/>
            </a:endParaRPr>
          </a:p>
          <a:p>
            <a:pPr marL="285750" indent="-285750">
              <a:buFont typeface="Wingdings" panose="05000000000000000000" pitchFamily="2" charset="2"/>
              <a:buChar char="ü"/>
            </a:pPr>
            <a:r>
              <a:rPr lang="en-GB" sz="2000" dirty="0">
                <a:effectLst/>
                <a:ea typeface="Calibri" panose="020F0502020204030204" pitchFamily="34" charset="0"/>
                <a:cs typeface="Helvetica" panose="020B0604020202020204"/>
              </a:rPr>
              <a:t>Drive up adherence to Service Standards</a:t>
            </a:r>
          </a:p>
          <a:p>
            <a:pPr marL="285750" indent="-285750">
              <a:buFont typeface="Wingdings" panose="05000000000000000000" pitchFamily="2" charset="2"/>
              <a:buChar char="ü"/>
            </a:pPr>
            <a:endParaRPr lang="en-GB" sz="2000" dirty="0">
              <a:ea typeface="Calibri" panose="020F0502020204030204" pitchFamily="34" charset="0"/>
              <a:cs typeface="Helvetica" panose="020B0604020202020204"/>
            </a:endParaRPr>
          </a:p>
          <a:p>
            <a:endParaRPr lang="en-GB" dirty="0"/>
          </a:p>
        </p:txBody>
      </p:sp>
    </p:spTree>
    <p:extLst>
      <p:ext uri="{BB962C8B-B14F-4D97-AF65-F5344CB8AC3E}">
        <p14:creationId xmlns:p14="http://schemas.microsoft.com/office/powerpoint/2010/main" val="3114368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2" name="Slide Number Placeholder 1"/>
          <p:cNvSpPr>
            <a:spLocks noGrp="1"/>
          </p:cNvSpPr>
          <p:nvPr>
            <p:ph type="sldNum" idx="12"/>
          </p:nvPr>
        </p:nvSpPr>
        <p:spPr>
          <a:xfrm>
            <a:off x="9272768" y="6662101"/>
            <a:ext cx="2844800" cy="164000"/>
          </a:xfrm>
        </p:spPr>
        <p:txBody>
          <a:bodyPr numCol="1"/>
          <a:lstStyle/>
          <a:p>
            <a:pPr algn="r">
              <a:buSzPct val="25000"/>
            </a:pPr>
            <a:fld id="{00000000-1234-1234-1234-123412341234}" type="slidenum">
              <a:rPr lang="en" altLang="en" sz="1067">
                <a:solidFill>
                  <a:srgbClr val="000000"/>
                </a:solidFill>
              </a:rPr>
              <a:pPr algn="r">
                <a:buSzPct val="25000"/>
              </a:pPr>
              <a:t>31</a:t>
            </a:fld>
            <a:endParaRPr lang="en" altLang="en" sz="1067" dirty="0">
              <a:solidFill>
                <a:srgbClr val="000000"/>
              </a:solidFill>
            </a:endParaRPr>
          </a:p>
        </p:txBody>
      </p:sp>
      <p:sp>
        <p:nvSpPr>
          <p:cNvPr id="6" name="Rectangle 11">
            <a:extLst>
              <a:ext uri="{FF2B5EF4-FFF2-40B4-BE49-F238E27FC236}">
                <a16:creationId xmlns:a16="http://schemas.microsoft.com/office/drawing/2014/main" id="{A9097543-E1FE-D027-363B-1D18F06B4FD5}"/>
              </a:ext>
            </a:extLst>
          </p:cNvPr>
          <p:cNvSpPr>
            <a:spLocks noChangeArrowheads="1"/>
          </p:cNvSpPr>
          <p:nvPr/>
        </p:nvSpPr>
        <p:spPr bwMode="auto">
          <a:xfrm>
            <a:off x="205904" y="1557059"/>
            <a:ext cx="5890096" cy="3247043"/>
          </a:xfrm>
          <a:prstGeom prst="rect">
            <a:avLst/>
          </a:prstGeom>
          <a:noFill/>
          <a:ln w="9525">
            <a:noFill/>
            <a:miter lim="800000"/>
            <a:headEnd/>
            <a:tailEnd/>
          </a:ln>
        </p:spPr>
        <p:txBody>
          <a:bodyPr wrap="square">
            <a:spAutoFit/>
          </a:bodyPr>
          <a:lstStyle/>
          <a:p>
            <a:pPr>
              <a:spcBef>
                <a:spcPct val="20000"/>
              </a:spcBef>
            </a:pPr>
            <a:r>
              <a:rPr lang="en-GB" altLang="en-US" sz="2500" dirty="0">
                <a:solidFill>
                  <a:schemeClr val="bg1"/>
                </a:solidFill>
                <a:latin typeface="+mj-lt"/>
              </a:rPr>
              <a:t>FE Account Manager</a:t>
            </a:r>
          </a:p>
          <a:p>
            <a:pPr>
              <a:spcBef>
                <a:spcPct val="20000"/>
              </a:spcBef>
            </a:pPr>
            <a:r>
              <a:rPr lang="en-GB" altLang="en-US" sz="2500" dirty="0">
                <a:solidFill>
                  <a:schemeClr val="bg1"/>
                </a:solidFill>
                <a:latin typeface="+mj-lt"/>
                <a:hlinkClick r:id="rId3">
                  <a:extLst>
                    <a:ext uri="{A12FA001-AC4F-418D-AE19-62706E023703}">
                      <ahyp:hlinkClr xmlns:ahyp="http://schemas.microsoft.com/office/drawing/2018/hyperlinkcolor" val="tx"/>
                    </a:ext>
                  </a:extLst>
                </a:hlinkClick>
              </a:rPr>
              <a:t>Steve_Brown@slc.co.uk</a:t>
            </a:r>
            <a:endParaRPr lang="en-GB" altLang="en-US" sz="2500" dirty="0">
              <a:solidFill>
                <a:schemeClr val="bg1"/>
              </a:solidFill>
              <a:latin typeface="+mj-lt"/>
            </a:endParaRPr>
          </a:p>
          <a:p>
            <a:pPr>
              <a:spcBef>
                <a:spcPct val="20000"/>
              </a:spcBef>
            </a:pPr>
            <a:r>
              <a:rPr lang="en-GB" sz="2500" dirty="0">
                <a:solidFill>
                  <a:schemeClr val="bg1"/>
                </a:solidFill>
                <a:effectLst/>
                <a:latin typeface="+mj-lt"/>
                <a:ea typeface="Calibri" panose="020F0502020204030204" pitchFamily="34" charset="0"/>
              </a:rPr>
              <a:t>07827 449279</a:t>
            </a:r>
          </a:p>
          <a:p>
            <a:pPr>
              <a:spcBef>
                <a:spcPct val="20000"/>
              </a:spcBef>
            </a:pPr>
            <a:endParaRPr lang="en-GB" altLang="en-US" sz="2500" dirty="0">
              <a:solidFill>
                <a:schemeClr val="bg1"/>
              </a:solidFill>
              <a:latin typeface="+mj-lt"/>
            </a:endParaRPr>
          </a:p>
          <a:p>
            <a:pPr>
              <a:spcBef>
                <a:spcPct val="20000"/>
              </a:spcBef>
            </a:pPr>
            <a:r>
              <a:rPr lang="en-GB" altLang="en-US" sz="2500" dirty="0">
                <a:solidFill>
                  <a:schemeClr val="bg1"/>
                </a:solidFill>
                <a:latin typeface="+mj-lt"/>
              </a:rPr>
              <a:t>PS Support Desk</a:t>
            </a:r>
          </a:p>
          <a:p>
            <a:pPr>
              <a:spcBef>
                <a:spcPct val="20000"/>
              </a:spcBef>
            </a:pPr>
            <a:r>
              <a:rPr lang="en-GB" altLang="en-US" sz="2500" dirty="0">
                <a:solidFill>
                  <a:schemeClr val="bg1"/>
                </a:solidFill>
                <a:latin typeface="+mj-lt"/>
                <a:sym typeface="Wingdings" pitchFamily="2" charset="2"/>
                <a:hlinkClick r:id="rId4">
                  <a:extLst>
                    <a:ext uri="{A12FA001-AC4F-418D-AE19-62706E023703}">
                      <ahyp:hlinkClr xmlns:ahyp="http://schemas.microsoft.com/office/drawing/2018/hyperlinkcolor" val="tx"/>
                    </a:ext>
                  </a:extLst>
                </a:hlinkClick>
              </a:rPr>
              <a:t>EMAINFO@slc.co.uk</a:t>
            </a:r>
            <a:endParaRPr lang="en-GB" altLang="en-US" sz="2500" dirty="0">
              <a:solidFill>
                <a:schemeClr val="bg1"/>
              </a:solidFill>
              <a:latin typeface="+mj-lt"/>
              <a:sym typeface="Wingdings" pitchFamily="2" charset="2"/>
            </a:endParaRPr>
          </a:p>
          <a:p>
            <a:pPr>
              <a:spcBef>
                <a:spcPct val="20000"/>
              </a:spcBef>
              <a:buFont typeface="Wingdings" pitchFamily="2" charset="2"/>
              <a:buChar char="("/>
            </a:pPr>
            <a:r>
              <a:rPr lang="en-GB" altLang="en-US" sz="2500" dirty="0">
                <a:solidFill>
                  <a:schemeClr val="bg1"/>
                </a:solidFill>
                <a:latin typeface="+mj-lt"/>
                <a:sym typeface="Wingdings" pitchFamily="2" charset="2"/>
              </a:rPr>
              <a:t>   </a:t>
            </a:r>
            <a:r>
              <a:rPr lang="en-GB" sz="2500" dirty="0">
                <a:solidFill>
                  <a:schemeClr val="bg1"/>
                </a:solidFill>
                <a:latin typeface="+mj-lt"/>
              </a:rPr>
              <a:t>0300 200 7089 (Select option 5) </a:t>
            </a:r>
            <a:endParaRPr lang="en-GB" altLang="en-US" sz="2500" dirty="0">
              <a:solidFill>
                <a:schemeClr val="bg1"/>
              </a:solidFill>
              <a:latin typeface="+mj-lt"/>
              <a:sym typeface="Wingdings" pitchFamily="2" charset="2"/>
            </a:endParaRPr>
          </a:p>
        </p:txBody>
      </p:sp>
      <p:pic>
        <p:nvPicPr>
          <p:cNvPr id="14" name="Picture 13" descr="A close up of some words&#10;&#10;Description automatically generated">
            <a:extLst>
              <a:ext uri="{FF2B5EF4-FFF2-40B4-BE49-F238E27FC236}">
                <a16:creationId xmlns:a16="http://schemas.microsoft.com/office/drawing/2014/main" id="{40009638-727D-4330-17DA-CD1DD4656E96}"/>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198781" y="1930818"/>
            <a:ext cx="5556917" cy="3802387"/>
          </a:xfrm>
          <a:prstGeom prst="rect">
            <a:avLst/>
          </a:prstGeom>
        </p:spPr>
      </p:pic>
      <p:sp>
        <p:nvSpPr>
          <p:cNvPr id="15" name="TextBox 14">
            <a:extLst>
              <a:ext uri="{FF2B5EF4-FFF2-40B4-BE49-F238E27FC236}">
                <a16:creationId xmlns:a16="http://schemas.microsoft.com/office/drawing/2014/main" id="{9FC2DFA2-856C-110E-AA7E-2632FDD8D916}"/>
              </a:ext>
            </a:extLst>
          </p:cNvPr>
          <p:cNvSpPr txBox="1"/>
          <p:nvPr/>
        </p:nvSpPr>
        <p:spPr>
          <a:xfrm>
            <a:off x="9516140" y="8442695"/>
            <a:ext cx="2036688" cy="369332"/>
          </a:xfrm>
          <a:prstGeom prst="rect">
            <a:avLst/>
          </a:prstGeom>
          <a:noFill/>
        </p:spPr>
        <p:txBody>
          <a:bodyPr wrap="square" rtlCol="0">
            <a:spAutoFit/>
          </a:bodyPr>
          <a:lstStyle/>
          <a:p>
            <a:r>
              <a:rPr lang="en-GB" sz="900" dirty="0">
                <a:hlinkClick r:id="rId6" tooltip="https://foto.wuestenigel.com/text-thank-you-on-green-grass-background/"/>
              </a:rPr>
              <a:t>This Photo</a:t>
            </a:r>
            <a:r>
              <a:rPr lang="en-GB" sz="900" dirty="0"/>
              <a:t> by Unknown Author is licensed under </a:t>
            </a:r>
            <a:r>
              <a:rPr lang="en-GB" sz="900" dirty="0">
                <a:hlinkClick r:id="rId7" tooltip="https://creativecommons.org/licenses/by/3.0/"/>
              </a:rPr>
              <a:t>CC BY</a:t>
            </a:r>
            <a:endParaRPr lang="en-GB" sz="900" dirty="0"/>
          </a:p>
        </p:txBody>
      </p:sp>
    </p:spTree>
    <p:extLst>
      <p:ext uri="{BB962C8B-B14F-4D97-AF65-F5344CB8AC3E}">
        <p14:creationId xmlns:p14="http://schemas.microsoft.com/office/powerpoint/2010/main" val="3930292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98C00-A7B3-6245-931A-BAF965FA04CC}"/>
            </a:ext>
          </a:extLst>
        </p:cNvPr>
        <p:cNvGrpSpPr/>
        <p:nvPr/>
      </p:nvGrpSpPr>
      <p:grpSpPr>
        <a:xfrm>
          <a:off x="0" y="0"/>
          <a:ext cx="0" cy="0"/>
          <a:chOff x="0" y="0"/>
          <a:chExt cx="0" cy="0"/>
        </a:xfrm>
      </p:grpSpPr>
      <p:sp>
        <p:nvSpPr>
          <p:cNvPr id="2" name="Shape 413">
            <a:extLst>
              <a:ext uri="{FF2B5EF4-FFF2-40B4-BE49-F238E27FC236}">
                <a16:creationId xmlns:a16="http://schemas.microsoft.com/office/drawing/2014/main" id="{267718D6-841E-4EFC-9FF7-DDF8F9598ED3}"/>
              </a:ext>
            </a:extLst>
          </p:cNvPr>
          <p:cNvSpPr txBox="1">
            <a:spLocks/>
          </p:cNvSpPr>
          <p:nvPr/>
        </p:nvSpPr>
        <p:spPr>
          <a:xfrm>
            <a:off x="204702" y="2719983"/>
            <a:ext cx="9760661" cy="831900"/>
          </a:xfrm>
          <a:prstGeom prst="rect">
            <a:avLst/>
          </a:prstGeom>
        </p:spPr>
        <p:txBody>
          <a:bodyPr lIns="121900" tIns="121900" rIns="121900" bIns="121900" numCol="1" anchor="b" anchorCtr="0">
            <a:noAutofit/>
          </a:bodyPr>
          <a:lstStyle/>
          <a:p>
            <a:r>
              <a:rPr lang="en-GB" sz="3200" b="1" dirty="0">
                <a:latin typeface="Helvetica" panose="020B0604020202020204" pitchFamily="34" charset="0"/>
                <a:cs typeface="Helvetica" panose="020B0604020202020204" pitchFamily="34" charset="0"/>
              </a:rPr>
              <a:t>Portal enhancements   </a:t>
            </a:r>
          </a:p>
        </p:txBody>
      </p:sp>
    </p:spTree>
    <p:extLst>
      <p:ext uri="{BB962C8B-B14F-4D97-AF65-F5344CB8AC3E}">
        <p14:creationId xmlns:p14="http://schemas.microsoft.com/office/powerpoint/2010/main" val="3530030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9B2F37-FE32-5F8E-1B9B-685F667903CF}"/>
              </a:ext>
            </a:extLst>
          </p:cNvPr>
          <p:cNvSpPr txBox="1">
            <a:spLocks/>
          </p:cNvSpPr>
          <p:nvPr/>
        </p:nvSpPr>
        <p:spPr>
          <a:xfrm>
            <a:off x="148855" y="914400"/>
            <a:ext cx="7986151" cy="5943600"/>
          </a:xfrm>
          <a:prstGeom prst="rect">
            <a:avLst/>
          </a:prstGeom>
        </p:spPr>
        <p:txBody>
          <a:bodyPr>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GB" sz="6200" b="1" dirty="0">
              <a:latin typeface="Helvetica" panose="020B0604020202020204" pitchFamily="34" charset="0"/>
              <a:cs typeface="Helvetica" panose="020B0604020202020204" pitchFamily="34" charset="0"/>
            </a:endParaRPr>
          </a:p>
          <a:p>
            <a:endParaRPr lang="en-GB" sz="5000" dirty="0">
              <a:latin typeface="Helvetica" panose="020B0604020202020204" pitchFamily="34" charset="0"/>
              <a:ea typeface="Aptos" panose="020B0004020202020204" pitchFamily="34" charset="0"/>
              <a:cs typeface="Helvetica" panose="020B0604020202020204" pitchFamily="34" charset="0"/>
            </a:endParaRPr>
          </a:p>
          <a:p>
            <a:r>
              <a:rPr lang="en-GB" sz="5000" dirty="0">
                <a:latin typeface="Helvetica" panose="020B0604020202020204" pitchFamily="34" charset="0"/>
                <a:ea typeface="Aptos" panose="020B0004020202020204" pitchFamily="34" charset="0"/>
                <a:cs typeface="Helvetica" panose="020B0604020202020204" pitchFamily="34" charset="0"/>
              </a:rPr>
              <a:t>The remove box now disappears once a learning agreement has been signed</a:t>
            </a:r>
          </a:p>
          <a:p>
            <a:r>
              <a:rPr lang="en-GB" sz="5000" dirty="0">
                <a:latin typeface="Helvetica" panose="020B0604020202020204" pitchFamily="34" charset="0"/>
                <a:ea typeface="Aptos" panose="020B0004020202020204" pitchFamily="34" charset="0"/>
                <a:cs typeface="Helvetica" panose="020B0604020202020204" pitchFamily="34" charset="0"/>
              </a:rPr>
              <a:t>You can now search for removed students from the attendance worklist. You must input name and DOB.</a:t>
            </a:r>
          </a:p>
          <a:p>
            <a:r>
              <a:rPr lang="en-GB" sz="5000" dirty="0">
                <a:latin typeface="Helvetica" panose="020B0604020202020204" pitchFamily="34" charset="0"/>
                <a:ea typeface="Aptos" panose="020B0004020202020204" pitchFamily="34" charset="0"/>
                <a:cs typeface="Helvetica" panose="020B0604020202020204" pitchFamily="34" charset="0"/>
              </a:rPr>
              <a:t>Average days counter will now reset to 1 day when a student is transferred from one LC to another.</a:t>
            </a:r>
          </a:p>
          <a:p>
            <a:r>
              <a:rPr lang="en-GB" sz="5000" dirty="0">
                <a:latin typeface="Helvetica" panose="020B0604020202020204" pitchFamily="34" charset="0"/>
                <a:ea typeface="Aptos" panose="020B0004020202020204" pitchFamily="34" charset="0"/>
                <a:cs typeface="Helvetica" panose="020B0604020202020204" pitchFamily="34" charset="0"/>
              </a:rPr>
              <a:t>Export option is now available on the bonus worklist screen</a:t>
            </a:r>
          </a:p>
          <a:p>
            <a:pPr marL="0" indent="0">
              <a:buNone/>
            </a:pPr>
            <a:endParaRPr lang="en-GB" sz="5000" dirty="0">
              <a:latin typeface="Helvetica" panose="020B0604020202020204" pitchFamily="34" charset="0"/>
              <a:ea typeface="Aptos" panose="020B0004020202020204" pitchFamily="34" charset="0"/>
              <a:cs typeface="Helvetica" panose="020B0604020202020204" pitchFamily="34" charset="0"/>
            </a:endParaRPr>
          </a:p>
          <a:p>
            <a:endParaRPr lang="en-GB" sz="5000" dirty="0">
              <a:latin typeface="Helvetica" panose="020B0604020202020204" pitchFamily="34" charset="0"/>
              <a:cs typeface="Helvetica" panose="020B0604020202020204" pitchFamily="34" charset="0"/>
            </a:endParaRPr>
          </a:p>
          <a:p>
            <a:pPr marL="0" indent="0">
              <a:buFont typeface="Arial" pitchFamily="34" charset="0"/>
              <a:buNone/>
            </a:pPr>
            <a:r>
              <a:rPr lang="en-GB" sz="6200" b="1" dirty="0">
                <a:latin typeface="Helvetica" panose="020B0604020202020204" pitchFamily="34" charset="0"/>
                <a:cs typeface="Helvetica" panose="020B0604020202020204" pitchFamily="34" charset="0"/>
              </a:rPr>
              <a:t>On our wish list – Re set average days </a:t>
            </a:r>
          </a:p>
          <a:p>
            <a:pPr marL="0" indent="0">
              <a:buNone/>
            </a:pPr>
            <a:endParaRPr lang="en-GB" sz="5000" dirty="0">
              <a:latin typeface="Helvetica" panose="020B0604020202020204" pitchFamily="34" charset="0"/>
              <a:cs typeface="Helvetica" panose="020B0604020202020204" pitchFamily="34" charset="0"/>
            </a:endParaRPr>
          </a:p>
          <a:p>
            <a:r>
              <a:rPr lang="en-GB" sz="5000" dirty="0">
                <a:latin typeface="Helvetica" panose="020B0604020202020204" pitchFamily="34" charset="0"/>
                <a:cs typeface="Helvetica" panose="020B0604020202020204" pitchFamily="34" charset="0"/>
              </a:rPr>
              <a:t>If an application is awaiting information and the average days are still counting (typically when they have been sample checked).</a:t>
            </a:r>
          </a:p>
          <a:p>
            <a:r>
              <a:rPr lang="en-GB" sz="5000" dirty="0">
                <a:latin typeface="Helvetica" panose="020B0604020202020204" pitchFamily="34" charset="0"/>
                <a:cs typeface="Helvetica" panose="020B0604020202020204" pitchFamily="34" charset="0"/>
              </a:rPr>
              <a:t>Bonus alert on the log in screen to NI LC's who have outstanding bonuses to be confirmed or disallowed</a:t>
            </a:r>
          </a:p>
          <a:p>
            <a:pPr marL="0" indent="0">
              <a:buFont typeface="Arial" pitchFamily="34" charset="0"/>
              <a:buNone/>
            </a:pPr>
            <a:endParaRPr lang="en-GB" dirty="0">
              <a:latin typeface="Helvetica" panose="020B0604020202020204" pitchFamily="34" charset="0"/>
              <a:cs typeface="Helvetica" panose="020B0604020202020204" pitchFamily="34" charset="0"/>
            </a:endParaRPr>
          </a:p>
        </p:txBody>
      </p:sp>
      <p:pic>
        <p:nvPicPr>
          <p:cNvPr id="2050" name="Picture 2" descr="Truck Delivered icon SVG Vector &amp; PNG Free Download | UXWing">
            <a:extLst>
              <a:ext uri="{FF2B5EF4-FFF2-40B4-BE49-F238E27FC236}">
                <a16:creationId xmlns:a16="http://schemas.microsoft.com/office/drawing/2014/main" id="{635AFEE1-9AF2-AA63-32D5-0BE7B072C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3913" y="1033463"/>
            <a:ext cx="3117466" cy="239761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C8D6F3C-F348-0BCF-E756-8550E1651244}"/>
              </a:ext>
            </a:extLst>
          </p:cNvPr>
          <p:cNvPicPr>
            <a:picLocks noChangeAspect="1"/>
          </p:cNvPicPr>
          <p:nvPr/>
        </p:nvPicPr>
        <p:blipFill>
          <a:blip r:embed="rId3"/>
          <a:srcRect l="21925" t="9493" r="22339" b="11974"/>
          <a:stretch/>
        </p:blipFill>
        <p:spPr>
          <a:xfrm>
            <a:off x="8818179" y="3429000"/>
            <a:ext cx="2148720" cy="3237186"/>
          </a:xfrm>
          <a:prstGeom prst="rect">
            <a:avLst/>
          </a:prstGeom>
        </p:spPr>
      </p:pic>
      <p:sp>
        <p:nvSpPr>
          <p:cNvPr id="4" name="TextBox 3">
            <a:extLst>
              <a:ext uri="{FF2B5EF4-FFF2-40B4-BE49-F238E27FC236}">
                <a16:creationId xmlns:a16="http://schemas.microsoft.com/office/drawing/2014/main" id="{5B8D806B-B4F2-4F4E-860E-4960CEBE8584}"/>
              </a:ext>
            </a:extLst>
          </p:cNvPr>
          <p:cNvSpPr txBox="1"/>
          <p:nvPr/>
        </p:nvSpPr>
        <p:spPr>
          <a:xfrm>
            <a:off x="5491655" y="3021724"/>
            <a:ext cx="914400" cy="914400"/>
          </a:xfrm>
          <a:prstGeom prst="rect">
            <a:avLst/>
          </a:prstGeom>
          <a:noFill/>
        </p:spPr>
        <p:txBody>
          <a:bodyPr wrap="square" rtlCol="0">
            <a:spAutoFit/>
          </a:bodyPr>
          <a:lstStyle/>
          <a:p>
            <a:endParaRPr lang="en-GB" dirty="0"/>
          </a:p>
        </p:txBody>
      </p:sp>
      <p:sp>
        <p:nvSpPr>
          <p:cNvPr id="6" name="TextBox 5">
            <a:extLst>
              <a:ext uri="{FF2B5EF4-FFF2-40B4-BE49-F238E27FC236}">
                <a16:creationId xmlns:a16="http://schemas.microsoft.com/office/drawing/2014/main" id="{3D7B9897-E34D-7130-EFF7-3A66B855D182}"/>
              </a:ext>
            </a:extLst>
          </p:cNvPr>
          <p:cNvSpPr txBox="1"/>
          <p:nvPr/>
        </p:nvSpPr>
        <p:spPr>
          <a:xfrm>
            <a:off x="267281" y="99848"/>
            <a:ext cx="5343525" cy="584775"/>
          </a:xfrm>
          <a:prstGeom prst="rect">
            <a:avLst/>
          </a:prstGeom>
          <a:noFill/>
        </p:spPr>
        <p:txBody>
          <a:bodyPr wrap="square" rtlCol="0">
            <a:spAutoFit/>
          </a:bodyPr>
          <a:lstStyle/>
          <a:p>
            <a:r>
              <a:rPr lang="en-GB" sz="3200" b="1" dirty="0"/>
              <a:t>You Asked &amp; We Delivered</a:t>
            </a:r>
          </a:p>
        </p:txBody>
      </p:sp>
    </p:spTree>
    <p:extLst>
      <p:ext uri="{BB962C8B-B14F-4D97-AF65-F5344CB8AC3E}">
        <p14:creationId xmlns:p14="http://schemas.microsoft.com/office/powerpoint/2010/main" val="404982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1+#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 calcmode="lin" valueType="num">
                                      <p:cBhvr additive="base">
                                        <p:cTn id="27" dur="500" fill="hold"/>
                                        <p:tgtEl>
                                          <p:spTgt spid="2">
                                            <p:txEl>
                                              <p:pRg st="8" end="8"/>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
                                            <p:txEl>
                                              <p:pRg st="8" end="8"/>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1+#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fade">
                                      <p:cBhvr>
                                        <p:cTn id="37" dur="500"/>
                                        <p:tgtEl>
                                          <p:spTgt spid="2">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fade">
                                      <p:cBhvr>
                                        <p:cTn id="40"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7A7A66-0AA5-5C89-F596-9471D3639391}"/>
              </a:ext>
            </a:extLst>
          </p:cNvPr>
          <p:cNvSpPr>
            <a:spLocks noGrp="1"/>
          </p:cNvSpPr>
          <p:nvPr>
            <p:ph type="ctrTitle"/>
          </p:nvPr>
        </p:nvSpPr>
        <p:spPr>
          <a:xfrm>
            <a:off x="976829" y="2499360"/>
            <a:ext cx="9687499" cy="929640"/>
          </a:xfrm>
        </p:spPr>
        <p:txBody>
          <a:bodyPr/>
          <a:lstStyle/>
          <a:p>
            <a:pPr algn="ctr"/>
            <a:r>
              <a:rPr lang="en-US" dirty="0"/>
              <a:t>EMA Inspections</a:t>
            </a:r>
          </a:p>
        </p:txBody>
      </p:sp>
    </p:spTree>
    <p:extLst>
      <p:ext uri="{BB962C8B-B14F-4D97-AF65-F5344CB8AC3E}">
        <p14:creationId xmlns:p14="http://schemas.microsoft.com/office/powerpoint/2010/main" val="2962401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DD88B-8E37-5266-4170-4CFAF69D5A31}"/>
              </a:ext>
            </a:extLst>
          </p:cNvPr>
          <p:cNvSpPr>
            <a:spLocks noGrp="1"/>
          </p:cNvSpPr>
          <p:nvPr>
            <p:ph type="title"/>
          </p:nvPr>
        </p:nvSpPr>
        <p:spPr>
          <a:xfrm>
            <a:off x="5438078" y="1230268"/>
            <a:ext cx="4832078" cy="1053896"/>
          </a:xfrm>
        </p:spPr>
        <p:txBody>
          <a:bodyPr>
            <a:noAutofit/>
          </a:bodyPr>
          <a:lstStyle/>
          <a:p>
            <a:br>
              <a:rPr lang="en-US" sz="2400" u="sng" dirty="0"/>
            </a:br>
            <a:r>
              <a:rPr lang="en-US" sz="2400" u="sng" dirty="0"/>
              <a:t> </a:t>
            </a:r>
            <a:r>
              <a:rPr lang="en-US" sz="2400" b="1" u="sng" dirty="0"/>
              <a:t>New EMA Inspection Process</a:t>
            </a:r>
            <a:endParaRPr lang="en-GB" sz="2400" b="1" u="sng" dirty="0"/>
          </a:p>
        </p:txBody>
      </p:sp>
      <p:sp>
        <p:nvSpPr>
          <p:cNvPr id="3" name="Content Placeholder 2">
            <a:extLst>
              <a:ext uri="{FF2B5EF4-FFF2-40B4-BE49-F238E27FC236}">
                <a16:creationId xmlns:a16="http://schemas.microsoft.com/office/drawing/2014/main" id="{E96B3C8A-CF9B-E432-84A9-7291E748BC4A}"/>
              </a:ext>
            </a:extLst>
          </p:cNvPr>
          <p:cNvSpPr>
            <a:spLocks noGrp="1"/>
          </p:cNvSpPr>
          <p:nvPr>
            <p:ph idx="1"/>
          </p:nvPr>
        </p:nvSpPr>
        <p:spPr>
          <a:xfrm>
            <a:off x="0" y="1655546"/>
            <a:ext cx="5267092" cy="3046348"/>
          </a:xfrm>
        </p:spPr>
        <p:txBody>
          <a:bodyPr>
            <a:normAutofit fontScale="25000" lnSpcReduction="20000"/>
          </a:bodyPr>
          <a:lstStyle/>
          <a:p>
            <a:pPr marL="0" indent="0">
              <a:buNone/>
            </a:pPr>
            <a:endParaRPr lang="en-US" sz="8000" dirty="0"/>
          </a:p>
          <a:p>
            <a:endParaRPr lang="en-US" sz="8000" dirty="0"/>
          </a:p>
          <a:p>
            <a:r>
              <a:rPr lang="en-US" sz="8000" dirty="0"/>
              <a:t>In-person site inspection was carried out</a:t>
            </a:r>
          </a:p>
          <a:p>
            <a:r>
              <a:rPr lang="en-GB" sz="8000" dirty="0"/>
              <a:t>Required LC EMA Administrator to be in attendance</a:t>
            </a:r>
          </a:p>
          <a:p>
            <a:r>
              <a:rPr lang="en-GB" sz="8000" dirty="0"/>
              <a:t>Required a room to be made available to the EMA Inspector</a:t>
            </a:r>
          </a:p>
          <a:p>
            <a:r>
              <a:rPr lang="en-GB" sz="8000" dirty="0"/>
              <a:t>Required all student paperwork to be made available to the EMA Inspector</a:t>
            </a:r>
          </a:p>
          <a:p>
            <a:r>
              <a:rPr lang="en-GB" sz="8000" dirty="0"/>
              <a:t>Required selected students to be present for an interview with the EMA Inspector</a:t>
            </a:r>
          </a:p>
          <a:p>
            <a:endParaRPr lang="en-US" dirty="0"/>
          </a:p>
        </p:txBody>
      </p:sp>
      <p:sp>
        <p:nvSpPr>
          <p:cNvPr id="4" name="Content Placeholder 2">
            <a:extLst>
              <a:ext uri="{FF2B5EF4-FFF2-40B4-BE49-F238E27FC236}">
                <a16:creationId xmlns:a16="http://schemas.microsoft.com/office/drawing/2014/main" id="{6673A2BA-1384-0724-6F82-AE7882ED0968}"/>
              </a:ext>
            </a:extLst>
          </p:cNvPr>
          <p:cNvSpPr txBox="1">
            <a:spLocks/>
          </p:cNvSpPr>
          <p:nvPr/>
        </p:nvSpPr>
        <p:spPr>
          <a:xfrm>
            <a:off x="5438078" y="2175309"/>
            <a:ext cx="6257692" cy="3155203"/>
          </a:xfrm>
        </p:spPr>
        <p:txBody>
          <a:bodyPr>
            <a:normAutofit/>
          </a:bodyPr>
          <a:lstStyle>
            <a:lvl1pPr marL="342900" indent="-342900" algn="l" defTabSz="914400" rtl="0" eaLnBrk="1" latinLnBrk="0" hangingPunct="1">
              <a:spcBef>
                <a:spcPct val="20000"/>
              </a:spcBef>
              <a:buFont typeface="Arial" pitchFamily="34" charset="0"/>
              <a:buChar char="•"/>
              <a:defRPr sz="3467"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Post Covid Staffing Changes</a:t>
            </a:r>
          </a:p>
          <a:p>
            <a:r>
              <a:rPr lang="en-US" sz="2000" dirty="0"/>
              <a:t>Technological Advances</a:t>
            </a:r>
          </a:p>
          <a:p>
            <a:r>
              <a:rPr lang="en-US" sz="2000" dirty="0"/>
              <a:t>Changes required by audit</a:t>
            </a:r>
          </a:p>
          <a:p>
            <a:r>
              <a:rPr lang="en-US" sz="2000" dirty="0"/>
              <a:t>Desk-based inspection process carried out via email; including all evidence, agreements and document submissions</a:t>
            </a:r>
          </a:p>
          <a:p>
            <a:r>
              <a:rPr lang="en-US" sz="2000" dirty="0"/>
              <a:t>No requirement for students to attend interview with the EMA inspector</a:t>
            </a:r>
          </a:p>
          <a:p>
            <a:endParaRPr lang="en-GB" dirty="0"/>
          </a:p>
        </p:txBody>
      </p:sp>
      <p:sp>
        <p:nvSpPr>
          <p:cNvPr id="5" name="Title 1">
            <a:extLst>
              <a:ext uri="{FF2B5EF4-FFF2-40B4-BE49-F238E27FC236}">
                <a16:creationId xmlns:a16="http://schemas.microsoft.com/office/drawing/2014/main" id="{18F8FF47-E574-C6E3-9B9B-E7423421B418}"/>
              </a:ext>
            </a:extLst>
          </p:cNvPr>
          <p:cNvSpPr txBox="1">
            <a:spLocks/>
          </p:cNvSpPr>
          <p:nvPr/>
        </p:nvSpPr>
        <p:spPr>
          <a:xfrm>
            <a:off x="170986" y="1230269"/>
            <a:ext cx="4575718" cy="945040"/>
          </a:xfrm>
          <a:prstGeom prst="rect">
            <a:avLst/>
          </a:prstGeom>
        </p:spPr>
        <p:txBody>
          <a:bodyPr>
            <a:normAutofit/>
          </a:bodyPr>
          <a:lstStyle>
            <a:lvl1pPr algn="l"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endParaRPr lang="en-US" sz="2400" u="sng" dirty="0"/>
          </a:p>
          <a:p>
            <a:r>
              <a:rPr lang="en-US" sz="2400" b="1" u="sng" dirty="0"/>
              <a:t>Old EMA Inspection Process</a:t>
            </a:r>
          </a:p>
        </p:txBody>
      </p:sp>
    </p:spTree>
    <p:extLst>
      <p:ext uri="{BB962C8B-B14F-4D97-AF65-F5344CB8AC3E}">
        <p14:creationId xmlns:p14="http://schemas.microsoft.com/office/powerpoint/2010/main" val="2280654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5486BC3B-90FA-BB95-0D9C-ECDB42140FFA}"/>
              </a:ext>
            </a:extLst>
          </p:cNvPr>
          <p:cNvSpPr>
            <a:spLocks noGrp="1"/>
          </p:cNvSpPr>
          <p:nvPr>
            <p:ph type="title"/>
          </p:nvPr>
        </p:nvSpPr>
        <p:spPr>
          <a:xfrm>
            <a:off x="1571740" y="117310"/>
            <a:ext cx="7614433" cy="433535"/>
          </a:xfrm>
        </p:spPr>
        <p:txBody>
          <a:bodyPr>
            <a:normAutofit fontScale="90000"/>
          </a:bodyPr>
          <a:lstStyle/>
          <a:p>
            <a:pPr algn="ctr"/>
            <a:r>
              <a:rPr lang="en-GB" sz="2933" b="1" dirty="0"/>
              <a:t>EMA Desk-Based Inspection Process</a:t>
            </a:r>
            <a:br>
              <a:rPr lang="en-GB" sz="4267" dirty="0"/>
            </a:br>
            <a:endParaRPr lang="en-GB" dirty="0"/>
          </a:p>
        </p:txBody>
      </p:sp>
      <p:sp>
        <p:nvSpPr>
          <p:cNvPr id="3" name="TextBox 2">
            <a:extLst>
              <a:ext uri="{FF2B5EF4-FFF2-40B4-BE49-F238E27FC236}">
                <a16:creationId xmlns:a16="http://schemas.microsoft.com/office/drawing/2014/main" id="{BAD5211F-E26F-85AF-D085-90E45402ACEE}"/>
              </a:ext>
            </a:extLst>
          </p:cNvPr>
          <p:cNvSpPr txBox="1"/>
          <p:nvPr/>
        </p:nvSpPr>
        <p:spPr>
          <a:xfrm>
            <a:off x="773927" y="1182478"/>
            <a:ext cx="8370075" cy="830997"/>
          </a:xfrm>
          <a:prstGeom prst="rect">
            <a:avLst/>
          </a:prstGeom>
          <a:noFill/>
        </p:spPr>
        <p:txBody>
          <a:bodyPr wrap="square">
            <a:spAutoFit/>
          </a:bodyPr>
          <a:lstStyle/>
          <a:p>
            <a:pPr algn="just"/>
            <a:r>
              <a:rPr lang="en-US" sz="2400" dirty="0">
                <a:latin typeface="Arial" panose="020B0604020202020204" pitchFamily="34" charset="0"/>
                <a:cs typeface="Arial" panose="020B0604020202020204" pitchFamily="34" charset="0"/>
              </a:rPr>
              <a:t>Learning Centres (LC) are identified for inspection using a weighted system at the beginning of the academic year.</a:t>
            </a:r>
            <a:endParaRPr lang="en-GB"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7588D3F-6AA2-533C-7579-2AD1767A40CF}"/>
              </a:ext>
            </a:extLst>
          </p:cNvPr>
          <p:cNvSpPr txBox="1"/>
          <p:nvPr/>
        </p:nvSpPr>
        <p:spPr>
          <a:xfrm>
            <a:off x="773926" y="2225409"/>
            <a:ext cx="10044639" cy="3785652"/>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Stage One email </a:t>
            </a:r>
          </a:p>
          <a:p>
            <a:r>
              <a:rPr lang="en-US" sz="2400" dirty="0">
                <a:latin typeface="Arial" panose="020B0604020202020204" pitchFamily="34" charset="0"/>
                <a:cs typeface="Arial" panose="020B0604020202020204" pitchFamily="34" charset="0"/>
              </a:rPr>
              <a:t>This email advises the LC they have been selected for inspection, requests contact details for 3 staff members, gives an estimated date of inspection and gives advance notice of the information required for the academic year being inspected:</a:t>
            </a:r>
          </a:p>
          <a:p>
            <a:pPr marL="228594" indent="-228594">
              <a:buFont typeface="Arial" panose="020B0604020202020204" pitchFamily="34" charset="0"/>
              <a:buChar char="•"/>
            </a:pPr>
            <a:r>
              <a:rPr lang="en-GB" sz="2400" dirty="0">
                <a:latin typeface="Arial" panose="020B0604020202020204" pitchFamily="34" charset="0"/>
                <a:ea typeface="Aptos" panose="020B0004020202020204" pitchFamily="34" charset="0"/>
                <a:cs typeface="Arial" panose="020B0604020202020204" pitchFamily="34" charset="0"/>
              </a:rPr>
              <a:t>Attendance registers for selected EMA students</a:t>
            </a:r>
          </a:p>
          <a:p>
            <a:pPr marL="228594" indent="-228594">
              <a:buFont typeface="Arial" panose="020B0604020202020204" pitchFamily="34" charset="0"/>
              <a:buChar char="•"/>
            </a:pPr>
            <a:r>
              <a:rPr lang="en-GB" sz="2400" dirty="0">
                <a:latin typeface="Arial" panose="020B0604020202020204" pitchFamily="34" charset="0"/>
                <a:ea typeface="Aptos" panose="020B0004020202020204" pitchFamily="34" charset="0"/>
                <a:cs typeface="Arial" panose="020B0604020202020204" pitchFamily="34" charset="0"/>
              </a:rPr>
              <a:t>EMA Student Learning Agreements</a:t>
            </a:r>
          </a:p>
          <a:p>
            <a:pPr marL="228594" indent="-228594">
              <a:buFont typeface="Arial" panose="020B0604020202020204" pitchFamily="34" charset="0"/>
              <a:buChar char="•"/>
            </a:pPr>
            <a:r>
              <a:rPr lang="en-GB" sz="2400" dirty="0">
                <a:latin typeface="Arial" panose="020B0604020202020204" pitchFamily="34" charset="0"/>
                <a:ea typeface="Aptos" panose="020B0004020202020204" pitchFamily="34" charset="0"/>
                <a:cs typeface="Arial" panose="020B0604020202020204" pitchFamily="34" charset="0"/>
              </a:rPr>
              <a:t>Individual registration certificates (to check the student’s attendance)</a:t>
            </a:r>
          </a:p>
          <a:p>
            <a:pPr marL="228594" indent="-228594">
              <a:buFont typeface="Arial" panose="020B0604020202020204" pitchFamily="34" charset="0"/>
              <a:buChar char="•"/>
            </a:pPr>
            <a:r>
              <a:rPr lang="en-GB" sz="2400" dirty="0">
                <a:latin typeface="Arial" panose="020B0604020202020204" pitchFamily="34" charset="0"/>
                <a:ea typeface="Aptos" panose="020B0004020202020204" pitchFamily="34" charset="0"/>
                <a:cs typeface="Arial" panose="020B0604020202020204" pitchFamily="34" charset="0"/>
              </a:rPr>
              <a:t>Confirmation of the student’s date of birth and address</a:t>
            </a:r>
          </a:p>
          <a:p>
            <a:pPr marL="228594" indent="-228594">
              <a:buFont typeface="Arial" panose="020B0604020202020204" pitchFamily="34" charset="0"/>
              <a:buChar char="•"/>
            </a:pPr>
            <a:r>
              <a:rPr lang="en-GB" sz="2400" dirty="0">
                <a:latin typeface="Arial" panose="020B0604020202020204" pitchFamily="34" charset="0"/>
                <a:ea typeface="Aptos" panose="020B0004020202020204" pitchFamily="34" charset="0"/>
                <a:cs typeface="Arial" panose="020B0604020202020204" pitchFamily="34" charset="0"/>
              </a:rPr>
              <a:t>Any evidence used to authorise absences</a:t>
            </a:r>
            <a:endParaRPr lang="en-GB" sz="24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7644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30A61-FC17-B351-025D-536F871073BA}"/>
            </a:ext>
          </a:extLst>
        </p:cNvPr>
        <p:cNvGrpSpPr/>
        <p:nvPr/>
      </p:nvGrpSpPr>
      <p:grpSpPr>
        <a:xfrm>
          <a:off x="0" y="0"/>
          <a:ext cx="0" cy="0"/>
          <a:chOff x="0" y="0"/>
          <a:chExt cx="0" cy="0"/>
        </a:xfrm>
      </p:grpSpPr>
      <p:sp>
        <p:nvSpPr>
          <p:cNvPr id="38" name="Title 37">
            <a:extLst>
              <a:ext uri="{FF2B5EF4-FFF2-40B4-BE49-F238E27FC236}">
                <a16:creationId xmlns:a16="http://schemas.microsoft.com/office/drawing/2014/main" id="{D4BD70C3-DF37-7CB2-2C8D-71ED3A76F380}"/>
              </a:ext>
            </a:extLst>
          </p:cNvPr>
          <p:cNvSpPr>
            <a:spLocks noGrp="1"/>
          </p:cNvSpPr>
          <p:nvPr>
            <p:ph type="title"/>
          </p:nvPr>
        </p:nvSpPr>
        <p:spPr>
          <a:xfrm>
            <a:off x="1571740" y="117310"/>
            <a:ext cx="7614433" cy="433535"/>
          </a:xfrm>
        </p:spPr>
        <p:txBody>
          <a:bodyPr>
            <a:normAutofit fontScale="90000"/>
          </a:bodyPr>
          <a:lstStyle/>
          <a:p>
            <a:pPr algn="ctr"/>
            <a:r>
              <a:rPr lang="en-GB" sz="2933" b="1" dirty="0"/>
              <a:t>EMA Desk-Based Inspection Process</a:t>
            </a:r>
            <a:br>
              <a:rPr lang="en-GB" sz="4267" dirty="0"/>
            </a:br>
            <a:endParaRPr lang="en-GB" dirty="0"/>
          </a:p>
        </p:txBody>
      </p:sp>
      <p:sp>
        <p:nvSpPr>
          <p:cNvPr id="4" name="TextBox 3">
            <a:extLst>
              <a:ext uri="{FF2B5EF4-FFF2-40B4-BE49-F238E27FC236}">
                <a16:creationId xmlns:a16="http://schemas.microsoft.com/office/drawing/2014/main" id="{38676B0B-BFBE-D8F2-180E-79FED3A7D048}"/>
              </a:ext>
            </a:extLst>
          </p:cNvPr>
          <p:cNvSpPr txBox="1"/>
          <p:nvPr/>
        </p:nvSpPr>
        <p:spPr>
          <a:xfrm>
            <a:off x="705081" y="1145756"/>
            <a:ext cx="8481091" cy="1569660"/>
          </a:xfrm>
          <a:prstGeom prst="rect">
            <a:avLst/>
          </a:prstGeom>
          <a:noFill/>
        </p:spPr>
        <p:txBody>
          <a:bodyPr wrap="square">
            <a:spAutoFit/>
          </a:bodyPr>
          <a:lstStyle/>
          <a:p>
            <a:r>
              <a:rPr lang="en-GB" sz="2400" b="1" dirty="0">
                <a:latin typeface="Arial" panose="020B0604020202020204" pitchFamily="34" charset="0"/>
                <a:ea typeface="Calibri" panose="020F0502020204030204" pitchFamily="34" charset="0"/>
                <a:cs typeface="Arial" panose="020B0604020202020204" pitchFamily="34" charset="0"/>
              </a:rPr>
              <a:t>Stage Two e-mail</a:t>
            </a:r>
          </a:p>
          <a:p>
            <a:pPr marL="380990" indent="-380990">
              <a:buFont typeface="Arial" panose="020B0604020202020204" pitchFamily="34" charset="0"/>
              <a:buChar char="•"/>
            </a:pPr>
            <a:r>
              <a:rPr lang="en-GB" sz="2400" dirty="0">
                <a:latin typeface="Arial" panose="020B0604020202020204" pitchFamily="34" charset="0"/>
                <a:ea typeface="Calibri" panose="020F0502020204030204" pitchFamily="34" charset="0"/>
                <a:cs typeface="Arial" panose="020B0604020202020204" pitchFamily="34" charset="0"/>
              </a:rPr>
              <a:t>Confirms date of inspection</a:t>
            </a:r>
          </a:p>
          <a:p>
            <a:pPr marL="380990" indent="-380990">
              <a:buFont typeface="Arial" panose="020B0604020202020204" pitchFamily="34" charset="0"/>
              <a:buChar char="•"/>
            </a:pPr>
            <a:r>
              <a:rPr lang="en-GB" sz="2400" dirty="0">
                <a:latin typeface="Arial" panose="020B0604020202020204" pitchFamily="34" charset="0"/>
                <a:ea typeface="Calibri" panose="020F0502020204030204" pitchFamily="34" charset="0"/>
                <a:cs typeface="Arial" panose="020B0604020202020204" pitchFamily="34" charset="0"/>
              </a:rPr>
              <a:t>Provides Data Sharing Agreement for LC signature</a:t>
            </a:r>
          </a:p>
          <a:p>
            <a:pPr marL="380990" indent="-380990">
              <a:buFont typeface="Arial" panose="020B0604020202020204" pitchFamily="34" charset="0"/>
              <a:buChar char="•"/>
            </a:pPr>
            <a:r>
              <a:rPr lang="en-GB" sz="2400" dirty="0">
                <a:latin typeface="Arial" panose="020B0604020202020204" pitchFamily="34" charset="0"/>
                <a:ea typeface="Calibri" panose="020F0502020204030204" pitchFamily="34" charset="0"/>
                <a:cs typeface="Arial" panose="020B0604020202020204" pitchFamily="34" charset="0"/>
              </a:rPr>
              <a:t>Requests LC EMA Policy </a:t>
            </a:r>
            <a:r>
              <a:rPr lang="en-GB" sz="2400" u="sng" dirty="0">
                <a:latin typeface="Arial" panose="020B0604020202020204" pitchFamily="34" charset="0"/>
                <a:ea typeface="Calibri" panose="020F0502020204030204" pitchFamily="34" charset="0"/>
                <a:cs typeface="Arial" panose="020B0604020202020204" pitchFamily="34" charset="0"/>
              </a:rPr>
              <a:t>documentation</a:t>
            </a:r>
          </a:p>
        </p:txBody>
      </p:sp>
      <p:sp>
        <p:nvSpPr>
          <p:cNvPr id="6" name="TextBox 5">
            <a:extLst>
              <a:ext uri="{FF2B5EF4-FFF2-40B4-BE49-F238E27FC236}">
                <a16:creationId xmlns:a16="http://schemas.microsoft.com/office/drawing/2014/main" id="{DB84738D-900A-7314-72D1-E2BDEC9354CB}"/>
              </a:ext>
            </a:extLst>
          </p:cNvPr>
          <p:cNvSpPr txBox="1"/>
          <p:nvPr/>
        </p:nvSpPr>
        <p:spPr>
          <a:xfrm>
            <a:off x="705081" y="2827666"/>
            <a:ext cx="10179584" cy="2677656"/>
          </a:xfrm>
          <a:prstGeom prst="rect">
            <a:avLst/>
          </a:prstGeom>
          <a:noFill/>
        </p:spPr>
        <p:txBody>
          <a:bodyPr wrap="square">
            <a:spAutoFit/>
          </a:bodyPr>
          <a:lstStyle/>
          <a:p>
            <a:endParaRPr lang="en-GB" sz="2400" b="1" dirty="0">
              <a:latin typeface="Arial" panose="020B0604020202020204" pitchFamily="34" charset="0"/>
              <a:ea typeface="Calibri" panose="020F0502020204030204" pitchFamily="34" charset="0"/>
              <a:cs typeface="Arial" panose="020B0604020202020204" pitchFamily="34" charset="0"/>
            </a:endParaRPr>
          </a:p>
          <a:p>
            <a:r>
              <a:rPr lang="en-GB" sz="2400" b="1" dirty="0">
                <a:latin typeface="Arial" panose="020B0604020202020204" pitchFamily="34" charset="0"/>
                <a:ea typeface="Calibri" panose="020F0502020204030204" pitchFamily="34" charset="0"/>
                <a:cs typeface="Arial" panose="020B0604020202020204" pitchFamily="34" charset="0"/>
              </a:rPr>
              <a:t>Stage Three e-mail</a:t>
            </a:r>
          </a:p>
          <a:p>
            <a:pPr marL="380990" indent="-380990">
              <a:buFont typeface="Arial" panose="020B0604020202020204" pitchFamily="34" charset="0"/>
              <a:buChar char="•"/>
            </a:pPr>
            <a:r>
              <a:rPr lang="en-GB" sz="2400" dirty="0">
                <a:latin typeface="Arial" panose="020B0604020202020204" pitchFamily="34" charset="0"/>
                <a:ea typeface="Calibri" panose="020F0502020204030204" pitchFamily="34" charset="0"/>
                <a:cs typeface="Arial" panose="020B0604020202020204" pitchFamily="34" charset="0"/>
              </a:rPr>
              <a:t>Commencement of desk-based inspection</a:t>
            </a:r>
          </a:p>
          <a:p>
            <a:pPr marL="380990" indent="-380990">
              <a:buFont typeface="Arial" panose="020B0604020202020204" pitchFamily="34" charset="0"/>
              <a:buChar char="•"/>
            </a:pPr>
            <a:r>
              <a:rPr lang="en-GB" sz="2400" dirty="0">
                <a:latin typeface="Arial" panose="020B0604020202020204" pitchFamily="34" charset="0"/>
                <a:ea typeface="Calibri" panose="020F0502020204030204" pitchFamily="34" charset="0"/>
                <a:cs typeface="Arial" panose="020B0604020202020204" pitchFamily="34" charset="0"/>
              </a:rPr>
              <a:t>Names of EMA students selected for inspection shared with LC</a:t>
            </a:r>
          </a:p>
          <a:p>
            <a:pPr marL="380990" indent="-380990">
              <a:buFont typeface="Arial" panose="020B0604020202020204" pitchFamily="34" charset="0"/>
              <a:buChar char="•"/>
            </a:pPr>
            <a:r>
              <a:rPr lang="en-GB" sz="2400" dirty="0">
                <a:latin typeface="Arial" panose="020B0604020202020204" pitchFamily="34" charset="0"/>
                <a:ea typeface="Calibri" panose="020F0502020204030204" pitchFamily="34" charset="0"/>
                <a:cs typeface="Arial" panose="020B0604020202020204" pitchFamily="34" charset="0"/>
              </a:rPr>
              <a:t>Request for associated attendance records, absence evidence, learning agreements and student information </a:t>
            </a:r>
          </a:p>
          <a:p>
            <a:pPr marL="380990" indent="-380990">
              <a:buFont typeface="Arial" panose="020B0604020202020204" pitchFamily="34" charset="0"/>
              <a:buChar char="•"/>
            </a:pPr>
            <a:r>
              <a:rPr lang="en-GB" sz="2400" dirty="0">
                <a:latin typeface="Arial" panose="020B0604020202020204" pitchFamily="34" charset="0"/>
                <a:ea typeface="Calibri" panose="020F0502020204030204" pitchFamily="34" charset="0"/>
                <a:cs typeface="Arial" panose="020B0604020202020204" pitchFamily="34" charset="0"/>
              </a:rPr>
              <a:t>Confirmation of date of return of above information </a:t>
            </a:r>
          </a:p>
        </p:txBody>
      </p:sp>
    </p:spTree>
    <p:extLst>
      <p:ext uri="{BB962C8B-B14F-4D97-AF65-F5344CB8AC3E}">
        <p14:creationId xmlns:p14="http://schemas.microsoft.com/office/powerpoint/2010/main" val="1060735005"/>
      </p:ext>
    </p:extLst>
  </p:cSld>
  <p:clrMapOvr>
    <a:masterClrMapping/>
  </p:clrMapOvr>
</p:sld>
</file>

<file path=ppt/theme/theme1.xml><?xml version="1.0" encoding="utf-8"?>
<a:theme xmlns:a="http://schemas.openxmlformats.org/drawingml/2006/main" name="PWC001_PowerPoint_Template_Final_150831_5b">
  <a:themeElements>
    <a:clrScheme name="Custom 2">
      <a:dk1>
        <a:srgbClr val="000000"/>
      </a:dk1>
      <a:lt1>
        <a:srgbClr val="FFFFFF"/>
      </a:lt1>
      <a:dk2>
        <a:srgbClr val="E0301E"/>
      </a:dk2>
      <a:lt2>
        <a:srgbClr val="7C7C7B"/>
      </a:lt2>
      <a:accent1>
        <a:srgbClr val="E0301E"/>
      </a:accent1>
      <a:accent2>
        <a:srgbClr val="000000"/>
      </a:accent2>
      <a:accent3>
        <a:srgbClr val="2D2D2D"/>
      </a:accent3>
      <a:accent4>
        <a:srgbClr val="5A5A5A"/>
      </a:accent4>
      <a:accent5>
        <a:srgbClr val="878787"/>
      </a:accent5>
      <a:accent6>
        <a:srgbClr val="B4B4B4"/>
      </a:accent6>
      <a:hlink>
        <a:srgbClr val="E0301E"/>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58472</TotalTime>
  <Words>2946</Words>
  <Application>Microsoft Office PowerPoint</Application>
  <PresentationFormat>Widescreen</PresentationFormat>
  <Paragraphs>454</Paragraphs>
  <Slides>31</Slides>
  <Notes>17</Notes>
  <HiddenSlides>2</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31</vt:i4>
      </vt:variant>
    </vt:vector>
  </HeadingPairs>
  <TitlesOfParts>
    <vt:vector size="47" baseType="lpstr">
      <vt:lpstr>Aptos</vt:lpstr>
      <vt:lpstr>Arial</vt:lpstr>
      <vt:lpstr>Arial Nova</vt:lpstr>
      <vt:lpstr>Calibri</vt:lpstr>
      <vt:lpstr>Helvetica</vt:lpstr>
      <vt:lpstr>Symbol</vt:lpstr>
      <vt:lpstr>Times New Roman</vt:lpstr>
      <vt:lpstr>Wingdings</vt:lpstr>
      <vt:lpstr>PWC001_PowerPoint_Template_Final_150831_5b</vt:lpstr>
      <vt:lpstr>Custom Design</vt:lpstr>
      <vt:lpstr>1_Custom Design</vt:lpstr>
      <vt:lpstr>2_Custom Design</vt:lpstr>
      <vt:lpstr>3_Custom Design</vt:lpstr>
      <vt:lpstr>5_Custom Design</vt:lpstr>
      <vt:lpstr>4_Custom Design</vt:lpstr>
      <vt:lpstr>6_Custom Design</vt:lpstr>
      <vt:lpstr>PowerPoint Presentation</vt:lpstr>
      <vt:lpstr>PowerPoint Presentation</vt:lpstr>
      <vt:lpstr>PowerPoint Presentation</vt:lpstr>
      <vt:lpstr>PowerPoint Presentation</vt:lpstr>
      <vt:lpstr>PowerPoint Presentation</vt:lpstr>
      <vt:lpstr>EMA Inspections</vt:lpstr>
      <vt:lpstr>  New EMA Inspection Process</vt:lpstr>
      <vt:lpstr>EMA Desk-Based Inspection Process </vt:lpstr>
      <vt:lpstr>EMA Desk-Based Inspection Process </vt:lpstr>
      <vt:lpstr>EMA Desk-Based Inspection Process</vt:lpstr>
      <vt:lpstr> </vt:lpstr>
      <vt:lpstr>Main issues from Inspections</vt:lpstr>
      <vt:lpstr>Main issues from Inspections</vt:lpstr>
      <vt:lpstr>Main issues from Inspections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 to you</vt:lpstr>
      <vt:lpstr>PowerPoint Presentation</vt:lpstr>
    </vt:vector>
  </TitlesOfParts>
  <Company>PricewaterhouseCoopers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July 2017</dc:title>
  <dc:creator>Anthony Ellis</dc:creator>
  <cp:lastModifiedBy>Lee McCrimmon- Harvey</cp:lastModifiedBy>
  <cp:revision>1070</cp:revision>
  <dcterms:created xsi:type="dcterms:W3CDTF">2017-07-10T18:50:46Z</dcterms:created>
  <dcterms:modified xsi:type="dcterms:W3CDTF">2025-05-01T14:55:01Z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bd37d9-d9ac-4b79-83be-bb7da6ab464c_Enabled">
    <vt:lpwstr>true</vt:lpwstr>
  </property>
  <property fmtid="{D5CDD505-2E9C-101B-9397-08002B2CF9AE}" pid="3" name="MSIP_Label_7bbd37d9-d9ac-4b79-83be-bb7da6ab464c_SetDate">
    <vt:lpwstr>2021-06-10T13:45:51Z</vt:lpwstr>
  </property>
  <property fmtid="{D5CDD505-2E9C-101B-9397-08002B2CF9AE}" pid="4" name="MSIP_Label_7bbd37d9-d9ac-4b79-83be-bb7da6ab464c_Method">
    <vt:lpwstr>Privileged</vt:lpwstr>
  </property>
  <property fmtid="{D5CDD505-2E9C-101B-9397-08002B2CF9AE}" pid="5" name="MSIP_Label_7bbd37d9-d9ac-4b79-83be-bb7da6ab464c_Name">
    <vt:lpwstr>OFFICIAL</vt:lpwstr>
  </property>
  <property fmtid="{D5CDD505-2E9C-101B-9397-08002B2CF9AE}" pid="6" name="MSIP_Label_7bbd37d9-d9ac-4b79-83be-bb7da6ab464c_SiteId">
    <vt:lpwstr>4c6898a9-8fca-42f9-aa92-82cb3e252bc6</vt:lpwstr>
  </property>
  <property fmtid="{D5CDD505-2E9C-101B-9397-08002B2CF9AE}" pid="7" name="MSIP_Label_7bbd37d9-d9ac-4b79-83be-bb7da6ab464c_ActionId">
    <vt:lpwstr>52f7c82a-6f9a-46da-877b-00009bc47ffe</vt:lpwstr>
  </property>
  <property fmtid="{D5CDD505-2E9C-101B-9397-08002B2CF9AE}" pid="8" name="MSIP_Label_7bbd37d9-d9ac-4b79-83be-bb7da6ab464c_ContentBits">
    <vt:lpwstr>3</vt:lpwstr>
  </property>
</Properties>
</file>