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sldIdLst>
    <p:sldId id="312" r:id="rId2"/>
    <p:sldId id="332" r:id="rId3"/>
    <p:sldId id="334" r:id="rId4"/>
    <p:sldId id="2142533200" r:id="rId5"/>
    <p:sldId id="350" r:id="rId6"/>
    <p:sldId id="374" r:id="rId7"/>
    <p:sldId id="375" r:id="rId8"/>
    <p:sldId id="2142533202" r:id="rId9"/>
    <p:sldId id="2142533168" r:id="rId10"/>
    <p:sldId id="2142533170" r:id="rId11"/>
    <p:sldId id="402" r:id="rId12"/>
    <p:sldId id="2142533205" r:id="rId13"/>
    <p:sldId id="2142533206" r:id="rId14"/>
    <p:sldId id="2142533183" r:id="rId15"/>
    <p:sldId id="2142533186" r:id="rId16"/>
    <p:sldId id="2142533193" r:id="rId17"/>
    <p:sldId id="2142533197" r:id="rId18"/>
    <p:sldId id="409" r:id="rId19"/>
    <p:sldId id="2142533198" r:id="rId20"/>
    <p:sldId id="256" r:id="rId21"/>
    <p:sldId id="272" r:id="rId22"/>
    <p:sldId id="273" r:id="rId23"/>
    <p:sldId id="258" r:id="rId24"/>
    <p:sldId id="260" r:id="rId25"/>
    <p:sldId id="274" r:id="rId26"/>
    <p:sldId id="268" r:id="rId27"/>
    <p:sldId id="265" r:id="rId28"/>
    <p:sldId id="257" r:id="rId29"/>
    <p:sldId id="276" r:id="rId30"/>
    <p:sldId id="275" r:id="rId31"/>
    <p:sldId id="277" r:id="rId32"/>
    <p:sldId id="297" r:id="rId33"/>
    <p:sldId id="278" r:id="rId34"/>
    <p:sldId id="279" r:id="rId35"/>
    <p:sldId id="280" r:id="rId36"/>
    <p:sldId id="281" r:id="rId37"/>
    <p:sldId id="289" r:id="rId38"/>
    <p:sldId id="290" r:id="rId39"/>
    <p:sldId id="291" r:id="rId40"/>
    <p:sldId id="292" r:id="rId41"/>
    <p:sldId id="295" r:id="rId42"/>
    <p:sldId id="296" r:id="rId43"/>
    <p:sldId id="298" r:id="rId44"/>
    <p:sldId id="259" r:id="rId45"/>
    <p:sldId id="2142533187" r:id="rId46"/>
    <p:sldId id="2142533191" r:id="rId47"/>
    <p:sldId id="2142533184" r:id="rId48"/>
    <p:sldId id="2142533185" r:id="rId49"/>
    <p:sldId id="421" r:id="rId50"/>
    <p:sldId id="415" r:id="rId51"/>
    <p:sldId id="405" r:id="rId52"/>
    <p:sldId id="416" r:id="rId53"/>
    <p:sldId id="2142533196" r:id="rId54"/>
    <p:sldId id="2142533203" r:id="rId5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1F23AA1-7D84-DF75-1379-021EF5585EAA}" name="Nicole Ferguson" initials="NF" userId="S::fergusni@slc.co.uk::f8d0bcb3-6951-45b2-91cc-722ade601a2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20" autoAdjust="0"/>
    <p:restoredTop sz="88929" autoAdjust="0"/>
  </p:normalViewPr>
  <p:slideViewPr>
    <p:cSldViewPr snapToGrid="0" snapToObjects="1">
      <p:cViewPr varScale="1">
        <p:scale>
          <a:sx n="82" d="100"/>
          <a:sy n="82" d="100"/>
        </p:scale>
        <p:origin x="264" y="5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8/10/relationships/authors" Targe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9432E7-4A8F-D445-A764-A14EA7C57E54}" type="datetimeFigureOut">
              <a:rPr lang="en-US" smtClean="0"/>
              <a:pPr/>
              <a:t>6/25/2026</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7AF8E9-4E11-924F-989B-F8909ED8E777}" type="slidenum">
              <a:rPr lang="en-US" smtClean="0"/>
              <a:pPr/>
              <a:t>‹#›</a:t>
            </a:fld>
            <a:endParaRPr lang="en-US" dirty="0"/>
          </a:p>
        </p:txBody>
      </p:sp>
    </p:spTree>
    <p:extLst>
      <p:ext uri="{BB962C8B-B14F-4D97-AF65-F5344CB8AC3E}">
        <p14:creationId xmlns:p14="http://schemas.microsoft.com/office/powerpoint/2010/main" val="40549868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dirty="0"/>
              <a:t>Red box highlights the two reports which outline performance against three key service measures</a:t>
            </a:r>
          </a:p>
        </p:txBody>
      </p:sp>
      <p:sp>
        <p:nvSpPr>
          <p:cNvPr id="4" name="Slide Number Placeholder 3"/>
          <p:cNvSpPr>
            <a:spLocks noGrp="1"/>
          </p:cNvSpPr>
          <p:nvPr>
            <p:ph type="sldNum" sz="quarter" idx="5"/>
          </p:nvPr>
        </p:nvSpPr>
        <p:spPr/>
        <p:txBody>
          <a:bodyPr/>
          <a:lstStyle/>
          <a:p>
            <a:fld id="{7917D56B-002E-4AAE-90DA-AA24BB3D8A78}" type="slidenum">
              <a:rPr lang="en-GB" smtClean="0"/>
              <a:t>4</a:t>
            </a:fld>
            <a:endParaRPr lang="en-GB"/>
          </a:p>
        </p:txBody>
      </p:sp>
    </p:spTree>
    <p:extLst>
      <p:ext uri="{BB962C8B-B14F-4D97-AF65-F5344CB8AC3E}">
        <p14:creationId xmlns:p14="http://schemas.microsoft.com/office/powerpoint/2010/main" val="1997418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F7AF8E9-4E11-924F-989B-F8909ED8E777}" type="slidenum">
              <a:rPr lang="en-US" smtClean="0"/>
              <a:pPr/>
              <a:t>20</a:t>
            </a:fld>
            <a:endParaRPr lang="en-US" dirty="0"/>
          </a:p>
        </p:txBody>
      </p:sp>
    </p:spTree>
    <p:extLst>
      <p:ext uri="{BB962C8B-B14F-4D97-AF65-F5344CB8AC3E}">
        <p14:creationId xmlns:p14="http://schemas.microsoft.com/office/powerpoint/2010/main" val="3882119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F7AF8E9-4E11-924F-989B-F8909ED8E777}" type="slidenum">
              <a:rPr lang="en-US" smtClean="0"/>
              <a:pPr/>
              <a:t>21</a:t>
            </a:fld>
            <a:endParaRPr lang="en-US" dirty="0"/>
          </a:p>
        </p:txBody>
      </p:sp>
    </p:spTree>
    <p:extLst>
      <p:ext uri="{BB962C8B-B14F-4D97-AF65-F5344CB8AC3E}">
        <p14:creationId xmlns:p14="http://schemas.microsoft.com/office/powerpoint/2010/main" val="4264843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F7AF8E9-4E11-924F-989B-F8909ED8E777}" type="slidenum">
              <a:rPr lang="en-US" smtClean="0"/>
              <a:pPr/>
              <a:t>22</a:t>
            </a:fld>
            <a:endParaRPr lang="en-US" dirty="0"/>
          </a:p>
        </p:txBody>
      </p:sp>
    </p:spTree>
    <p:extLst>
      <p:ext uri="{BB962C8B-B14F-4D97-AF65-F5344CB8AC3E}">
        <p14:creationId xmlns:p14="http://schemas.microsoft.com/office/powerpoint/2010/main" val="3291622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228600" indent="-228600">
              <a:buAutoNum type="arabicPeriod"/>
            </a:pPr>
            <a:r>
              <a:rPr lang="en-US" sz="1200" dirty="0">
                <a:solidFill>
                  <a:schemeClr val="bg2"/>
                </a:solidFill>
              </a:rPr>
              <a:t>A common issue identified at this stage was it was discovered the EMA administrator had moved and no handover was given to the new EMA administrator in addition the Department was not advised of any replacement contact details.</a:t>
            </a:r>
          </a:p>
          <a:p>
            <a:pPr marL="228600" indent="-228600">
              <a:buAutoNum type="arabicPeriod"/>
            </a:pPr>
            <a:r>
              <a:rPr lang="en-US" sz="1200" dirty="0">
                <a:solidFill>
                  <a:schemeClr val="bg2"/>
                </a:solidFill>
              </a:rPr>
              <a:t>Already this process is an advantage to the LC’s as provides more notice to deliver up the information required.</a:t>
            </a:r>
            <a:endParaRPr lang="en-GB" dirty="0"/>
          </a:p>
        </p:txBody>
      </p:sp>
      <p:sp>
        <p:nvSpPr>
          <p:cNvPr id="4" name="Slide Number Placeholder 3"/>
          <p:cNvSpPr>
            <a:spLocks noGrp="1"/>
          </p:cNvSpPr>
          <p:nvPr>
            <p:ph type="sldNum" sz="quarter" idx="5"/>
          </p:nvPr>
        </p:nvSpPr>
        <p:spPr/>
        <p:txBody>
          <a:bodyPr/>
          <a:lstStyle/>
          <a:p>
            <a:fld id="{BF7AF8E9-4E11-924F-989B-F8909ED8E777}" type="slidenum">
              <a:rPr lang="en-US" smtClean="0"/>
              <a:pPr/>
              <a:t>23</a:t>
            </a:fld>
            <a:endParaRPr lang="en-US" dirty="0"/>
          </a:p>
        </p:txBody>
      </p:sp>
    </p:spTree>
    <p:extLst>
      <p:ext uri="{BB962C8B-B14F-4D97-AF65-F5344CB8AC3E}">
        <p14:creationId xmlns:p14="http://schemas.microsoft.com/office/powerpoint/2010/main" val="1703640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F7AF8E9-4E11-924F-989B-F8909ED8E777}" type="slidenum">
              <a:rPr lang="en-US" smtClean="0"/>
              <a:pPr/>
              <a:t>24</a:t>
            </a:fld>
            <a:endParaRPr lang="en-US" dirty="0"/>
          </a:p>
        </p:txBody>
      </p:sp>
    </p:spTree>
    <p:extLst>
      <p:ext uri="{BB962C8B-B14F-4D97-AF65-F5344CB8AC3E}">
        <p14:creationId xmlns:p14="http://schemas.microsoft.com/office/powerpoint/2010/main" val="3694826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F7AF8E9-4E11-924F-989B-F8909ED8E777}" type="slidenum">
              <a:rPr lang="en-US" smtClean="0"/>
              <a:pPr/>
              <a:t>25</a:t>
            </a:fld>
            <a:endParaRPr lang="en-US" dirty="0"/>
          </a:p>
        </p:txBody>
      </p:sp>
    </p:spTree>
    <p:extLst>
      <p:ext uri="{BB962C8B-B14F-4D97-AF65-F5344CB8AC3E}">
        <p14:creationId xmlns:p14="http://schemas.microsoft.com/office/powerpoint/2010/main" val="3069626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F7AF8E9-4E11-924F-989B-F8909ED8E777}" type="slidenum">
              <a:rPr lang="en-US" smtClean="0"/>
              <a:pPr/>
              <a:t>26</a:t>
            </a:fld>
            <a:endParaRPr lang="en-US" dirty="0"/>
          </a:p>
        </p:txBody>
      </p:sp>
    </p:spTree>
    <p:extLst>
      <p:ext uri="{BB962C8B-B14F-4D97-AF65-F5344CB8AC3E}">
        <p14:creationId xmlns:p14="http://schemas.microsoft.com/office/powerpoint/2010/main" val="1718217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F7AF8E9-4E11-924F-989B-F8909ED8E777}" type="slidenum">
              <a:rPr lang="en-US" smtClean="0"/>
              <a:pPr/>
              <a:t>35</a:t>
            </a:fld>
            <a:endParaRPr lang="en-US" dirty="0"/>
          </a:p>
        </p:txBody>
      </p:sp>
    </p:spTree>
    <p:extLst>
      <p:ext uri="{BB962C8B-B14F-4D97-AF65-F5344CB8AC3E}">
        <p14:creationId xmlns:p14="http://schemas.microsoft.com/office/powerpoint/2010/main" val="17909584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F7AF8E9-4E11-924F-989B-F8909ED8E777}" type="slidenum">
              <a:rPr lang="en-US" smtClean="0"/>
              <a:pPr/>
              <a:t>42</a:t>
            </a:fld>
            <a:endParaRPr lang="en-US" dirty="0"/>
          </a:p>
        </p:txBody>
      </p:sp>
    </p:spTree>
    <p:extLst>
      <p:ext uri="{BB962C8B-B14F-4D97-AF65-F5344CB8AC3E}">
        <p14:creationId xmlns:p14="http://schemas.microsoft.com/office/powerpoint/2010/main" val="28887876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F7AF8E9-4E11-924F-989B-F8909ED8E777}" type="slidenum">
              <a:rPr lang="en-US" smtClean="0"/>
              <a:pPr/>
              <a:t>44</a:t>
            </a:fld>
            <a:endParaRPr lang="en-US" dirty="0"/>
          </a:p>
        </p:txBody>
      </p:sp>
    </p:spTree>
    <p:extLst>
      <p:ext uri="{BB962C8B-B14F-4D97-AF65-F5344CB8AC3E}">
        <p14:creationId xmlns:p14="http://schemas.microsoft.com/office/powerpoint/2010/main" val="2944563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917D56B-002E-4AAE-90DA-AA24BB3D8A78}" type="slidenum">
              <a:rPr lang="en-GB" smtClean="0"/>
              <a:t>8</a:t>
            </a:fld>
            <a:endParaRPr lang="en-GB"/>
          </a:p>
        </p:txBody>
      </p:sp>
    </p:spTree>
    <p:extLst>
      <p:ext uri="{BB962C8B-B14F-4D97-AF65-F5344CB8AC3E}">
        <p14:creationId xmlns:p14="http://schemas.microsoft.com/office/powerpoint/2010/main" val="38933169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C75A06-73E5-48C7-837A-8B7B9F641D29}" type="slidenum">
              <a:rPr lang="en-GB" altLang="en-GB" smtClean="0"/>
              <a:pPr/>
              <a:t>49</a:t>
            </a:fld>
            <a:endParaRPr lang="en-GB" altLang="en-GB" dirty="0"/>
          </a:p>
        </p:txBody>
      </p:sp>
    </p:spTree>
    <p:extLst>
      <p:ext uri="{BB962C8B-B14F-4D97-AF65-F5344CB8AC3E}">
        <p14:creationId xmlns:p14="http://schemas.microsoft.com/office/powerpoint/2010/main" val="15987901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0FB66-E191-AE01-6907-51C6281B13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A12331-1322-8CEC-BBB2-3B98DD44032F}"/>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A26BA390-263A-2CA2-5936-38703559BB0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61DC-BAB7-8FBD-48F6-63B4B0C8BDF8}"/>
              </a:ext>
            </a:extLst>
          </p:cNvPr>
          <p:cNvSpPr>
            <a:spLocks noGrp="1"/>
          </p:cNvSpPr>
          <p:nvPr>
            <p:ph type="sldNum" sz="quarter" idx="5"/>
          </p:nvPr>
        </p:nvSpPr>
        <p:spPr/>
        <p:txBody>
          <a:bodyPr/>
          <a:lstStyle/>
          <a:p>
            <a:fld id="{7917D56B-002E-4AAE-90DA-AA24BB3D8A78}" type="slidenum">
              <a:rPr lang="en-GB" smtClean="0"/>
              <a:t>50</a:t>
            </a:fld>
            <a:endParaRPr lang="en-GB" dirty="0"/>
          </a:p>
        </p:txBody>
      </p:sp>
    </p:spTree>
    <p:extLst>
      <p:ext uri="{BB962C8B-B14F-4D97-AF65-F5344CB8AC3E}">
        <p14:creationId xmlns:p14="http://schemas.microsoft.com/office/powerpoint/2010/main" val="11762582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626F6-3049-B7DB-B61C-8D440B8719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4C51E2-76CF-3A33-C6EB-71C88D9E430F}"/>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5C5173D8-5CA0-2121-2C96-5AFC3BF3C1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A1F2C0-A775-6FCD-5F58-E0394B1433B9}"/>
              </a:ext>
            </a:extLst>
          </p:cNvPr>
          <p:cNvSpPr>
            <a:spLocks noGrp="1"/>
          </p:cNvSpPr>
          <p:nvPr>
            <p:ph type="sldNum" sz="quarter" idx="5"/>
          </p:nvPr>
        </p:nvSpPr>
        <p:spPr/>
        <p:txBody>
          <a:bodyPr/>
          <a:lstStyle/>
          <a:p>
            <a:fld id="{7917D56B-002E-4AAE-90DA-AA24BB3D8A78}" type="slidenum">
              <a:rPr lang="en-GB" smtClean="0"/>
              <a:t>51</a:t>
            </a:fld>
            <a:endParaRPr lang="en-GB" dirty="0"/>
          </a:p>
        </p:txBody>
      </p:sp>
    </p:spTree>
    <p:extLst>
      <p:ext uri="{BB962C8B-B14F-4D97-AF65-F5344CB8AC3E}">
        <p14:creationId xmlns:p14="http://schemas.microsoft.com/office/powerpoint/2010/main" val="3316881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C3A09-00B1-0935-FCD1-9E5C35C72B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A793A1-EC7C-AA22-073F-030FC49BEC30}"/>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63C5CA5D-C1EA-496E-F367-9AC96E30C2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161670F-87D9-AB43-8725-64B024131D30}"/>
              </a:ext>
            </a:extLst>
          </p:cNvPr>
          <p:cNvSpPr>
            <a:spLocks noGrp="1"/>
          </p:cNvSpPr>
          <p:nvPr>
            <p:ph type="sldNum" sz="quarter" idx="5"/>
          </p:nvPr>
        </p:nvSpPr>
        <p:spPr/>
        <p:txBody>
          <a:bodyPr/>
          <a:lstStyle/>
          <a:p>
            <a:fld id="{7917D56B-002E-4AAE-90DA-AA24BB3D8A78}" type="slidenum">
              <a:rPr lang="en-GB" smtClean="0"/>
              <a:t>52</a:t>
            </a:fld>
            <a:endParaRPr lang="en-GB" dirty="0"/>
          </a:p>
        </p:txBody>
      </p:sp>
    </p:spTree>
    <p:extLst>
      <p:ext uri="{BB962C8B-B14F-4D97-AF65-F5344CB8AC3E}">
        <p14:creationId xmlns:p14="http://schemas.microsoft.com/office/powerpoint/2010/main" val="20904077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AE823-1DB3-B7E9-B85F-1AB5BDB742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F9FC75-80FE-DF10-2238-9D0CC962B280}"/>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65F09C6-A7E0-70C1-E15D-578A83046A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D5F2F2-124A-FDE6-AD08-67C97EB85F35}"/>
              </a:ext>
            </a:extLst>
          </p:cNvPr>
          <p:cNvSpPr>
            <a:spLocks noGrp="1"/>
          </p:cNvSpPr>
          <p:nvPr>
            <p:ph type="sldNum" sz="quarter" idx="5"/>
          </p:nvPr>
        </p:nvSpPr>
        <p:spPr/>
        <p:txBody>
          <a:bodyPr/>
          <a:lstStyle/>
          <a:p>
            <a:fld id="{7917D56B-002E-4AAE-90DA-AA24BB3D8A78}" type="slidenum">
              <a:rPr lang="en-GB" smtClean="0"/>
              <a:t>53</a:t>
            </a:fld>
            <a:endParaRPr lang="en-GB"/>
          </a:p>
        </p:txBody>
      </p:sp>
    </p:spTree>
    <p:extLst>
      <p:ext uri="{BB962C8B-B14F-4D97-AF65-F5344CB8AC3E}">
        <p14:creationId xmlns:p14="http://schemas.microsoft.com/office/powerpoint/2010/main" val="3713452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F95091-C20E-429A-BBD4-C13E542F92E4}" type="slidenum">
              <a:rPr lang="en-GB" smtClean="0"/>
              <a:t>9</a:t>
            </a:fld>
            <a:endParaRPr lang="en-GB" dirty="0"/>
          </a:p>
        </p:txBody>
      </p:sp>
    </p:spTree>
    <p:extLst>
      <p:ext uri="{BB962C8B-B14F-4D97-AF65-F5344CB8AC3E}">
        <p14:creationId xmlns:p14="http://schemas.microsoft.com/office/powerpoint/2010/main" val="3685259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917D56B-002E-4AAE-90DA-AA24BB3D8A78}" type="slidenum">
              <a:rPr lang="en-GB" smtClean="0"/>
              <a:t>12</a:t>
            </a:fld>
            <a:endParaRPr lang="en-GB"/>
          </a:p>
        </p:txBody>
      </p:sp>
    </p:spTree>
    <p:extLst>
      <p:ext uri="{BB962C8B-B14F-4D97-AF65-F5344CB8AC3E}">
        <p14:creationId xmlns:p14="http://schemas.microsoft.com/office/powerpoint/2010/main" val="2442899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917D56B-002E-4AAE-90DA-AA24BB3D8A78}" type="slidenum">
              <a:rPr lang="en-GB" smtClean="0"/>
              <a:t>13</a:t>
            </a:fld>
            <a:endParaRPr lang="en-GB"/>
          </a:p>
        </p:txBody>
      </p:sp>
    </p:spTree>
    <p:extLst>
      <p:ext uri="{BB962C8B-B14F-4D97-AF65-F5344CB8AC3E}">
        <p14:creationId xmlns:p14="http://schemas.microsoft.com/office/powerpoint/2010/main" val="399000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957C73-E2CE-4861-BBC9-77095FBDA549}" type="slidenum">
              <a:rPr lang="en-GB" smtClean="0"/>
              <a:t>14</a:t>
            </a:fld>
            <a:endParaRPr lang="en-GB" dirty="0"/>
          </a:p>
        </p:txBody>
      </p:sp>
    </p:spTree>
    <p:extLst>
      <p:ext uri="{BB962C8B-B14F-4D97-AF65-F5344CB8AC3E}">
        <p14:creationId xmlns:p14="http://schemas.microsoft.com/office/powerpoint/2010/main" val="672147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3ADC1-BA81-6C43-DD10-3E3766CE32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232515-C7E9-B834-E5B6-47B2809F0AED}"/>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94FB3437-D4E8-B17A-22B8-8589C97D5CE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22F0422-7771-756D-C306-E0FEC2BFCDCA}"/>
              </a:ext>
            </a:extLst>
          </p:cNvPr>
          <p:cNvSpPr>
            <a:spLocks noGrp="1"/>
          </p:cNvSpPr>
          <p:nvPr>
            <p:ph type="sldNum" sz="quarter" idx="5"/>
          </p:nvPr>
        </p:nvSpPr>
        <p:spPr/>
        <p:txBody>
          <a:bodyPr/>
          <a:lstStyle/>
          <a:p>
            <a:fld id="{9EC75A06-73E5-48C7-837A-8B7B9F641D29}" type="slidenum">
              <a:rPr lang="en-GB" altLang="en-GB" smtClean="0"/>
              <a:pPr/>
              <a:t>17</a:t>
            </a:fld>
            <a:endParaRPr lang="en-GB" altLang="en-GB" dirty="0"/>
          </a:p>
        </p:txBody>
      </p:sp>
    </p:spTree>
    <p:extLst>
      <p:ext uri="{BB962C8B-B14F-4D97-AF65-F5344CB8AC3E}">
        <p14:creationId xmlns:p14="http://schemas.microsoft.com/office/powerpoint/2010/main" val="1186372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C75A06-73E5-48C7-837A-8B7B9F641D29}" type="slidenum">
              <a:rPr lang="en-GB" altLang="en-GB" smtClean="0"/>
              <a:pPr/>
              <a:t>18</a:t>
            </a:fld>
            <a:endParaRPr lang="en-GB" altLang="en-GB" dirty="0"/>
          </a:p>
        </p:txBody>
      </p:sp>
    </p:spTree>
    <p:extLst>
      <p:ext uri="{BB962C8B-B14F-4D97-AF65-F5344CB8AC3E}">
        <p14:creationId xmlns:p14="http://schemas.microsoft.com/office/powerpoint/2010/main" val="4292225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9BEC0-E2FE-CAD6-7AD1-936257461D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282BCE-DE7F-2E60-7C59-97C915F5CD9F}"/>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93F7D8CD-5402-DFAF-2CDA-2D2B3F4379A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7735C5F-A309-1EB1-865E-2A8E09A58920}"/>
              </a:ext>
            </a:extLst>
          </p:cNvPr>
          <p:cNvSpPr>
            <a:spLocks noGrp="1"/>
          </p:cNvSpPr>
          <p:nvPr>
            <p:ph type="sldNum" sz="quarter" idx="5"/>
          </p:nvPr>
        </p:nvSpPr>
        <p:spPr/>
        <p:txBody>
          <a:bodyPr/>
          <a:lstStyle/>
          <a:p>
            <a:fld id="{9EC75A06-73E5-48C7-837A-8B7B9F641D29}" type="slidenum">
              <a:rPr lang="en-GB" altLang="en-GB" smtClean="0"/>
              <a:pPr/>
              <a:t>19</a:t>
            </a:fld>
            <a:endParaRPr lang="en-GB" altLang="en-GB" dirty="0"/>
          </a:p>
        </p:txBody>
      </p:sp>
    </p:spTree>
    <p:extLst>
      <p:ext uri="{BB962C8B-B14F-4D97-AF65-F5344CB8AC3E}">
        <p14:creationId xmlns:p14="http://schemas.microsoft.com/office/powerpoint/2010/main" val="29533028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GB"/>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pic>
        <p:nvPicPr>
          <p:cNvPr id="9" name="Picture 8">
            <a:extLst>
              <a:ext uri="{FF2B5EF4-FFF2-40B4-BE49-F238E27FC236}">
                <a16:creationId xmlns:a16="http://schemas.microsoft.com/office/drawing/2014/main" id="{2E99A102-BE90-09E5-84B4-317EB6212B18}"/>
              </a:ext>
            </a:extLst>
          </p:cNvPr>
          <p:cNvPicPr>
            <a:picLocks noChangeAspect="1"/>
          </p:cNvPicPr>
          <p:nvPr userDrawn="1"/>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40767981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3413BFEF-47D6-034B-9E38-3FFF161C7929}" type="datetimeFigureOut">
              <a:rPr lang="en-US" smtClean="0"/>
              <a:pPr/>
              <a:t>6/25/2026</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2859641C-0B0B-8B44-8680-BD43634CE161}" type="slidenum">
              <a:rPr lang="en-US" smtClean="0"/>
              <a:pPr/>
              <a:t>‹#›</a:t>
            </a:fld>
            <a:endParaRPr lang="en-US" dirty="0"/>
          </a:p>
        </p:txBody>
      </p:sp>
    </p:spTree>
    <p:extLst>
      <p:ext uri="{BB962C8B-B14F-4D97-AF65-F5344CB8AC3E}">
        <p14:creationId xmlns:p14="http://schemas.microsoft.com/office/powerpoint/2010/main" val="785898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3413BFEF-47D6-034B-9E38-3FFF161C7929}" type="datetimeFigureOut">
              <a:rPr lang="en-US" smtClean="0"/>
              <a:pPr/>
              <a:t>6/25/2026</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2859641C-0B0B-8B44-8680-BD43634CE161}" type="slidenum">
              <a:rPr lang="en-US" smtClean="0"/>
              <a:pPr/>
              <a:t>‹#›</a:t>
            </a:fld>
            <a:endParaRPr lang="en-US" dirty="0"/>
          </a:p>
        </p:txBody>
      </p:sp>
    </p:spTree>
    <p:extLst>
      <p:ext uri="{BB962C8B-B14F-4D97-AF65-F5344CB8AC3E}">
        <p14:creationId xmlns:p14="http://schemas.microsoft.com/office/powerpoint/2010/main" val="1652047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867337"/>
            <a:ext cx="8229600" cy="857250"/>
          </a:xfrm>
          <a:prstGeom prst="rect">
            <a:avLst/>
          </a:prstGeom>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413BFEF-47D6-034B-9E38-3FFF161C7929}" type="datetimeFigureOut">
              <a:rPr lang="en-US" smtClean="0"/>
              <a:pPr/>
              <a:t>6/25/2026</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2859641C-0B0B-8B44-8680-BD43634CE161}" type="slidenum">
              <a:rPr lang="en-US" smtClean="0"/>
              <a:pPr/>
              <a:t>‹#›</a:t>
            </a:fld>
            <a:endParaRPr lang="en-US" dirty="0"/>
          </a:p>
        </p:txBody>
      </p:sp>
    </p:spTree>
    <p:extLst>
      <p:ext uri="{BB962C8B-B14F-4D97-AF65-F5344CB8AC3E}">
        <p14:creationId xmlns:p14="http://schemas.microsoft.com/office/powerpoint/2010/main" val="674880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413BFEF-47D6-034B-9E38-3FFF161C7929}" type="datetimeFigureOut">
              <a:rPr lang="en-US" smtClean="0"/>
              <a:pPr/>
              <a:t>6/25/2026</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2859641C-0B0B-8B44-8680-BD43634CE161}" type="slidenum">
              <a:rPr lang="en-US" smtClean="0"/>
              <a:pPr/>
              <a:t>‹#›</a:t>
            </a:fld>
            <a:endParaRPr lang="en-US" dirty="0"/>
          </a:p>
        </p:txBody>
      </p:sp>
    </p:spTree>
    <p:extLst>
      <p:ext uri="{BB962C8B-B14F-4D97-AF65-F5344CB8AC3E}">
        <p14:creationId xmlns:p14="http://schemas.microsoft.com/office/powerpoint/2010/main" val="2188966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ver Page 2">
    <p:spTree>
      <p:nvGrpSpPr>
        <p:cNvPr id="1" name=""/>
        <p:cNvGrpSpPr/>
        <p:nvPr/>
      </p:nvGrpSpPr>
      <p:grpSpPr>
        <a:xfrm>
          <a:off x="0" y="0"/>
          <a:ext cx="0" cy="0"/>
          <a:chOff x="0" y="0"/>
          <a:chExt cx="0" cy="0"/>
        </a:xfrm>
      </p:grpSpPr>
      <p:pic>
        <p:nvPicPr>
          <p:cNvPr id="3" name="Picture 2" descr="A black and white logo with a tree&#10;&#10;Description automatically generated">
            <a:extLst>
              <a:ext uri="{FF2B5EF4-FFF2-40B4-BE49-F238E27FC236}">
                <a16:creationId xmlns:a16="http://schemas.microsoft.com/office/drawing/2014/main" id="{4C84F7BC-232B-A2E4-9214-B0A81D93A7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8093" y="140777"/>
            <a:ext cx="909887" cy="467871"/>
          </a:xfrm>
          <a:prstGeom prst="rect">
            <a:avLst/>
          </a:prstGeom>
        </p:spPr>
      </p:pic>
      <p:pic>
        <p:nvPicPr>
          <p:cNvPr id="4" name="Picture 3">
            <a:extLst>
              <a:ext uri="{FF2B5EF4-FFF2-40B4-BE49-F238E27FC236}">
                <a16:creationId xmlns:a16="http://schemas.microsoft.com/office/drawing/2014/main" id="{A14807D9-6460-B133-886B-9CF2BD4C4A20}"/>
              </a:ext>
            </a:extLst>
          </p:cNvPr>
          <p:cNvPicPr/>
          <p:nvPr userDrawn="1"/>
        </p:nvPicPr>
        <p:blipFill>
          <a:blip r:embed="rId3">
            <a:extLst>
              <a:ext uri="{28A0092B-C50C-407E-A947-70E740481C1C}">
                <a14:useLocalDpi xmlns:a14="http://schemas.microsoft.com/office/drawing/2010/main" val="0"/>
              </a:ext>
            </a:extLst>
          </a:blip>
          <a:srcRect/>
          <a:stretch/>
        </p:blipFill>
        <p:spPr>
          <a:xfrm>
            <a:off x="1143" y="643"/>
            <a:ext cx="9141714" cy="5142214"/>
          </a:xfrm>
          <a:prstGeom prst="rect">
            <a:avLst/>
          </a:prstGeom>
        </p:spPr>
      </p:pic>
      <p:pic>
        <p:nvPicPr>
          <p:cNvPr id="7" name="Picture 6" descr="A black and white logo with a tree&#10;&#10;Description automatically generated">
            <a:extLst>
              <a:ext uri="{FF2B5EF4-FFF2-40B4-BE49-F238E27FC236}">
                <a16:creationId xmlns:a16="http://schemas.microsoft.com/office/drawing/2014/main" id="{B78BBBD2-0F61-31B3-7245-7241070149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03215" y="281553"/>
            <a:ext cx="909887" cy="467871"/>
          </a:xfrm>
          <a:prstGeom prst="rect">
            <a:avLst/>
          </a:prstGeom>
        </p:spPr>
      </p:pic>
      <p:sp>
        <p:nvSpPr>
          <p:cNvPr id="2" name="Text Placeholder 11">
            <a:extLst>
              <a:ext uri="{FF2B5EF4-FFF2-40B4-BE49-F238E27FC236}">
                <a16:creationId xmlns:a16="http://schemas.microsoft.com/office/drawing/2014/main" id="{B84DDBC7-7CD5-B343-40B4-CBB94F20EBB5}"/>
              </a:ext>
            </a:extLst>
          </p:cNvPr>
          <p:cNvSpPr>
            <a:spLocks noGrp="1"/>
          </p:cNvSpPr>
          <p:nvPr>
            <p:ph type="body" sz="quarter" idx="11" hasCustomPrompt="1"/>
          </p:nvPr>
        </p:nvSpPr>
        <p:spPr>
          <a:xfrm>
            <a:off x="491320" y="2813168"/>
            <a:ext cx="3850481" cy="699375"/>
          </a:xfrm>
          <a:prstGeom prst="rect">
            <a:avLst/>
          </a:prstGeom>
        </p:spPr>
        <p:txBody>
          <a:bodyPr/>
          <a:lstStyle>
            <a:lvl1pPr marL="0" indent="0">
              <a:buNone/>
              <a:defRPr sz="2400" b="1">
                <a:solidFill>
                  <a:schemeClr val="bg1"/>
                </a:solidFill>
              </a:defRPr>
            </a:lvl1pPr>
            <a:lvl2pPr>
              <a:defRPr>
                <a:solidFill>
                  <a:srgbClr val="ABE338"/>
                </a:solidFill>
              </a:defRPr>
            </a:lvl2pPr>
          </a:lstStyle>
          <a:p>
            <a:pPr lvl="0"/>
            <a:r>
              <a:rPr lang="en-US" dirty="0"/>
              <a:t>Sub header here</a:t>
            </a:r>
          </a:p>
        </p:txBody>
      </p:sp>
      <p:sp>
        <p:nvSpPr>
          <p:cNvPr id="6" name="Title 8">
            <a:extLst>
              <a:ext uri="{FF2B5EF4-FFF2-40B4-BE49-F238E27FC236}">
                <a16:creationId xmlns:a16="http://schemas.microsoft.com/office/drawing/2014/main" id="{33023BA3-02D0-C02C-609C-4750EA1AD127}"/>
              </a:ext>
            </a:extLst>
          </p:cNvPr>
          <p:cNvSpPr>
            <a:spLocks noGrp="1"/>
          </p:cNvSpPr>
          <p:nvPr>
            <p:ph type="title" hasCustomPrompt="1"/>
          </p:nvPr>
        </p:nvSpPr>
        <p:spPr>
          <a:xfrm>
            <a:off x="491320" y="2235406"/>
            <a:ext cx="3990626" cy="527204"/>
          </a:xfrm>
          <a:prstGeom prst="rect">
            <a:avLst/>
          </a:prstGeom>
        </p:spPr>
        <p:txBody>
          <a:bodyPr/>
          <a:lstStyle>
            <a:lvl1pPr>
              <a:defRPr sz="3600" b="1">
                <a:solidFill>
                  <a:srgbClr val="ABE338"/>
                </a:solidFill>
              </a:defRPr>
            </a:lvl1pPr>
          </a:lstStyle>
          <a:p>
            <a:r>
              <a:rPr lang="en-US" dirty="0"/>
              <a:t>Presentation title</a:t>
            </a:r>
          </a:p>
        </p:txBody>
      </p:sp>
    </p:spTree>
    <p:extLst>
      <p:ext uri="{BB962C8B-B14F-4D97-AF65-F5344CB8AC3E}">
        <p14:creationId xmlns:p14="http://schemas.microsoft.com/office/powerpoint/2010/main" val="3696463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ver Page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85377A-810A-E470-A9BD-FEBA2B79AB0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4" name="Picture Placeholder 2">
            <a:extLst>
              <a:ext uri="{FF2B5EF4-FFF2-40B4-BE49-F238E27FC236}">
                <a16:creationId xmlns:a16="http://schemas.microsoft.com/office/drawing/2014/main" id="{2298F067-E842-26B2-FDFD-5A714099BA81}"/>
              </a:ext>
            </a:extLst>
          </p:cNvPr>
          <p:cNvSpPr>
            <a:spLocks noGrp="1"/>
          </p:cNvSpPr>
          <p:nvPr>
            <p:ph type="pic" sz="quarter" idx="10" hasCustomPrompt="1"/>
          </p:nvPr>
        </p:nvSpPr>
        <p:spPr>
          <a:xfrm>
            <a:off x="3591370" y="189025"/>
            <a:ext cx="5346653" cy="4772828"/>
          </a:xfrm>
          <a:custGeom>
            <a:avLst/>
            <a:gdLst>
              <a:gd name="connsiteX0" fmla="*/ 0 w 11661775"/>
              <a:gd name="connsiteY0" fmla="*/ 0 h 6383337"/>
              <a:gd name="connsiteX1" fmla="*/ 11661775 w 11661775"/>
              <a:gd name="connsiteY1" fmla="*/ 0 h 6383337"/>
              <a:gd name="connsiteX2" fmla="*/ 11661775 w 11661775"/>
              <a:gd name="connsiteY2" fmla="*/ 6383337 h 6383337"/>
              <a:gd name="connsiteX3" fmla="*/ 0 w 11661775"/>
              <a:gd name="connsiteY3" fmla="*/ 6383337 h 6383337"/>
              <a:gd name="connsiteX4" fmla="*/ 0 w 11661775"/>
              <a:gd name="connsiteY4" fmla="*/ 0 h 6383337"/>
              <a:gd name="connsiteX0" fmla="*/ 9514935 w 11661775"/>
              <a:gd name="connsiteY0" fmla="*/ 0 h 6383337"/>
              <a:gd name="connsiteX1" fmla="*/ 11661775 w 11661775"/>
              <a:gd name="connsiteY1" fmla="*/ 0 h 6383337"/>
              <a:gd name="connsiteX2" fmla="*/ 11661775 w 11661775"/>
              <a:gd name="connsiteY2" fmla="*/ 6383337 h 6383337"/>
              <a:gd name="connsiteX3" fmla="*/ 0 w 11661775"/>
              <a:gd name="connsiteY3" fmla="*/ 6383337 h 6383337"/>
              <a:gd name="connsiteX4" fmla="*/ 9514935 w 11661775"/>
              <a:gd name="connsiteY4" fmla="*/ 0 h 6383337"/>
              <a:gd name="connsiteX0" fmla="*/ 4192436 w 6339276"/>
              <a:gd name="connsiteY0" fmla="*/ 0 h 6383337"/>
              <a:gd name="connsiteX1" fmla="*/ 6339276 w 6339276"/>
              <a:gd name="connsiteY1" fmla="*/ 0 h 6383337"/>
              <a:gd name="connsiteX2" fmla="*/ 6339276 w 6339276"/>
              <a:gd name="connsiteY2" fmla="*/ 6383337 h 6383337"/>
              <a:gd name="connsiteX3" fmla="*/ 0 w 6339276"/>
              <a:gd name="connsiteY3" fmla="*/ 6340205 h 6383337"/>
              <a:gd name="connsiteX4" fmla="*/ 4192436 w 6339276"/>
              <a:gd name="connsiteY4" fmla="*/ 0 h 6383337"/>
              <a:gd name="connsiteX0" fmla="*/ 4166557 w 6339276"/>
              <a:gd name="connsiteY0" fmla="*/ 0 h 6383337"/>
              <a:gd name="connsiteX1" fmla="*/ 6339276 w 6339276"/>
              <a:gd name="connsiteY1" fmla="*/ 0 h 6383337"/>
              <a:gd name="connsiteX2" fmla="*/ 6339276 w 6339276"/>
              <a:gd name="connsiteY2" fmla="*/ 6383337 h 6383337"/>
              <a:gd name="connsiteX3" fmla="*/ 0 w 6339276"/>
              <a:gd name="connsiteY3" fmla="*/ 6340205 h 6383337"/>
              <a:gd name="connsiteX4" fmla="*/ 4166557 w 6339276"/>
              <a:gd name="connsiteY4" fmla="*/ 0 h 6383337"/>
              <a:gd name="connsiteX0" fmla="*/ 4192437 w 6365156"/>
              <a:gd name="connsiteY0" fmla="*/ 0 h 6391964"/>
              <a:gd name="connsiteX1" fmla="*/ 6365156 w 6365156"/>
              <a:gd name="connsiteY1" fmla="*/ 0 h 6391964"/>
              <a:gd name="connsiteX2" fmla="*/ 6365156 w 6365156"/>
              <a:gd name="connsiteY2" fmla="*/ 6383337 h 6391964"/>
              <a:gd name="connsiteX3" fmla="*/ 0 w 6365156"/>
              <a:gd name="connsiteY3" fmla="*/ 6391964 h 6391964"/>
              <a:gd name="connsiteX4" fmla="*/ 4192437 w 6365156"/>
              <a:gd name="connsiteY4" fmla="*/ 0 h 6391964"/>
              <a:gd name="connsiteX0" fmla="*/ 4187675 w 6365156"/>
              <a:gd name="connsiteY0" fmla="*/ 19050 h 6391964"/>
              <a:gd name="connsiteX1" fmla="*/ 6365156 w 6365156"/>
              <a:gd name="connsiteY1" fmla="*/ 0 h 6391964"/>
              <a:gd name="connsiteX2" fmla="*/ 6365156 w 6365156"/>
              <a:gd name="connsiteY2" fmla="*/ 6383337 h 6391964"/>
              <a:gd name="connsiteX3" fmla="*/ 0 w 6365156"/>
              <a:gd name="connsiteY3" fmla="*/ 6391964 h 6391964"/>
              <a:gd name="connsiteX4" fmla="*/ 4187675 w 6365156"/>
              <a:gd name="connsiteY4" fmla="*/ 19050 h 6391964"/>
              <a:gd name="connsiteX0" fmla="*/ 4187675 w 6369919"/>
              <a:gd name="connsiteY0" fmla="*/ 9525 h 6382439"/>
              <a:gd name="connsiteX1" fmla="*/ 6369919 w 6369919"/>
              <a:gd name="connsiteY1" fmla="*/ 0 h 6382439"/>
              <a:gd name="connsiteX2" fmla="*/ 6365156 w 6369919"/>
              <a:gd name="connsiteY2" fmla="*/ 6373812 h 6382439"/>
              <a:gd name="connsiteX3" fmla="*/ 0 w 6369919"/>
              <a:gd name="connsiteY3" fmla="*/ 6382439 h 6382439"/>
              <a:gd name="connsiteX4" fmla="*/ 4187675 w 6369919"/>
              <a:gd name="connsiteY4" fmla="*/ 9525 h 6382439"/>
              <a:gd name="connsiteX0" fmla="*/ 4187675 w 6369919"/>
              <a:gd name="connsiteY0" fmla="*/ 0 h 6372914"/>
              <a:gd name="connsiteX1" fmla="*/ 6369919 w 6369919"/>
              <a:gd name="connsiteY1" fmla="*/ 9525 h 6372914"/>
              <a:gd name="connsiteX2" fmla="*/ 6365156 w 6369919"/>
              <a:gd name="connsiteY2" fmla="*/ 6364287 h 6372914"/>
              <a:gd name="connsiteX3" fmla="*/ 0 w 6369919"/>
              <a:gd name="connsiteY3" fmla="*/ 6372914 h 6372914"/>
              <a:gd name="connsiteX4" fmla="*/ 4187675 w 6369919"/>
              <a:gd name="connsiteY4" fmla="*/ 0 h 6372914"/>
              <a:gd name="connsiteX0" fmla="*/ 4919195 w 6369919"/>
              <a:gd name="connsiteY0" fmla="*/ 0 h 6363770"/>
              <a:gd name="connsiteX1" fmla="*/ 6369919 w 6369919"/>
              <a:gd name="connsiteY1" fmla="*/ 381 h 6363770"/>
              <a:gd name="connsiteX2" fmla="*/ 6365156 w 6369919"/>
              <a:gd name="connsiteY2" fmla="*/ 6355143 h 6363770"/>
              <a:gd name="connsiteX3" fmla="*/ 0 w 6369919"/>
              <a:gd name="connsiteY3" fmla="*/ 6363770 h 6363770"/>
              <a:gd name="connsiteX4" fmla="*/ 4919195 w 6369919"/>
              <a:gd name="connsiteY4" fmla="*/ 0 h 6363770"/>
              <a:gd name="connsiteX0" fmla="*/ 5678147 w 7128871"/>
              <a:gd name="connsiteY0" fmla="*/ 0 h 6363770"/>
              <a:gd name="connsiteX1" fmla="*/ 7128871 w 7128871"/>
              <a:gd name="connsiteY1" fmla="*/ 381 h 6363770"/>
              <a:gd name="connsiteX2" fmla="*/ 7124108 w 7128871"/>
              <a:gd name="connsiteY2" fmla="*/ 6355143 h 6363770"/>
              <a:gd name="connsiteX3" fmla="*/ 0 w 7128871"/>
              <a:gd name="connsiteY3" fmla="*/ 6363770 h 6363770"/>
              <a:gd name="connsiteX4" fmla="*/ 5678147 w 7128871"/>
              <a:gd name="connsiteY4" fmla="*/ 0 h 6363770"/>
              <a:gd name="connsiteX0" fmla="*/ 5723867 w 7128871"/>
              <a:gd name="connsiteY0" fmla="*/ 0 h 6363770"/>
              <a:gd name="connsiteX1" fmla="*/ 7128871 w 7128871"/>
              <a:gd name="connsiteY1" fmla="*/ 381 h 6363770"/>
              <a:gd name="connsiteX2" fmla="*/ 7124108 w 7128871"/>
              <a:gd name="connsiteY2" fmla="*/ 6355143 h 6363770"/>
              <a:gd name="connsiteX3" fmla="*/ 0 w 7128871"/>
              <a:gd name="connsiteY3" fmla="*/ 6363770 h 6363770"/>
              <a:gd name="connsiteX4" fmla="*/ 5723867 w 7128871"/>
              <a:gd name="connsiteY4" fmla="*/ 0 h 636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8871" h="6363770">
                <a:moveTo>
                  <a:pt x="5723867" y="0"/>
                </a:moveTo>
                <a:lnTo>
                  <a:pt x="7128871" y="381"/>
                </a:lnTo>
                <a:cubicBezTo>
                  <a:pt x="7127283" y="2124985"/>
                  <a:pt x="7125696" y="4230539"/>
                  <a:pt x="7124108" y="6355143"/>
                </a:cubicBezTo>
                <a:lnTo>
                  <a:pt x="0" y="6363770"/>
                </a:lnTo>
                <a:lnTo>
                  <a:pt x="5723867" y="0"/>
                </a:lnTo>
                <a:close/>
              </a:path>
            </a:pathLst>
          </a:custGeom>
        </p:spPr>
        <p:txBody>
          <a:bodyPr/>
          <a:lstStyle>
            <a:lvl1pPr marL="0" indent="0">
              <a:buNone/>
              <a:defRPr b="1" u="none">
                <a:solidFill>
                  <a:srgbClr val="FF0000"/>
                </a:solidFill>
              </a:defRPr>
            </a:lvl1pPr>
          </a:lstStyle>
          <a:p>
            <a:r>
              <a:rPr lang="en-GB" dirty="0"/>
              <a:t>				</a:t>
            </a:r>
          </a:p>
          <a:p>
            <a:endParaRPr lang="en-GB" dirty="0"/>
          </a:p>
          <a:p>
            <a:endParaRPr lang="en-GB" dirty="0"/>
          </a:p>
          <a:p>
            <a:endParaRPr lang="en-GB" dirty="0"/>
          </a:p>
          <a:p>
            <a:endParaRPr lang="en-GB" dirty="0"/>
          </a:p>
          <a:p>
            <a:endParaRPr lang="en-GB" dirty="0"/>
          </a:p>
          <a:p>
            <a:r>
              <a:rPr lang="en-GB" dirty="0"/>
              <a:t>		Insert picture</a:t>
            </a:r>
            <a:br>
              <a:rPr lang="en-GB" dirty="0"/>
            </a:br>
            <a:r>
              <a:rPr lang="en-GB" dirty="0"/>
              <a:t>			here</a:t>
            </a:r>
          </a:p>
        </p:txBody>
      </p:sp>
      <p:pic>
        <p:nvPicPr>
          <p:cNvPr id="7" name="Picture 6" descr="A black and white logo with a tree&#10;&#10;Description automatically generated">
            <a:extLst>
              <a:ext uri="{FF2B5EF4-FFF2-40B4-BE49-F238E27FC236}">
                <a16:creationId xmlns:a16="http://schemas.microsoft.com/office/drawing/2014/main" id="{E4459E94-37E3-EABB-8377-722B34CE2D9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1320" y="4261636"/>
            <a:ext cx="909887" cy="467871"/>
          </a:xfrm>
          <a:prstGeom prst="rect">
            <a:avLst/>
          </a:prstGeom>
        </p:spPr>
      </p:pic>
      <p:sp>
        <p:nvSpPr>
          <p:cNvPr id="8" name="Text Placeholder 11">
            <a:extLst>
              <a:ext uri="{FF2B5EF4-FFF2-40B4-BE49-F238E27FC236}">
                <a16:creationId xmlns:a16="http://schemas.microsoft.com/office/drawing/2014/main" id="{686703E7-7BC6-4E83-A69F-BD03528C5BB2}"/>
              </a:ext>
            </a:extLst>
          </p:cNvPr>
          <p:cNvSpPr>
            <a:spLocks noGrp="1"/>
          </p:cNvSpPr>
          <p:nvPr>
            <p:ph type="body" sz="quarter" idx="11" hasCustomPrompt="1"/>
          </p:nvPr>
        </p:nvSpPr>
        <p:spPr>
          <a:xfrm>
            <a:off x="491320" y="2813168"/>
            <a:ext cx="3850481" cy="699375"/>
          </a:xfrm>
          <a:prstGeom prst="rect">
            <a:avLst/>
          </a:prstGeom>
        </p:spPr>
        <p:txBody>
          <a:bodyPr/>
          <a:lstStyle>
            <a:lvl1pPr marL="0" indent="0">
              <a:buNone/>
              <a:defRPr sz="2400" b="1">
                <a:solidFill>
                  <a:schemeClr val="bg1"/>
                </a:solidFill>
              </a:defRPr>
            </a:lvl1pPr>
            <a:lvl2pPr>
              <a:defRPr>
                <a:solidFill>
                  <a:srgbClr val="ABE338"/>
                </a:solidFill>
              </a:defRPr>
            </a:lvl2pPr>
          </a:lstStyle>
          <a:p>
            <a:pPr lvl="0"/>
            <a:r>
              <a:rPr lang="en-US" dirty="0"/>
              <a:t>Sub header here</a:t>
            </a:r>
          </a:p>
        </p:txBody>
      </p:sp>
      <p:sp>
        <p:nvSpPr>
          <p:cNvPr id="9" name="Title 8">
            <a:extLst>
              <a:ext uri="{FF2B5EF4-FFF2-40B4-BE49-F238E27FC236}">
                <a16:creationId xmlns:a16="http://schemas.microsoft.com/office/drawing/2014/main" id="{A92ABC63-1EAC-8F0E-533A-90029F070504}"/>
              </a:ext>
            </a:extLst>
          </p:cNvPr>
          <p:cNvSpPr>
            <a:spLocks noGrp="1"/>
          </p:cNvSpPr>
          <p:nvPr>
            <p:ph type="title" hasCustomPrompt="1"/>
          </p:nvPr>
        </p:nvSpPr>
        <p:spPr>
          <a:xfrm>
            <a:off x="491320" y="2235406"/>
            <a:ext cx="3990626" cy="527204"/>
          </a:xfrm>
          <a:prstGeom prst="rect">
            <a:avLst/>
          </a:prstGeom>
        </p:spPr>
        <p:txBody>
          <a:bodyPr/>
          <a:lstStyle>
            <a:lvl1pPr>
              <a:defRPr sz="3600" b="1">
                <a:solidFill>
                  <a:srgbClr val="ABE338"/>
                </a:solidFill>
              </a:defRPr>
            </a:lvl1pPr>
          </a:lstStyle>
          <a:p>
            <a:r>
              <a:rPr lang="en-US" dirty="0"/>
              <a:t>Presentation title</a:t>
            </a:r>
          </a:p>
        </p:txBody>
      </p:sp>
    </p:spTree>
    <p:extLst>
      <p:ext uri="{BB962C8B-B14F-4D97-AF65-F5344CB8AC3E}">
        <p14:creationId xmlns:p14="http://schemas.microsoft.com/office/powerpoint/2010/main" val="3555341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ver Page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83AD3-85E8-9A9D-CD90-7B4414F66962}"/>
              </a:ext>
            </a:extLst>
          </p:cNvPr>
          <p:cNvPicPr/>
          <p:nvPr userDrawn="1"/>
        </p:nvPicPr>
        <p:blipFill>
          <a:blip r:embed="rId2">
            <a:extLst>
              <a:ext uri="{28A0092B-C50C-407E-A947-70E740481C1C}">
                <a14:useLocalDpi xmlns:a14="http://schemas.microsoft.com/office/drawing/2010/main" val="0"/>
              </a:ext>
            </a:extLst>
          </a:blip>
          <a:srcRect/>
          <a:stretch/>
        </p:blipFill>
        <p:spPr>
          <a:xfrm>
            <a:off x="1143" y="643"/>
            <a:ext cx="9141714" cy="5142214"/>
          </a:xfrm>
          <a:prstGeom prst="rect">
            <a:avLst/>
          </a:prstGeom>
        </p:spPr>
      </p:pic>
      <p:sp>
        <p:nvSpPr>
          <p:cNvPr id="4" name="Text Placeholder 11">
            <a:extLst>
              <a:ext uri="{FF2B5EF4-FFF2-40B4-BE49-F238E27FC236}">
                <a16:creationId xmlns:a16="http://schemas.microsoft.com/office/drawing/2014/main" id="{1D52C9C5-EE32-4EF5-90A2-0EE960B9692E}"/>
              </a:ext>
            </a:extLst>
          </p:cNvPr>
          <p:cNvSpPr>
            <a:spLocks noGrp="1"/>
          </p:cNvSpPr>
          <p:nvPr>
            <p:ph type="body" sz="quarter" idx="11" hasCustomPrompt="1"/>
          </p:nvPr>
        </p:nvSpPr>
        <p:spPr>
          <a:xfrm>
            <a:off x="491320" y="2813168"/>
            <a:ext cx="3850481" cy="699375"/>
          </a:xfrm>
          <a:prstGeom prst="rect">
            <a:avLst/>
          </a:prstGeom>
        </p:spPr>
        <p:txBody>
          <a:bodyPr/>
          <a:lstStyle>
            <a:lvl1pPr marL="0" indent="0">
              <a:buNone/>
              <a:defRPr sz="2400" b="1">
                <a:solidFill>
                  <a:schemeClr val="bg1"/>
                </a:solidFill>
              </a:defRPr>
            </a:lvl1pPr>
            <a:lvl2pPr>
              <a:defRPr>
                <a:solidFill>
                  <a:srgbClr val="ABE338"/>
                </a:solidFill>
              </a:defRPr>
            </a:lvl2pPr>
          </a:lstStyle>
          <a:p>
            <a:pPr lvl="0"/>
            <a:r>
              <a:rPr lang="en-US" dirty="0"/>
              <a:t>Sub header here</a:t>
            </a:r>
          </a:p>
        </p:txBody>
      </p:sp>
      <p:sp>
        <p:nvSpPr>
          <p:cNvPr id="5" name="Title 8">
            <a:extLst>
              <a:ext uri="{FF2B5EF4-FFF2-40B4-BE49-F238E27FC236}">
                <a16:creationId xmlns:a16="http://schemas.microsoft.com/office/drawing/2014/main" id="{1E1C37C1-BA4F-F8FE-9571-EB739F3128F9}"/>
              </a:ext>
            </a:extLst>
          </p:cNvPr>
          <p:cNvSpPr>
            <a:spLocks noGrp="1"/>
          </p:cNvSpPr>
          <p:nvPr>
            <p:ph type="title" hasCustomPrompt="1"/>
          </p:nvPr>
        </p:nvSpPr>
        <p:spPr>
          <a:xfrm>
            <a:off x="491320" y="2235406"/>
            <a:ext cx="3990626" cy="527204"/>
          </a:xfrm>
          <a:prstGeom prst="rect">
            <a:avLst/>
          </a:prstGeom>
        </p:spPr>
        <p:txBody>
          <a:bodyPr/>
          <a:lstStyle>
            <a:lvl1pPr>
              <a:defRPr sz="3600" b="1">
                <a:solidFill>
                  <a:srgbClr val="ABE338"/>
                </a:solidFill>
              </a:defRPr>
            </a:lvl1pPr>
          </a:lstStyle>
          <a:p>
            <a:r>
              <a:rPr lang="en-US" dirty="0"/>
              <a:t>Presentation title</a:t>
            </a:r>
          </a:p>
        </p:txBody>
      </p:sp>
    </p:spTree>
    <p:extLst>
      <p:ext uri="{BB962C8B-B14F-4D97-AF65-F5344CB8AC3E}">
        <p14:creationId xmlns:p14="http://schemas.microsoft.com/office/powerpoint/2010/main" val="26338333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reak Page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6E1526E-824F-12A5-A281-60E3552218F8}"/>
              </a:ext>
            </a:extLst>
          </p:cNvPr>
          <p:cNvPicPr/>
          <p:nvPr userDrawn="1"/>
        </p:nvPicPr>
        <p:blipFill>
          <a:blip r:embed="rId2">
            <a:extLst>
              <a:ext uri="{28A0092B-C50C-407E-A947-70E740481C1C}">
                <a14:useLocalDpi xmlns:a14="http://schemas.microsoft.com/office/drawing/2010/main" val="0"/>
              </a:ext>
            </a:extLst>
          </a:blip>
          <a:srcRect/>
          <a:stretch/>
        </p:blipFill>
        <p:spPr>
          <a:xfrm>
            <a:off x="1143" y="643"/>
            <a:ext cx="9141714" cy="5142214"/>
          </a:xfrm>
          <a:prstGeom prst="rect">
            <a:avLst/>
          </a:prstGeom>
        </p:spPr>
      </p:pic>
      <p:sp>
        <p:nvSpPr>
          <p:cNvPr id="2" name="Title 18">
            <a:extLst>
              <a:ext uri="{FF2B5EF4-FFF2-40B4-BE49-F238E27FC236}">
                <a16:creationId xmlns:a16="http://schemas.microsoft.com/office/drawing/2014/main" id="{4910EAF6-E529-3F9C-25D9-12A0C02D696E}"/>
              </a:ext>
            </a:extLst>
          </p:cNvPr>
          <p:cNvSpPr>
            <a:spLocks noGrp="1"/>
          </p:cNvSpPr>
          <p:nvPr>
            <p:ph type="title" hasCustomPrompt="1"/>
          </p:nvPr>
        </p:nvSpPr>
        <p:spPr>
          <a:xfrm>
            <a:off x="542499" y="1428652"/>
            <a:ext cx="3836620" cy="666848"/>
          </a:xfrm>
          <a:prstGeom prst="rect">
            <a:avLst/>
          </a:prstGeom>
        </p:spPr>
        <p:txBody>
          <a:bodyPr/>
          <a:lstStyle>
            <a:lvl1pPr>
              <a:defRPr sz="3600" b="1">
                <a:solidFill>
                  <a:srgbClr val="ABE338"/>
                </a:solidFill>
                <a:latin typeface="+mj-lt"/>
              </a:defRPr>
            </a:lvl1pPr>
          </a:lstStyle>
          <a:p>
            <a:r>
              <a:rPr lang="en-US" dirty="0"/>
              <a:t>New section title</a:t>
            </a:r>
            <a:endParaRPr lang="en-GB" dirty="0"/>
          </a:p>
        </p:txBody>
      </p:sp>
      <p:sp>
        <p:nvSpPr>
          <p:cNvPr id="6" name="Text Placeholder 10">
            <a:extLst>
              <a:ext uri="{FF2B5EF4-FFF2-40B4-BE49-F238E27FC236}">
                <a16:creationId xmlns:a16="http://schemas.microsoft.com/office/drawing/2014/main" id="{2E4054FA-F575-6CCA-362A-F3EE8BA5886F}"/>
              </a:ext>
            </a:extLst>
          </p:cNvPr>
          <p:cNvSpPr>
            <a:spLocks noGrp="1"/>
          </p:cNvSpPr>
          <p:nvPr>
            <p:ph type="body" sz="quarter" idx="10" hasCustomPrompt="1"/>
          </p:nvPr>
        </p:nvSpPr>
        <p:spPr>
          <a:xfrm>
            <a:off x="542498" y="2095500"/>
            <a:ext cx="3836620" cy="695325"/>
          </a:xfrm>
          <a:prstGeom prst="rect">
            <a:avLst/>
          </a:prstGeom>
        </p:spPr>
        <p:txBody>
          <a:bodyPr/>
          <a:lstStyle>
            <a:lvl1pPr marL="0" indent="0">
              <a:buNone/>
              <a:defRPr b="1">
                <a:solidFill>
                  <a:schemeClr val="bg1"/>
                </a:solidFill>
              </a:defRPr>
            </a:lvl1pPr>
          </a:lstStyle>
          <a:p>
            <a:pPr lvl="0"/>
            <a:r>
              <a:rPr lang="en-GB" dirty="0"/>
              <a:t>Sub header here</a:t>
            </a:r>
          </a:p>
        </p:txBody>
      </p:sp>
    </p:spTree>
    <p:extLst>
      <p:ext uri="{BB962C8B-B14F-4D97-AF65-F5344CB8AC3E}">
        <p14:creationId xmlns:p14="http://schemas.microsoft.com/office/powerpoint/2010/main" val="2368365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reak Pag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75733B-E0B4-6CCF-90E4-37F9DB525C17}"/>
              </a:ext>
            </a:extLst>
          </p:cNvPr>
          <p:cNvPicPr/>
          <p:nvPr userDrawn="1"/>
        </p:nvPicPr>
        <p:blipFill>
          <a:blip r:embed="rId2">
            <a:extLst>
              <a:ext uri="{28A0092B-C50C-407E-A947-70E740481C1C}">
                <a14:useLocalDpi xmlns:a14="http://schemas.microsoft.com/office/drawing/2010/main" val="0"/>
              </a:ext>
            </a:extLst>
          </a:blip>
          <a:srcRect/>
          <a:stretch/>
        </p:blipFill>
        <p:spPr>
          <a:xfrm>
            <a:off x="1143" y="643"/>
            <a:ext cx="9141714" cy="5142214"/>
          </a:xfrm>
          <a:prstGeom prst="rect">
            <a:avLst/>
          </a:prstGeom>
        </p:spPr>
      </p:pic>
      <p:sp>
        <p:nvSpPr>
          <p:cNvPr id="2" name="Title 18">
            <a:extLst>
              <a:ext uri="{FF2B5EF4-FFF2-40B4-BE49-F238E27FC236}">
                <a16:creationId xmlns:a16="http://schemas.microsoft.com/office/drawing/2014/main" id="{4910EAF6-E529-3F9C-25D9-12A0C02D696E}"/>
              </a:ext>
            </a:extLst>
          </p:cNvPr>
          <p:cNvSpPr>
            <a:spLocks noGrp="1"/>
          </p:cNvSpPr>
          <p:nvPr>
            <p:ph type="title" hasCustomPrompt="1"/>
          </p:nvPr>
        </p:nvSpPr>
        <p:spPr>
          <a:xfrm>
            <a:off x="542499" y="1428652"/>
            <a:ext cx="3836620" cy="666848"/>
          </a:xfrm>
          <a:prstGeom prst="rect">
            <a:avLst/>
          </a:prstGeom>
        </p:spPr>
        <p:txBody>
          <a:bodyPr/>
          <a:lstStyle>
            <a:lvl1pPr>
              <a:defRPr sz="3600" b="1">
                <a:solidFill>
                  <a:srgbClr val="ABE338"/>
                </a:solidFill>
                <a:latin typeface="+mj-lt"/>
              </a:defRPr>
            </a:lvl1pPr>
          </a:lstStyle>
          <a:p>
            <a:r>
              <a:rPr lang="en-US" dirty="0"/>
              <a:t>New section title</a:t>
            </a:r>
            <a:endParaRPr lang="en-GB" dirty="0"/>
          </a:p>
        </p:txBody>
      </p:sp>
      <p:sp>
        <p:nvSpPr>
          <p:cNvPr id="6" name="Text Placeholder 10">
            <a:extLst>
              <a:ext uri="{FF2B5EF4-FFF2-40B4-BE49-F238E27FC236}">
                <a16:creationId xmlns:a16="http://schemas.microsoft.com/office/drawing/2014/main" id="{2E4054FA-F575-6CCA-362A-F3EE8BA5886F}"/>
              </a:ext>
            </a:extLst>
          </p:cNvPr>
          <p:cNvSpPr>
            <a:spLocks noGrp="1"/>
          </p:cNvSpPr>
          <p:nvPr>
            <p:ph type="body" sz="quarter" idx="10" hasCustomPrompt="1"/>
          </p:nvPr>
        </p:nvSpPr>
        <p:spPr>
          <a:xfrm>
            <a:off x="542498" y="2095500"/>
            <a:ext cx="3836620" cy="695325"/>
          </a:xfrm>
          <a:prstGeom prst="rect">
            <a:avLst/>
          </a:prstGeom>
        </p:spPr>
        <p:txBody>
          <a:bodyPr/>
          <a:lstStyle>
            <a:lvl1pPr marL="0" indent="0">
              <a:buNone/>
              <a:defRPr b="1">
                <a:solidFill>
                  <a:schemeClr val="bg1"/>
                </a:solidFill>
              </a:defRPr>
            </a:lvl1pPr>
          </a:lstStyle>
          <a:p>
            <a:pPr lvl="0"/>
            <a:r>
              <a:rPr lang="en-GB" dirty="0"/>
              <a:t>Sub header here</a:t>
            </a:r>
          </a:p>
        </p:txBody>
      </p:sp>
    </p:spTree>
    <p:extLst>
      <p:ext uri="{BB962C8B-B14F-4D97-AF65-F5344CB8AC3E}">
        <p14:creationId xmlns:p14="http://schemas.microsoft.com/office/powerpoint/2010/main" val="8218556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DB09B31-83AD-F399-6F6B-22F26402E01B}"/>
              </a:ext>
            </a:extLst>
          </p:cNvPr>
          <p:cNvSpPr>
            <a:spLocks/>
          </p:cNvSpPr>
          <p:nvPr userDrawn="1"/>
        </p:nvSpPr>
        <p:spPr>
          <a:xfrm>
            <a:off x="0" y="0"/>
            <a:ext cx="9144000" cy="5143500"/>
          </a:xfrm>
          <a:prstGeom prst="rect">
            <a:avLst/>
          </a:prstGeom>
          <a:solidFill>
            <a:srgbClr val="006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Tree>
    <p:extLst>
      <p:ext uri="{BB962C8B-B14F-4D97-AF65-F5344CB8AC3E}">
        <p14:creationId xmlns:p14="http://schemas.microsoft.com/office/powerpoint/2010/main" val="1876382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BE4C6E4-84F6-8BDA-67EA-1EFD572DD1BF}"/>
              </a:ext>
            </a:extLst>
          </p:cNvPr>
          <p:cNvPicPr>
            <a:picLocks noChangeAspect="1"/>
          </p:cNvPicPr>
          <p:nvPr userDrawn="1"/>
        </p:nvPicPr>
        <p:blipFill>
          <a:blip r:embed="rId2"/>
          <a:srcRect/>
          <a:stretch/>
        </p:blipFill>
        <p:spPr>
          <a:xfrm>
            <a:off x="0" y="-1"/>
            <a:ext cx="9144000" cy="5143500"/>
          </a:xfrm>
          <a:prstGeom prst="rect">
            <a:avLst/>
          </a:prstGeom>
        </p:spPr>
      </p:pic>
      <p:sp>
        <p:nvSpPr>
          <p:cNvPr id="2" name="Title 1"/>
          <p:cNvSpPr>
            <a:spLocks noGrp="1"/>
          </p:cNvSpPr>
          <p:nvPr>
            <p:ph type="title"/>
          </p:nvPr>
        </p:nvSpPr>
        <p:spPr>
          <a:xfrm>
            <a:off x="457200" y="867338"/>
            <a:ext cx="6432430" cy="857250"/>
          </a:xfrm>
          <a:prstGeom prst="rect">
            <a:avLst/>
          </a:prstGeom>
        </p:spPr>
        <p:txBody>
          <a:bodyPr>
            <a:normAutofit/>
          </a:bodyPr>
          <a:lstStyle>
            <a:lvl1pPr algn="l">
              <a:defRPr sz="3000">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p:cNvSpPr>
            <a:spLocks noGrp="1"/>
          </p:cNvSpPr>
          <p:nvPr>
            <p:ph idx="1"/>
          </p:nvPr>
        </p:nvSpPr>
        <p:spPr>
          <a:xfrm>
            <a:off x="457200" y="1861510"/>
            <a:ext cx="8229600" cy="2532211"/>
          </a:xfrm>
        </p:spPr>
        <p:txBody>
          <a:bodyPr/>
          <a:lstStyle>
            <a:lvl1pPr>
              <a:defRPr sz="26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2749482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reak Page with Icon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2DD9FC-3A59-496F-C7FE-7C56ABF9524B}"/>
              </a:ext>
            </a:extLst>
          </p:cNvPr>
          <p:cNvPicPr/>
          <p:nvPr userDrawn="1"/>
        </p:nvPicPr>
        <p:blipFill>
          <a:blip r:embed="rId2">
            <a:extLst>
              <a:ext uri="{28A0092B-C50C-407E-A947-70E740481C1C}">
                <a14:useLocalDpi xmlns:a14="http://schemas.microsoft.com/office/drawing/2010/main" val="0"/>
              </a:ext>
            </a:extLst>
          </a:blip>
          <a:srcRect/>
          <a:stretch/>
        </p:blipFill>
        <p:spPr>
          <a:xfrm>
            <a:off x="1144" y="643"/>
            <a:ext cx="9141713" cy="5142213"/>
          </a:xfrm>
          <a:prstGeom prst="rect">
            <a:avLst/>
          </a:prstGeom>
        </p:spPr>
      </p:pic>
      <p:sp>
        <p:nvSpPr>
          <p:cNvPr id="2" name="Picture Placeholder 10">
            <a:extLst>
              <a:ext uri="{FF2B5EF4-FFF2-40B4-BE49-F238E27FC236}">
                <a16:creationId xmlns:a16="http://schemas.microsoft.com/office/drawing/2014/main" id="{5854EF80-34A3-40C4-3BB2-7D84BF06C118}"/>
              </a:ext>
            </a:extLst>
          </p:cNvPr>
          <p:cNvSpPr>
            <a:spLocks noGrp="1"/>
          </p:cNvSpPr>
          <p:nvPr>
            <p:ph type="pic" sz="quarter" idx="11" hasCustomPrompt="1"/>
          </p:nvPr>
        </p:nvSpPr>
        <p:spPr>
          <a:xfrm>
            <a:off x="542497" y="477559"/>
            <a:ext cx="1660376" cy="1559060"/>
          </a:xfrm>
          <a:prstGeom prst="rect">
            <a:avLst/>
          </a:prstGeom>
          <a:noFill/>
          <a:ln>
            <a:noFill/>
          </a:ln>
        </p:spPr>
        <p:txBody>
          <a:bodyPr/>
          <a:lstStyle>
            <a:lvl1pPr marL="0" indent="0">
              <a:buNone/>
              <a:defRPr b="1" u="sng">
                <a:solidFill>
                  <a:srgbClr val="FF0000"/>
                </a:solidFill>
              </a:defRPr>
            </a:lvl1pPr>
          </a:lstStyle>
          <a:p>
            <a:r>
              <a:rPr lang="en-GB" dirty="0"/>
              <a:t>Insert Icon Here</a:t>
            </a:r>
          </a:p>
        </p:txBody>
      </p:sp>
      <p:sp>
        <p:nvSpPr>
          <p:cNvPr id="6" name="Title 18">
            <a:extLst>
              <a:ext uri="{FF2B5EF4-FFF2-40B4-BE49-F238E27FC236}">
                <a16:creationId xmlns:a16="http://schemas.microsoft.com/office/drawing/2014/main" id="{29134C19-6610-47C2-8E66-3499D1F004E1}"/>
              </a:ext>
            </a:extLst>
          </p:cNvPr>
          <p:cNvSpPr>
            <a:spLocks noGrp="1"/>
          </p:cNvSpPr>
          <p:nvPr>
            <p:ph type="title" hasCustomPrompt="1"/>
          </p:nvPr>
        </p:nvSpPr>
        <p:spPr>
          <a:xfrm>
            <a:off x="542499" y="2092372"/>
            <a:ext cx="3836620" cy="666848"/>
          </a:xfrm>
          <a:prstGeom prst="rect">
            <a:avLst/>
          </a:prstGeom>
        </p:spPr>
        <p:txBody>
          <a:bodyPr/>
          <a:lstStyle>
            <a:lvl1pPr>
              <a:defRPr sz="3600" b="1">
                <a:solidFill>
                  <a:srgbClr val="ABE338"/>
                </a:solidFill>
                <a:latin typeface="+mj-lt"/>
              </a:defRPr>
            </a:lvl1pPr>
          </a:lstStyle>
          <a:p>
            <a:r>
              <a:rPr lang="en-US" dirty="0"/>
              <a:t>New section title</a:t>
            </a:r>
            <a:endParaRPr lang="en-GB" dirty="0"/>
          </a:p>
        </p:txBody>
      </p:sp>
      <p:sp>
        <p:nvSpPr>
          <p:cNvPr id="7" name="Text Placeholder 10">
            <a:extLst>
              <a:ext uri="{FF2B5EF4-FFF2-40B4-BE49-F238E27FC236}">
                <a16:creationId xmlns:a16="http://schemas.microsoft.com/office/drawing/2014/main" id="{8E76F19C-B256-FC6C-4636-61B6D41D3D4E}"/>
              </a:ext>
            </a:extLst>
          </p:cNvPr>
          <p:cNvSpPr>
            <a:spLocks noGrp="1"/>
          </p:cNvSpPr>
          <p:nvPr>
            <p:ph type="body" sz="quarter" idx="10" hasCustomPrompt="1"/>
          </p:nvPr>
        </p:nvSpPr>
        <p:spPr>
          <a:xfrm>
            <a:off x="542498" y="2759219"/>
            <a:ext cx="3836620" cy="695325"/>
          </a:xfrm>
          <a:prstGeom prst="rect">
            <a:avLst/>
          </a:prstGeom>
        </p:spPr>
        <p:txBody>
          <a:bodyPr/>
          <a:lstStyle>
            <a:lvl1pPr marL="0" indent="0">
              <a:buNone/>
              <a:defRPr b="1">
                <a:solidFill>
                  <a:schemeClr val="bg1"/>
                </a:solidFill>
              </a:defRPr>
            </a:lvl1pPr>
          </a:lstStyle>
          <a:p>
            <a:pPr lvl="0"/>
            <a:r>
              <a:rPr lang="en-GB" dirty="0"/>
              <a:t>Sub header here</a:t>
            </a:r>
          </a:p>
        </p:txBody>
      </p:sp>
    </p:spTree>
    <p:extLst>
      <p:ext uri="{BB962C8B-B14F-4D97-AF65-F5344CB8AC3E}">
        <p14:creationId xmlns:p14="http://schemas.microsoft.com/office/powerpoint/2010/main" val="2868696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BE4C6E4-84F6-8BDA-67EA-1EFD572DD1BF}"/>
              </a:ext>
            </a:extLst>
          </p:cNvPr>
          <p:cNvPicPr>
            <a:picLocks noChangeAspect="1"/>
          </p:cNvPicPr>
          <p:nvPr userDrawn="1"/>
        </p:nvPicPr>
        <p:blipFill>
          <a:blip r:embed="rId2"/>
          <a:srcRect/>
          <a:stretch/>
        </p:blipFill>
        <p:spPr>
          <a:xfrm>
            <a:off x="0" y="-1"/>
            <a:ext cx="9144000" cy="5143500"/>
          </a:xfrm>
          <a:prstGeom prst="rect">
            <a:avLst/>
          </a:prstGeom>
        </p:spPr>
      </p:pic>
      <p:sp>
        <p:nvSpPr>
          <p:cNvPr id="2" name="Title 1"/>
          <p:cNvSpPr>
            <a:spLocks noGrp="1"/>
          </p:cNvSpPr>
          <p:nvPr>
            <p:ph type="title"/>
          </p:nvPr>
        </p:nvSpPr>
        <p:spPr>
          <a:xfrm>
            <a:off x="457200" y="867338"/>
            <a:ext cx="6432430" cy="857250"/>
          </a:xfrm>
          <a:prstGeom prst="rect">
            <a:avLst/>
          </a:prstGeom>
        </p:spPr>
        <p:txBody>
          <a:bodyPr>
            <a:normAutofit/>
          </a:bodyPr>
          <a:lstStyle>
            <a:lvl1pPr algn="l">
              <a:defRPr sz="3000">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p:cNvSpPr>
            <a:spLocks noGrp="1"/>
          </p:cNvSpPr>
          <p:nvPr>
            <p:ph idx="1"/>
          </p:nvPr>
        </p:nvSpPr>
        <p:spPr>
          <a:xfrm>
            <a:off x="457200" y="1861510"/>
            <a:ext cx="8229600" cy="2532211"/>
          </a:xfrm>
        </p:spPr>
        <p:txBody>
          <a:bodyPr/>
          <a:lstStyle>
            <a:lvl1pPr>
              <a:defRPr sz="26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835186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BE4C6E4-84F6-8BDA-67EA-1EFD572DD1BF}"/>
              </a:ext>
            </a:extLst>
          </p:cNvPr>
          <p:cNvPicPr>
            <a:picLocks noChangeAspect="1"/>
          </p:cNvPicPr>
          <p:nvPr userDrawn="1"/>
        </p:nvPicPr>
        <p:blipFill>
          <a:blip r:embed="rId2"/>
          <a:srcRect/>
          <a:stretch/>
        </p:blipFill>
        <p:spPr>
          <a:xfrm>
            <a:off x="0" y="-1"/>
            <a:ext cx="9144000" cy="5143500"/>
          </a:xfrm>
          <a:prstGeom prst="rect">
            <a:avLst/>
          </a:prstGeom>
        </p:spPr>
      </p:pic>
      <p:sp>
        <p:nvSpPr>
          <p:cNvPr id="2" name="Title 1"/>
          <p:cNvSpPr>
            <a:spLocks noGrp="1"/>
          </p:cNvSpPr>
          <p:nvPr>
            <p:ph type="title"/>
          </p:nvPr>
        </p:nvSpPr>
        <p:spPr>
          <a:xfrm>
            <a:off x="457200" y="867338"/>
            <a:ext cx="6432430" cy="857250"/>
          </a:xfrm>
          <a:prstGeom prst="rect">
            <a:avLst/>
          </a:prstGeom>
        </p:spPr>
        <p:txBody>
          <a:bodyPr>
            <a:normAutofit/>
          </a:bodyPr>
          <a:lstStyle>
            <a:lvl1pPr algn="l">
              <a:defRPr sz="3000">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p:cNvSpPr>
            <a:spLocks noGrp="1"/>
          </p:cNvSpPr>
          <p:nvPr>
            <p:ph idx="1"/>
          </p:nvPr>
        </p:nvSpPr>
        <p:spPr>
          <a:xfrm>
            <a:off x="457200" y="1861511"/>
            <a:ext cx="8229600" cy="1420232"/>
          </a:xfrm>
        </p:spPr>
        <p:txBody>
          <a:bodyPr/>
          <a:lstStyle>
            <a:lvl1pPr>
              <a:defRPr sz="26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745074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413BFEF-47D6-034B-9E38-3FFF161C7929}" type="datetimeFigureOut">
              <a:rPr lang="en-US" smtClean="0"/>
              <a:pPr/>
              <a:t>6/25/2026</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2859641C-0B0B-8B44-8680-BD43634CE161}" type="slidenum">
              <a:rPr lang="en-US" smtClean="0"/>
              <a:pPr/>
              <a:t>‹#›</a:t>
            </a:fld>
            <a:endParaRPr lang="en-US" dirty="0"/>
          </a:p>
        </p:txBody>
      </p:sp>
    </p:spTree>
    <p:extLst>
      <p:ext uri="{BB962C8B-B14F-4D97-AF65-F5344CB8AC3E}">
        <p14:creationId xmlns:p14="http://schemas.microsoft.com/office/powerpoint/2010/main" val="1844040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67337"/>
            <a:ext cx="8229600" cy="857250"/>
          </a:xfrm>
          <a:prstGeom prst="rect">
            <a:avLst/>
          </a:prstGeom>
        </p:spPr>
        <p:txBody>
          <a:bodyPr/>
          <a:lstStyle/>
          <a:p>
            <a:r>
              <a:rPr lang="en-GB"/>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3413BFEF-47D6-034B-9E38-3FFF161C7929}" type="datetimeFigureOut">
              <a:rPr lang="en-US" smtClean="0"/>
              <a:pPr/>
              <a:t>6/25/2026</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2859641C-0B0B-8B44-8680-BD43634CE161}" type="slidenum">
              <a:rPr lang="en-US" smtClean="0"/>
              <a:pPr/>
              <a:t>‹#›</a:t>
            </a:fld>
            <a:endParaRPr lang="en-US" dirty="0"/>
          </a:p>
        </p:txBody>
      </p:sp>
    </p:spTree>
    <p:extLst>
      <p:ext uri="{BB962C8B-B14F-4D97-AF65-F5344CB8AC3E}">
        <p14:creationId xmlns:p14="http://schemas.microsoft.com/office/powerpoint/2010/main" val="1406190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867337"/>
            <a:ext cx="8229600" cy="857250"/>
          </a:xfrm>
          <a:prstGeom prst="rect">
            <a:avLst/>
          </a:prstGeo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3413BFEF-47D6-034B-9E38-3FFF161C7929}" type="datetimeFigureOut">
              <a:rPr lang="en-US" smtClean="0"/>
              <a:pPr/>
              <a:t>6/25/2026</a:t>
            </a:fld>
            <a:endParaRPr lang="en-US" dirty="0"/>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2859641C-0B0B-8B44-8680-BD43634CE161}" type="slidenum">
              <a:rPr lang="en-US" smtClean="0"/>
              <a:pPr/>
              <a:t>‹#›</a:t>
            </a:fld>
            <a:endParaRPr lang="en-US" dirty="0"/>
          </a:p>
        </p:txBody>
      </p:sp>
    </p:spTree>
    <p:extLst>
      <p:ext uri="{BB962C8B-B14F-4D97-AF65-F5344CB8AC3E}">
        <p14:creationId xmlns:p14="http://schemas.microsoft.com/office/powerpoint/2010/main" val="1331008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867337"/>
            <a:ext cx="8229600" cy="857250"/>
          </a:xfrm>
          <a:prstGeom prst="rect">
            <a:avLst/>
          </a:prstGeom>
        </p:spPr>
        <p:txBody>
          <a:bodyPr/>
          <a:lstStyle/>
          <a:p>
            <a:r>
              <a:rPr lang="en-GB"/>
              <a:t>Click to edit Master title style</a:t>
            </a:r>
            <a:endParaRPr lang="en-US"/>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3413BFEF-47D6-034B-9E38-3FFF161C7929}" type="datetimeFigureOut">
              <a:rPr lang="en-US" smtClean="0"/>
              <a:pPr/>
              <a:t>6/25/2026</a:t>
            </a:fld>
            <a:endParaRPr lang="en-US" dirty="0"/>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2859641C-0B0B-8B44-8680-BD43634CE161}" type="slidenum">
              <a:rPr lang="en-US" smtClean="0"/>
              <a:pPr/>
              <a:t>‹#›</a:t>
            </a:fld>
            <a:endParaRPr lang="en-US" dirty="0"/>
          </a:p>
        </p:txBody>
      </p:sp>
    </p:spTree>
    <p:extLst>
      <p:ext uri="{BB962C8B-B14F-4D97-AF65-F5344CB8AC3E}">
        <p14:creationId xmlns:p14="http://schemas.microsoft.com/office/powerpoint/2010/main" val="2534248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3413BFEF-47D6-034B-9E38-3FFF161C7929}" type="datetimeFigureOut">
              <a:rPr lang="en-US" smtClean="0"/>
              <a:pPr/>
              <a:t>6/25/2026</a:t>
            </a:fld>
            <a:endParaRPr lang="en-US" dirty="0"/>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2859641C-0B0B-8B44-8680-BD43634CE161}" type="slidenum">
              <a:rPr lang="en-US" smtClean="0"/>
              <a:pPr/>
              <a:t>‹#›</a:t>
            </a:fld>
            <a:endParaRPr lang="en-US" dirty="0"/>
          </a:p>
        </p:txBody>
      </p:sp>
    </p:spTree>
    <p:extLst>
      <p:ext uri="{BB962C8B-B14F-4D97-AF65-F5344CB8AC3E}">
        <p14:creationId xmlns:p14="http://schemas.microsoft.com/office/powerpoint/2010/main" val="1004675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7D962A-2587-8C1C-6063-3230A16369D8}"/>
              </a:ext>
            </a:extLst>
          </p:cNvPr>
          <p:cNvPicPr>
            <a:picLocks noChangeAspect="1"/>
          </p:cNvPicPr>
          <p:nvPr userDrawn="1"/>
        </p:nvPicPr>
        <p:blipFill>
          <a:blip r:embed="rId22"/>
          <a:srcRect/>
          <a:stretch/>
        </p:blipFill>
        <p:spPr>
          <a:xfrm>
            <a:off x="0" y="0"/>
            <a:ext cx="9144000" cy="5143500"/>
          </a:xfrm>
          <a:prstGeom prst="rect">
            <a:avLst/>
          </a:prstGeom>
        </p:spPr>
      </p:pic>
      <p:sp>
        <p:nvSpPr>
          <p:cNvPr id="3" name="Text Placeholder 2"/>
          <p:cNvSpPr>
            <a:spLocks noGrp="1"/>
          </p:cNvSpPr>
          <p:nvPr>
            <p:ph type="body" idx="1"/>
          </p:nvPr>
        </p:nvSpPr>
        <p:spPr>
          <a:xfrm>
            <a:off x="457200" y="1861510"/>
            <a:ext cx="8229600" cy="247470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itle 1">
            <a:extLst>
              <a:ext uri="{FF2B5EF4-FFF2-40B4-BE49-F238E27FC236}">
                <a16:creationId xmlns:a16="http://schemas.microsoft.com/office/drawing/2014/main" id="{377EB6A3-CFE9-121D-A445-1D6DB61B837E}"/>
              </a:ext>
            </a:extLst>
          </p:cNvPr>
          <p:cNvSpPr txBox="1">
            <a:spLocks/>
          </p:cNvSpPr>
          <p:nvPr userDrawn="1"/>
        </p:nvSpPr>
        <p:spPr>
          <a:xfrm>
            <a:off x="457200" y="867338"/>
            <a:ext cx="6432430" cy="857250"/>
          </a:xfrm>
          <a:prstGeom prst="rect">
            <a:avLst/>
          </a:prstGeom>
        </p:spPr>
        <p:txBody>
          <a:bodyPr>
            <a:normAutofit/>
          </a:bodyPr>
          <a:lstStyle>
            <a:lvl1pPr algn="l" defTabSz="457200" rtl="0" eaLnBrk="1" latinLnBrk="0" hangingPunct="1">
              <a:spcBef>
                <a:spcPct val="0"/>
              </a:spcBef>
              <a:buNone/>
              <a:defRPr sz="3000" kern="1200">
                <a:solidFill>
                  <a:schemeClr val="tx1"/>
                </a:solidFill>
                <a:latin typeface="Arial" panose="020B0604020202020204" pitchFamily="34" charset="0"/>
                <a:ea typeface="+mj-ea"/>
                <a:cs typeface="Arial" panose="020B0604020202020204" pitchFamily="34" charset="0"/>
              </a:defRPr>
            </a:lvl1pPr>
          </a:lstStyle>
          <a:p>
            <a:r>
              <a:rPr lang="en-GB" dirty="0"/>
              <a:t>Click to edit Master title style</a:t>
            </a:r>
            <a:endParaRPr lang="en-US" dirty="0"/>
          </a:p>
        </p:txBody>
      </p:sp>
      <p:sp>
        <p:nvSpPr>
          <p:cNvPr id="5" name="TextBox 4">
            <a:extLst>
              <a:ext uri="{FF2B5EF4-FFF2-40B4-BE49-F238E27FC236}">
                <a16:creationId xmlns:a16="http://schemas.microsoft.com/office/drawing/2014/main" id="{933A6C96-FC76-72C7-3A3A-E1CDB176A45B}"/>
              </a:ext>
            </a:extLst>
          </p:cNvPr>
          <p:cNvSpPr txBox="1"/>
          <p:nvPr userDrawn="1">
            <p:extLst>
              <p:ext uri="{1162E1C5-73C7-4A58-AE30-91384D911F3F}">
                <p184:classification xmlns:p184="http://schemas.microsoft.com/office/powerpoint/2018/4/main" val="hdr"/>
              </p:ext>
            </p:extLst>
          </p:nvPr>
        </p:nvSpPr>
        <p:spPr>
          <a:xfrm>
            <a:off x="4287012" y="63500"/>
            <a:ext cx="598488" cy="167640"/>
          </a:xfrm>
          <a:prstGeom prst="rect">
            <a:avLst/>
          </a:prstGeom>
        </p:spPr>
        <p:txBody>
          <a:bodyPr horzOverflow="overflow" lIns="0" tIns="0" rIns="0" bIns="0">
            <a:spAutoFit/>
          </a:bodyPr>
          <a:lstStyle/>
          <a:p>
            <a:pPr algn="l"/>
            <a:r>
              <a:rPr lang="en-GB" sz="1100">
                <a:solidFill>
                  <a:srgbClr val="000000">
                    <a:alpha val="50000"/>
                  </a:srgbClr>
                </a:solidFill>
                <a:latin typeface="Aptos" panose="020B0004020202020204" pitchFamily="34" charset="0"/>
              </a:rPr>
              <a:t>OFFICIAL</a:t>
            </a:r>
          </a:p>
        </p:txBody>
      </p:sp>
      <p:sp>
        <p:nvSpPr>
          <p:cNvPr id="6" name="TextBox 5">
            <a:extLst>
              <a:ext uri="{FF2B5EF4-FFF2-40B4-BE49-F238E27FC236}">
                <a16:creationId xmlns:a16="http://schemas.microsoft.com/office/drawing/2014/main" id="{38F1160A-0206-996E-EA0F-C2B1A2E70014}"/>
              </a:ext>
            </a:extLst>
          </p:cNvPr>
          <p:cNvSpPr txBox="1"/>
          <p:nvPr userDrawn="1">
            <p:extLst>
              <p:ext uri="{1162E1C5-73C7-4A58-AE30-91384D911F3F}">
                <p184:classification xmlns:p184="http://schemas.microsoft.com/office/powerpoint/2018/4/main" val="ftr"/>
              </p:ext>
            </p:extLst>
          </p:nvPr>
        </p:nvSpPr>
        <p:spPr>
          <a:xfrm>
            <a:off x="4337812" y="4942840"/>
            <a:ext cx="492125" cy="137160"/>
          </a:xfrm>
          <a:prstGeom prst="rect">
            <a:avLst/>
          </a:prstGeom>
        </p:spPr>
        <p:txBody>
          <a:bodyPr horzOverflow="overflow" lIns="0" tIns="0" rIns="0" bIns="0">
            <a:spAutoFit/>
          </a:bodyPr>
          <a:lstStyle/>
          <a:p>
            <a:pPr algn="l"/>
            <a:r>
              <a:rPr lang="en-GB" sz="900">
                <a:solidFill>
                  <a:srgbClr val="000000">
                    <a:alpha val="50000"/>
                  </a:srgbClr>
                </a:solidFill>
                <a:latin typeface="Aptos" panose="020B0004020202020204" pitchFamily="34" charset="0"/>
              </a:rPr>
              <a:t>OFFICIAL</a:t>
            </a:r>
          </a:p>
        </p:txBody>
      </p:sp>
    </p:spTree>
    <p:extLst>
      <p:ext uri="{BB962C8B-B14F-4D97-AF65-F5344CB8AC3E}">
        <p14:creationId xmlns:p14="http://schemas.microsoft.com/office/powerpoint/2010/main" val="1603203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2" r:id="rId14"/>
    <p:sldLayoutId id="2147483663" r:id="rId15"/>
    <p:sldLayoutId id="2147483664" r:id="rId16"/>
    <p:sldLayoutId id="2147483665" r:id="rId17"/>
    <p:sldLayoutId id="2147483666" r:id="rId18"/>
    <p:sldLayoutId id="2147483667" r:id="rId19"/>
    <p:sldLayoutId id="2147483668" r:id="rId20"/>
  </p:sldLayoutIdLst>
  <p:txStyles>
    <p:titleStyle>
      <a:lvl1pPr algn="l" defTabSz="457200" rtl="0" eaLnBrk="1" latinLnBrk="0" hangingPunct="1">
        <a:spcBef>
          <a:spcPct val="0"/>
        </a:spcBef>
        <a:buNone/>
        <a:defRPr sz="30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hyperlink" Target="https://eu-west-1.protection.sophos.com/?d=nidirect.gov.uk&amp;u=aHR0cHM6Ly93d3cubmlkaXJlY3QuZ292LnVrL2FydGljbGVzL2FsbC1pcmVsYW5kLXNjaG9sYXJzaGlwcw==&amp;i=NjU1NTQ1Y2Y2MjBmMmMyMzA0ZGUyNThm&amp;t=c1FhTW5yT213MkhzZUFnWmQ4UlJXWDZ2MlZoTDdWMVJWcTlqTlVuOE9oYz0=&amp;h=568c35ccab0241c98d4cbdce0a8097b7&amp;s=AVNPUEhUT0NFTkNSWVBUSVbIOyAnMeo2By965HBWcpgltPms153kDxI_Zm_BbNY0nw" TargetMode="Externa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mailto:EMAinspections@economy-ni.gov.uk"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www.nidirect.gov.uk/articles/how-apply-education-maintenance-allowance" TargetMode="External"/><Relationship Id="rId1" Type="http://schemas.openxmlformats.org/officeDocument/2006/relationships/slideLayout" Target="../slideLayouts/slideLayout17.xml"/><Relationship Id="rId4" Type="http://schemas.openxmlformats.org/officeDocument/2006/relationships/image" Target="../media/image27.png"/></Relationships>
</file>

<file path=ppt/slides/_rels/slide4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4.xml"/><Relationship Id="rId4" Type="http://schemas.openxmlformats.org/officeDocument/2006/relationships/image" Target="../media/image30.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21.xml"/><Relationship Id="rId1" Type="http://schemas.openxmlformats.org/officeDocument/2006/relationships/slideLayout" Target="../slideLayouts/slideLayout20.xml"/><Relationship Id="rId4" Type="http://schemas.openxmlformats.org/officeDocument/2006/relationships/image" Target="../media/image31.emf"/></Relationships>
</file>

<file path=ppt/slides/_rels/slide5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package" Target="../embeddings/Microsoft_Excel_Worksheet1.xlsx"/><Relationship Id="rId7" Type="http://schemas.openxmlformats.org/officeDocument/2006/relationships/image" Target="../media/image33.emf"/><Relationship Id="rId2" Type="http://schemas.openxmlformats.org/officeDocument/2006/relationships/notesSlide" Target="../notesSlides/notesSlide22.xml"/><Relationship Id="rId1" Type="http://schemas.openxmlformats.org/officeDocument/2006/relationships/slideLayout" Target="../slideLayouts/slideLayout20.xml"/><Relationship Id="rId6" Type="http://schemas.openxmlformats.org/officeDocument/2006/relationships/image" Target="../media/image32.emf"/><Relationship Id="rId5" Type="http://schemas.openxmlformats.org/officeDocument/2006/relationships/package" Target="../embeddings/Microsoft_Excel_Worksheet2.xlsx"/><Relationship Id="rId4" Type="http://schemas.openxmlformats.org/officeDocument/2006/relationships/image" Target="../media/image31.emf"/></Relationships>
</file>

<file path=ppt/slides/_rels/slide52.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notesSlide" Target="../notesSlides/notesSlide23.xml"/><Relationship Id="rId1" Type="http://schemas.openxmlformats.org/officeDocument/2006/relationships/slideLayout" Target="../slideLayouts/slideLayout20.xml"/><Relationship Id="rId4" Type="http://schemas.openxmlformats.org/officeDocument/2006/relationships/image" Target="../media/image31.emf"/></Relationships>
</file>

<file path=ppt/slides/_rels/slide5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3" Type="http://schemas.openxmlformats.org/officeDocument/2006/relationships/hyperlink" Target="mailto:EMAinspections@economy-ni.gov.uk" TargetMode="External"/><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9">
            <a:extLst>
              <a:ext uri="{FF2B5EF4-FFF2-40B4-BE49-F238E27FC236}">
                <a16:creationId xmlns:a16="http://schemas.microsoft.com/office/drawing/2014/main" id="{202BA54A-9CF8-9EB8-3DEE-3CCCB3F5CB9D}"/>
              </a:ext>
            </a:extLst>
          </p:cNvPr>
          <p:cNvSpPr>
            <a:spLocks noGrp="1"/>
          </p:cNvSpPr>
          <p:nvPr>
            <p:ph type="body" sz="quarter" idx="11"/>
          </p:nvPr>
        </p:nvSpPr>
        <p:spPr>
          <a:xfrm>
            <a:off x="491320" y="1810513"/>
            <a:ext cx="3850481" cy="1702031"/>
          </a:xfrm>
          <a:prstGeom prst="rect">
            <a:avLst/>
          </a:prstGeom>
        </p:spPr>
        <p:txBody>
          <a:bodyPr>
            <a:normAutofit/>
          </a:bodyPr>
          <a:lstStyle/>
          <a:p>
            <a:endParaRPr lang="en-GB" noProof="0" dirty="0"/>
          </a:p>
          <a:p>
            <a:r>
              <a:rPr lang="en-GB" noProof="0" dirty="0">
                <a:latin typeface="+mn-lt"/>
              </a:rPr>
              <a:t>April 2026</a:t>
            </a:r>
          </a:p>
        </p:txBody>
      </p:sp>
      <p:sp>
        <p:nvSpPr>
          <p:cNvPr id="12" name="Title 23">
            <a:extLst>
              <a:ext uri="{FF2B5EF4-FFF2-40B4-BE49-F238E27FC236}">
                <a16:creationId xmlns:a16="http://schemas.microsoft.com/office/drawing/2014/main" id="{B2FF3828-2E1F-4089-8298-4E1BD5B85623}"/>
              </a:ext>
            </a:extLst>
          </p:cNvPr>
          <p:cNvSpPr>
            <a:spLocks noGrp="1"/>
          </p:cNvSpPr>
          <p:nvPr>
            <p:ph type="title"/>
          </p:nvPr>
        </p:nvSpPr>
        <p:spPr>
          <a:xfrm>
            <a:off x="491319" y="589789"/>
            <a:ext cx="6894747" cy="1056132"/>
          </a:xfrm>
          <a:prstGeom prst="rect">
            <a:avLst/>
          </a:prstGeom>
        </p:spPr>
        <p:txBody>
          <a:bodyPr/>
          <a:lstStyle/>
          <a:p>
            <a:pPr>
              <a:spcBef>
                <a:spcPts val="0"/>
              </a:spcBef>
            </a:pPr>
            <a:r>
              <a:rPr lang="en-GB" sz="2700" noProof="0" dirty="0">
                <a:latin typeface="+mj-lt"/>
                <a:ea typeface="Calibri" panose="020F0502020204030204" pitchFamily="34" charset="0"/>
                <a:cs typeface="Helvetica" panose="020B0604020202020204" pitchFamily="34" charset="0"/>
              </a:rPr>
              <a:t>EMA Service Review Forums </a:t>
            </a:r>
            <a:br>
              <a:rPr lang="en-GB" sz="4500" noProof="0" dirty="0">
                <a:latin typeface="+mj-lt"/>
                <a:ea typeface="Calibri" panose="020F0502020204030204" pitchFamily="34" charset="0"/>
                <a:cs typeface="Helvetica" panose="020B0604020202020204" pitchFamily="34" charset="0"/>
              </a:rPr>
            </a:br>
            <a:r>
              <a:rPr lang="en-GB" sz="2100" noProof="0" dirty="0">
                <a:latin typeface="+mj-lt"/>
                <a:ea typeface="Calibri" panose="020F0502020204030204" pitchFamily="34" charset="0"/>
                <a:cs typeface="Helvetica" panose="020B0604020202020204" pitchFamily="34" charset="0"/>
              </a:rPr>
              <a:t>FE Account Managers - Partner Services </a:t>
            </a:r>
            <a:endParaRPr lang="en-GB" sz="2100" noProof="0" dirty="0">
              <a:latin typeface="+mj-lt"/>
            </a:endParaRPr>
          </a:p>
        </p:txBody>
      </p:sp>
    </p:spTree>
    <p:extLst>
      <p:ext uri="{BB962C8B-B14F-4D97-AF65-F5344CB8AC3E}">
        <p14:creationId xmlns:p14="http://schemas.microsoft.com/office/powerpoint/2010/main" val="555032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3DDD7-0B54-C687-B1EA-E717F1E2C545}"/>
              </a:ext>
            </a:extLst>
          </p:cNvPr>
          <p:cNvSpPr>
            <a:spLocks noGrp="1"/>
          </p:cNvSpPr>
          <p:nvPr>
            <p:ph type="title"/>
          </p:nvPr>
        </p:nvSpPr>
        <p:spPr>
          <a:xfrm>
            <a:off x="480505" y="1858518"/>
            <a:ext cx="5773720" cy="1083564"/>
          </a:xfrm>
        </p:spPr>
        <p:txBody>
          <a:bodyPr/>
          <a:lstStyle/>
          <a:p>
            <a:r>
              <a:rPr lang="en-GB" sz="3000" noProof="0" dirty="0">
                <a:cs typeface="Helvetica" panose="020B0604020202020204" pitchFamily="34" charset="0"/>
              </a:rPr>
              <a:t>Applications for EMA </a:t>
            </a:r>
            <a:endParaRPr lang="en-GB" noProof="0" dirty="0"/>
          </a:p>
        </p:txBody>
      </p:sp>
    </p:spTree>
    <p:extLst>
      <p:ext uri="{BB962C8B-B14F-4D97-AF65-F5344CB8AC3E}">
        <p14:creationId xmlns:p14="http://schemas.microsoft.com/office/powerpoint/2010/main" val="319632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688D9-C1D9-2C49-1A04-723EEFF5CECF}"/>
            </a:ext>
          </a:extLst>
        </p:cNvPr>
        <p:cNvGrpSpPr/>
        <p:nvPr/>
      </p:nvGrpSpPr>
      <p:grpSpPr>
        <a:xfrm>
          <a:off x="0" y="0"/>
          <a:ext cx="0" cy="0"/>
          <a:chOff x="0" y="0"/>
          <a:chExt cx="0" cy="0"/>
        </a:xfrm>
      </p:grpSpPr>
      <p:sp>
        <p:nvSpPr>
          <p:cNvPr id="5" name="Title 3">
            <a:extLst>
              <a:ext uri="{FF2B5EF4-FFF2-40B4-BE49-F238E27FC236}">
                <a16:creationId xmlns:a16="http://schemas.microsoft.com/office/drawing/2014/main" id="{2A0CE509-2BBA-4D03-C257-90AC4813E9D8}"/>
              </a:ext>
            </a:extLst>
          </p:cNvPr>
          <p:cNvSpPr>
            <a:spLocks noGrp="1"/>
          </p:cNvSpPr>
          <p:nvPr>
            <p:ph type="title"/>
          </p:nvPr>
        </p:nvSpPr>
        <p:spPr>
          <a:xfrm>
            <a:off x="89870" y="118774"/>
            <a:ext cx="8897300" cy="1117262"/>
          </a:xfrm>
        </p:spPr>
        <p:txBody>
          <a:bodyPr/>
          <a:lstStyle/>
          <a:p>
            <a:r>
              <a:rPr lang="en-GB" sz="3000" noProof="0" dirty="0"/>
              <a:t>Volume of applications - comparison</a:t>
            </a:r>
            <a:br>
              <a:rPr lang="en-GB" noProof="0" dirty="0"/>
            </a:br>
            <a:endParaRPr lang="en-GB" noProof="0" dirty="0"/>
          </a:p>
        </p:txBody>
      </p:sp>
      <p:pic>
        <p:nvPicPr>
          <p:cNvPr id="3" name="Picture 2">
            <a:extLst>
              <a:ext uri="{FF2B5EF4-FFF2-40B4-BE49-F238E27FC236}">
                <a16:creationId xmlns:a16="http://schemas.microsoft.com/office/drawing/2014/main" id="{A1DCBB35-EECB-6E3E-1EFE-480E227B958F}"/>
              </a:ext>
            </a:extLst>
          </p:cNvPr>
          <p:cNvPicPr>
            <a:picLocks noChangeAspect="1"/>
          </p:cNvPicPr>
          <p:nvPr/>
        </p:nvPicPr>
        <p:blipFill>
          <a:blip r:embed="rId2"/>
          <a:stretch>
            <a:fillRect/>
          </a:stretch>
        </p:blipFill>
        <p:spPr>
          <a:xfrm>
            <a:off x="200080" y="859553"/>
            <a:ext cx="5069344" cy="2627565"/>
          </a:xfrm>
          <a:prstGeom prst="rect">
            <a:avLst/>
          </a:prstGeom>
        </p:spPr>
      </p:pic>
      <p:pic>
        <p:nvPicPr>
          <p:cNvPr id="7" name="Picture 6">
            <a:extLst>
              <a:ext uri="{FF2B5EF4-FFF2-40B4-BE49-F238E27FC236}">
                <a16:creationId xmlns:a16="http://schemas.microsoft.com/office/drawing/2014/main" id="{A164788F-9980-BE08-DCA3-B4A88B770B4F}"/>
              </a:ext>
            </a:extLst>
          </p:cNvPr>
          <p:cNvPicPr>
            <a:picLocks noChangeAspect="1"/>
          </p:cNvPicPr>
          <p:nvPr/>
        </p:nvPicPr>
        <p:blipFill>
          <a:blip r:embed="rId3"/>
          <a:stretch>
            <a:fillRect/>
          </a:stretch>
        </p:blipFill>
        <p:spPr>
          <a:xfrm>
            <a:off x="5388645" y="1796015"/>
            <a:ext cx="3438442" cy="2470584"/>
          </a:xfrm>
          <a:prstGeom prst="rect">
            <a:avLst/>
          </a:prstGeom>
        </p:spPr>
      </p:pic>
    </p:spTree>
    <p:extLst>
      <p:ext uri="{BB962C8B-B14F-4D97-AF65-F5344CB8AC3E}">
        <p14:creationId xmlns:p14="http://schemas.microsoft.com/office/powerpoint/2010/main" val="3251805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FBEA7-F6B5-76B8-7BBA-4AB3BF8CA83C}"/>
              </a:ext>
            </a:extLst>
          </p:cNvPr>
          <p:cNvSpPr>
            <a:spLocks noGrp="1"/>
          </p:cNvSpPr>
          <p:nvPr>
            <p:ph type="title" idx="4294967295"/>
          </p:nvPr>
        </p:nvSpPr>
        <p:spPr>
          <a:xfrm>
            <a:off x="157757" y="219076"/>
            <a:ext cx="7268766" cy="878681"/>
          </a:xfrm>
          <a:prstGeom prst="rect">
            <a:avLst/>
          </a:prstGeom>
        </p:spPr>
        <p:txBody>
          <a:bodyPr/>
          <a:lstStyle/>
          <a:p>
            <a:r>
              <a:rPr lang="en-GB" b="1" noProof="0" dirty="0">
                <a:solidFill>
                  <a:srgbClr val="ABE338"/>
                </a:solidFill>
                <a:latin typeface="+mj-lt"/>
                <a:cs typeface="Helvetica" panose="020B0604020202020204" pitchFamily="34" charset="0"/>
              </a:rPr>
              <a:t>Missing evidence link</a:t>
            </a:r>
            <a:br>
              <a:rPr lang="en-GB" b="1" noProof="0" dirty="0">
                <a:solidFill>
                  <a:srgbClr val="ABE338"/>
                </a:solidFill>
                <a:latin typeface="+mj-lt"/>
                <a:cs typeface="Helvetica" panose="020B0604020202020204" pitchFamily="34" charset="0"/>
              </a:rPr>
            </a:br>
            <a:endParaRPr lang="en-GB" b="1" noProof="0" dirty="0">
              <a:solidFill>
                <a:srgbClr val="ABE338"/>
              </a:solidFill>
              <a:latin typeface="+mj-lt"/>
              <a:cs typeface="Helvetica" panose="020B0604020202020204" pitchFamily="34" charset="0"/>
            </a:endParaRPr>
          </a:p>
        </p:txBody>
      </p:sp>
      <p:pic>
        <p:nvPicPr>
          <p:cNvPr id="6" name="Picture 5">
            <a:extLst>
              <a:ext uri="{FF2B5EF4-FFF2-40B4-BE49-F238E27FC236}">
                <a16:creationId xmlns:a16="http://schemas.microsoft.com/office/drawing/2014/main" id="{C5F12E2E-8065-EEA4-EDA1-2C913778BA1F}"/>
              </a:ext>
            </a:extLst>
          </p:cNvPr>
          <p:cNvPicPr>
            <a:picLocks noChangeAspect="1"/>
          </p:cNvPicPr>
          <p:nvPr/>
        </p:nvPicPr>
        <p:blipFill>
          <a:blip r:embed="rId3"/>
          <a:srcRect/>
          <a:stretch/>
        </p:blipFill>
        <p:spPr>
          <a:xfrm>
            <a:off x="222806" y="972304"/>
            <a:ext cx="5197644" cy="2113796"/>
          </a:xfrm>
          <a:prstGeom prst="rect">
            <a:avLst/>
          </a:prstGeom>
        </p:spPr>
      </p:pic>
      <p:sp>
        <p:nvSpPr>
          <p:cNvPr id="13" name="Oval 12">
            <a:extLst>
              <a:ext uri="{FF2B5EF4-FFF2-40B4-BE49-F238E27FC236}">
                <a16:creationId xmlns:a16="http://schemas.microsoft.com/office/drawing/2014/main" id="{A901A7AB-BDD5-BF5C-197D-5628375EB3BE}"/>
              </a:ext>
            </a:extLst>
          </p:cNvPr>
          <p:cNvSpPr/>
          <p:nvPr/>
        </p:nvSpPr>
        <p:spPr>
          <a:xfrm>
            <a:off x="3136573" y="2415357"/>
            <a:ext cx="581891" cy="36368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noProof="0" dirty="0"/>
          </a:p>
        </p:txBody>
      </p:sp>
      <p:pic>
        <p:nvPicPr>
          <p:cNvPr id="4" name="Picture 3">
            <a:extLst>
              <a:ext uri="{FF2B5EF4-FFF2-40B4-BE49-F238E27FC236}">
                <a16:creationId xmlns:a16="http://schemas.microsoft.com/office/drawing/2014/main" id="{5D42AD38-F6DC-ADCD-398B-DE4B7BEF51AA}"/>
              </a:ext>
            </a:extLst>
          </p:cNvPr>
          <p:cNvPicPr>
            <a:picLocks noChangeAspect="1"/>
          </p:cNvPicPr>
          <p:nvPr/>
        </p:nvPicPr>
        <p:blipFill rotWithShape="1">
          <a:blip r:embed="rId4"/>
          <a:srcRect l="47086" t="27300" r="33415" b="60468"/>
          <a:stretch>
            <a:fillRect/>
          </a:stretch>
        </p:blipFill>
        <p:spPr bwMode="auto">
          <a:xfrm>
            <a:off x="5711339" y="2141434"/>
            <a:ext cx="2324533" cy="926185"/>
          </a:xfrm>
          <a:prstGeom prst="rect">
            <a:avLst/>
          </a:prstGeom>
          <a:ln>
            <a:noFill/>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4477820A-F0BE-496E-12A8-CB6DD827C280}"/>
              </a:ext>
            </a:extLst>
          </p:cNvPr>
          <p:cNvSpPr/>
          <p:nvPr/>
        </p:nvSpPr>
        <p:spPr>
          <a:xfrm>
            <a:off x="6632232" y="2339200"/>
            <a:ext cx="870366" cy="15231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pic>
        <p:nvPicPr>
          <p:cNvPr id="7" name="Picture 6">
            <a:extLst>
              <a:ext uri="{FF2B5EF4-FFF2-40B4-BE49-F238E27FC236}">
                <a16:creationId xmlns:a16="http://schemas.microsoft.com/office/drawing/2014/main" id="{8734E98A-940E-0CED-D7EE-BC499098613D}"/>
              </a:ext>
            </a:extLst>
          </p:cNvPr>
          <p:cNvPicPr>
            <a:picLocks noChangeAspect="1"/>
          </p:cNvPicPr>
          <p:nvPr/>
        </p:nvPicPr>
        <p:blipFill rotWithShape="1">
          <a:blip r:embed="rId5"/>
          <a:srcRect l="34706" t="42198" r="35098" b="38434"/>
          <a:stretch>
            <a:fillRect/>
          </a:stretch>
        </p:blipFill>
        <p:spPr bwMode="auto">
          <a:xfrm>
            <a:off x="5711340" y="3343597"/>
            <a:ext cx="2324532" cy="831928"/>
          </a:xfrm>
          <a:prstGeom prst="rect">
            <a:avLst/>
          </a:prstGeom>
          <a:ln>
            <a:noFill/>
          </a:ln>
          <a:extLst>
            <a:ext uri="{53640926-AAD7-44D8-BBD7-CCE9431645EC}">
              <a14:shadowObscured xmlns:a14="http://schemas.microsoft.com/office/drawing/2010/main"/>
            </a:ext>
          </a:extLst>
        </p:spPr>
      </p:pic>
      <p:sp>
        <p:nvSpPr>
          <p:cNvPr id="9" name="Rectangle 8">
            <a:extLst>
              <a:ext uri="{FF2B5EF4-FFF2-40B4-BE49-F238E27FC236}">
                <a16:creationId xmlns:a16="http://schemas.microsoft.com/office/drawing/2014/main" id="{141B7EA4-68BD-DA2A-7D77-48AD2FB72AC3}"/>
              </a:ext>
            </a:extLst>
          </p:cNvPr>
          <p:cNvSpPr/>
          <p:nvPr/>
        </p:nvSpPr>
        <p:spPr>
          <a:xfrm>
            <a:off x="6632232" y="3452247"/>
            <a:ext cx="1016182" cy="2131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pic>
        <p:nvPicPr>
          <p:cNvPr id="11" name="Picture 10">
            <a:extLst>
              <a:ext uri="{FF2B5EF4-FFF2-40B4-BE49-F238E27FC236}">
                <a16:creationId xmlns:a16="http://schemas.microsoft.com/office/drawing/2014/main" id="{DC35D3D4-30A0-D2A4-DB12-9BCE4FFA5FDB}"/>
              </a:ext>
            </a:extLst>
          </p:cNvPr>
          <p:cNvPicPr>
            <a:picLocks noChangeAspect="1"/>
          </p:cNvPicPr>
          <p:nvPr/>
        </p:nvPicPr>
        <p:blipFill rotWithShape="1">
          <a:blip r:embed="rId6"/>
          <a:srcRect l="34788" t="43609" r="34633" b="39018"/>
          <a:stretch>
            <a:fillRect/>
          </a:stretch>
        </p:blipFill>
        <p:spPr bwMode="auto">
          <a:xfrm>
            <a:off x="5711340" y="967975"/>
            <a:ext cx="2324532" cy="878681"/>
          </a:xfrm>
          <a:prstGeom prst="rect">
            <a:avLst/>
          </a:prstGeom>
          <a:ln>
            <a:noFill/>
          </a:ln>
          <a:extLst>
            <a:ext uri="{53640926-AAD7-44D8-BBD7-CCE9431645EC}">
              <a14:shadowObscured xmlns:a14="http://schemas.microsoft.com/office/drawing/2010/main"/>
            </a:ext>
          </a:extLst>
        </p:spPr>
      </p:pic>
      <p:sp>
        <p:nvSpPr>
          <p:cNvPr id="14" name="Rectangle 13">
            <a:extLst>
              <a:ext uri="{FF2B5EF4-FFF2-40B4-BE49-F238E27FC236}">
                <a16:creationId xmlns:a16="http://schemas.microsoft.com/office/drawing/2014/main" id="{90D6BBE7-1D59-822A-2660-D0129C29A70C}"/>
              </a:ext>
            </a:extLst>
          </p:cNvPr>
          <p:cNvSpPr/>
          <p:nvPr/>
        </p:nvSpPr>
        <p:spPr>
          <a:xfrm>
            <a:off x="6632233" y="1097758"/>
            <a:ext cx="938690" cy="1977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988024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1D975-4AEF-CD09-7F99-A3455BA1E4EE}"/>
              </a:ext>
            </a:extLst>
          </p:cNvPr>
          <p:cNvSpPr>
            <a:spLocks noGrp="1"/>
          </p:cNvSpPr>
          <p:nvPr>
            <p:ph type="title" idx="4294967295"/>
          </p:nvPr>
        </p:nvSpPr>
        <p:spPr>
          <a:xfrm>
            <a:off x="260605" y="185452"/>
            <a:ext cx="5156597" cy="561975"/>
          </a:xfrm>
          <a:prstGeom prst="rect">
            <a:avLst/>
          </a:prstGeom>
        </p:spPr>
        <p:txBody>
          <a:bodyPr/>
          <a:lstStyle/>
          <a:p>
            <a:r>
              <a:rPr lang="en-GB" b="1" noProof="0" dirty="0">
                <a:solidFill>
                  <a:srgbClr val="ABE338"/>
                </a:solidFill>
                <a:latin typeface="+mj-lt"/>
                <a:cs typeface="Helvetica" panose="020B0604020202020204" pitchFamily="34" charset="0"/>
              </a:rPr>
              <a:t>Common questions</a:t>
            </a:r>
          </a:p>
        </p:txBody>
      </p:sp>
      <p:sp>
        <p:nvSpPr>
          <p:cNvPr id="11" name="TextBox 10">
            <a:extLst>
              <a:ext uri="{FF2B5EF4-FFF2-40B4-BE49-F238E27FC236}">
                <a16:creationId xmlns:a16="http://schemas.microsoft.com/office/drawing/2014/main" id="{0A433F41-DB5E-A938-A72A-91ED291B88EA}"/>
              </a:ext>
            </a:extLst>
          </p:cNvPr>
          <p:cNvSpPr txBox="1"/>
          <p:nvPr/>
        </p:nvSpPr>
        <p:spPr>
          <a:xfrm>
            <a:off x="333326" y="3814503"/>
            <a:ext cx="8301519" cy="300082"/>
          </a:xfrm>
          <a:prstGeom prst="rect">
            <a:avLst/>
          </a:prstGeom>
          <a:noFill/>
        </p:spPr>
        <p:txBody>
          <a:bodyPr wrap="square" rtlCol="0">
            <a:spAutoFit/>
          </a:bodyPr>
          <a:lstStyle/>
          <a:p>
            <a:pPr marL="257175" indent="-257175">
              <a:buAutoNum type="alphaUcParenR"/>
            </a:pPr>
            <a:endParaRPr lang="en-GB" sz="1350" noProof="0" dirty="0">
              <a:solidFill>
                <a:srgbClr val="FFFF00"/>
              </a:solidFill>
              <a:latin typeface="Helvetica" panose="020B0604020202020204" pitchFamily="34" charset="0"/>
              <a:cs typeface="Helvetica" panose="020B0604020202020204" pitchFamily="34" charset="0"/>
            </a:endParaRPr>
          </a:p>
        </p:txBody>
      </p:sp>
      <p:sp>
        <p:nvSpPr>
          <p:cNvPr id="9" name="TextBox 8">
            <a:extLst>
              <a:ext uri="{FF2B5EF4-FFF2-40B4-BE49-F238E27FC236}">
                <a16:creationId xmlns:a16="http://schemas.microsoft.com/office/drawing/2014/main" id="{29EC55C5-1BC4-3747-DECD-CB362C8ED8C7}"/>
              </a:ext>
            </a:extLst>
          </p:cNvPr>
          <p:cNvSpPr txBox="1"/>
          <p:nvPr/>
        </p:nvSpPr>
        <p:spPr>
          <a:xfrm>
            <a:off x="438912" y="1053389"/>
            <a:ext cx="7622438" cy="2169825"/>
          </a:xfrm>
          <a:prstGeom prst="rect">
            <a:avLst/>
          </a:prstGeom>
          <a:noFill/>
        </p:spPr>
        <p:txBody>
          <a:bodyPr wrap="square" rtlCol="0">
            <a:spAutoFit/>
          </a:bodyPr>
          <a:lstStyle/>
          <a:p>
            <a:r>
              <a:rPr lang="en-GB" sz="1500" b="1" noProof="0">
                <a:solidFill>
                  <a:schemeClr val="bg1"/>
                </a:solidFill>
              </a:rPr>
              <a:t>If </a:t>
            </a:r>
            <a:r>
              <a:rPr lang="en-GB" sz="1500" b="1" noProof="0" dirty="0">
                <a:solidFill>
                  <a:schemeClr val="bg1"/>
                </a:solidFill>
              </a:rPr>
              <a:t>you need to give a new member of staff access to the portal, what should you do? </a:t>
            </a:r>
          </a:p>
          <a:p>
            <a:endParaRPr lang="en-GB" sz="1500" b="1" noProof="0" dirty="0">
              <a:solidFill>
                <a:schemeClr val="bg1"/>
              </a:solidFill>
            </a:endParaRPr>
          </a:p>
          <a:p>
            <a:pPr marL="285750" indent="-285750">
              <a:buFont typeface="Arial" panose="020B0604020202020204" pitchFamily="34" charset="0"/>
              <a:buChar char="•"/>
            </a:pPr>
            <a:r>
              <a:rPr lang="en-GB" sz="1500" noProof="0" dirty="0">
                <a:solidFill>
                  <a:schemeClr val="bg1"/>
                </a:solidFill>
              </a:rPr>
              <a:t>You can create a new user in the maintenance section of the portal. You should also expire any users who no longer require access.</a:t>
            </a:r>
          </a:p>
          <a:p>
            <a:endParaRPr lang="en-GB" sz="1500" noProof="0" dirty="0">
              <a:solidFill>
                <a:schemeClr val="bg1"/>
              </a:solidFill>
            </a:endParaRPr>
          </a:p>
          <a:p>
            <a:r>
              <a:rPr lang="en-GB" sz="1500" b="1" noProof="0" dirty="0">
                <a:solidFill>
                  <a:schemeClr val="bg1"/>
                </a:solidFill>
              </a:rPr>
              <a:t>How much can a student be absent before it starts to affect their EMA?</a:t>
            </a:r>
          </a:p>
          <a:p>
            <a:endParaRPr lang="en-GB" sz="1500" noProof="0" dirty="0">
              <a:solidFill>
                <a:schemeClr val="bg1"/>
              </a:solidFill>
            </a:endParaRPr>
          </a:p>
          <a:p>
            <a:pPr marL="285750" indent="-285750">
              <a:buFont typeface="Arial" panose="020B0604020202020204" pitchFamily="34" charset="0"/>
              <a:buChar char="•"/>
            </a:pPr>
            <a:r>
              <a:rPr lang="en-GB" sz="1500" noProof="0" dirty="0">
                <a:solidFill>
                  <a:schemeClr val="bg1"/>
                </a:solidFill>
              </a:rPr>
              <a:t>As per the guidance, there is no cap on how many times a student can be off ill as long as you’re confident the illness is genuine.</a:t>
            </a:r>
          </a:p>
        </p:txBody>
      </p:sp>
    </p:spTree>
    <p:extLst>
      <p:ext uri="{BB962C8B-B14F-4D97-AF65-F5344CB8AC3E}">
        <p14:creationId xmlns:p14="http://schemas.microsoft.com/office/powerpoint/2010/main" val="253817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56841D1-0890-4365-A573-74F2F16E5B9C}"/>
              </a:ext>
            </a:extLst>
          </p:cNvPr>
          <p:cNvSpPr>
            <a:spLocks noGrp="1"/>
          </p:cNvSpPr>
          <p:nvPr>
            <p:ph type="body" sz="half" idx="4294967295"/>
          </p:nvPr>
        </p:nvSpPr>
        <p:spPr>
          <a:xfrm>
            <a:off x="351130" y="4058350"/>
            <a:ext cx="955866" cy="392415"/>
          </a:xfrm>
        </p:spPr>
        <p:txBody>
          <a:bodyPr>
            <a:normAutofit/>
          </a:bodyPr>
          <a:lstStyle/>
          <a:p>
            <a:pPr marL="0" indent="0">
              <a:buNone/>
            </a:pPr>
            <a:r>
              <a:rPr lang="en-GB" sz="1500" noProof="0" dirty="0">
                <a:solidFill>
                  <a:schemeClr val="bg1"/>
                </a:solidFill>
                <a:latin typeface="+mn-lt"/>
                <a:ea typeface="MS Mincho" panose="02020609040205080304" pitchFamily="49" charset="-128"/>
              </a:rPr>
              <a:t>Suspend</a:t>
            </a:r>
          </a:p>
        </p:txBody>
      </p:sp>
      <p:sp>
        <p:nvSpPr>
          <p:cNvPr id="6" name="TextBox 5">
            <a:extLst>
              <a:ext uri="{FF2B5EF4-FFF2-40B4-BE49-F238E27FC236}">
                <a16:creationId xmlns:a16="http://schemas.microsoft.com/office/drawing/2014/main" id="{4A01DA16-CD53-48E4-823A-64CBB2CB0888}"/>
              </a:ext>
            </a:extLst>
          </p:cNvPr>
          <p:cNvSpPr txBox="1"/>
          <p:nvPr/>
        </p:nvSpPr>
        <p:spPr>
          <a:xfrm>
            <a:off x="387450" y="1484752"/>
            <a:ext cx="1341784" cy="323165"/>
          </a:xfrm>
          <a:prstGeom prst="rect">
            <a:avLst/>
          </a:prstGeom>
          <a:noFill/>
        </p:spPr>
        <p:txBody>
          <a:bodyPr wrap="square" rtlCol="0">
            <a:spAutoFit/>
          </a:bodyPr>
          <a:lstStyle/>
          <a:p>
            <a:r>
              <a:rPr lang="en-GB" sz="1500" noProof="0" dirty="0">
                <a:solidFill>
                  <a:schemeClr val="bg1"/>
                </a:solidFill>
              </a:rPr>
              <a:t>Remove</a:t>
            </a:r>
          </a:p>
        </p:txBody>
      </p:sp>
      <p:sp>
        <p:nvSpPr>
          <p:cNvPr id="8" name="Arrow: Right 7">
            <a:extLst>
              <a:ext uri="{FF2B5EF4-FFF2-40B4-BE49-F238E27FC236}">
                <a16:creationId xmlns:a16="http://schemas.microsoft.com/office/drawing/2014/main" id="{6FD50A69-CA55-4D99-AB46-9E67F977DC85}"/>
              </a:ext>
            </a:extLst>
          </p:cNvPr>
          <p:cNvSpPr/>
          <p:nvPr/>
        </p:nvSpPr>
        <p:spPr>
          <a:xfrm>
            <a:off x="1729234" y="1457430"/>
            <a:ext cx="1630017" cy="39241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noProof="0" dirty="0"/>
          </a:p>
        </p:txBody>
      </p:sp>
      <p:sp>
        <p:nvSpPr>
          <p:cNvPr id="9" name="TextBox 8">
            <a:extLst>
              <a:ext uri="{FF2B5EF4-FFF2-40B4-BE49-F238E27FC236}">
                <a16:creationId xmlns:a16="http://schemas.microsoft.com/office/drawing/2014/main" id="{C50A727F-9A2D-4E0A-9347-324EBE018149}"/>
              </a:ext>
            </a:extLst>
          </p:cNvPr>
          <p:cNvSpPr txBox="1"/>
          <p:nvPr/>
        </p:nvSpPr>
        <p:spPr>
          <a:xfrm>
            <a:off x="3791396" y="1375169"/>
            <a:ext cx="4825909" cy="553998"/>
          </a:xfrm>
          <a:prstGeom prst="rect">
            <a:avLst/>
          </a:prstGeom>
          <a:noFill/>
        </p:spPr>
        <p:txBody>
          <a:bodyPr wrap="square" rtlCol="0">
            <a:spAutoFit/>
          </a:bodyPr>
          <a:lstStyle/>
          <a:p>
            <a:r>
              <a:rPr lang="en-GB" sz="1500" noProof="0" dirty="0">
                <a:solidFill>
                  <a:schemeClr val="bg1"/>
                </a:solidFill>
              </a:rPr>
              <a:t>You should only remove a student if they have not signed a learning agreement.</a:t>
            </a:r>
          </a:p>
        </p:txBody>
      </p:sp>
      <p:sp>
        <p:nvSpPr>
          <p:cNvPr id="10" name="TextBox 9">
            <a:extLst>
              <a:ext uri="{FF2B5EF4-FFF2-40B4-BE49-F238E27FC236}">
                <a16:creationId xmlns:a16="http://schemas.microsoft.com/office/drawing/2014/main" id="{179747D9-0605-40D7-9C2B-D563AB0E5E44}"/>
              </a:ext>
            </a:extLst>
          </p:cNvPr>
          <p:cNvSpPr txBox="1"/>
          <p:nvPr/>
        </p:nvSpPr>
        <p:spPr>
          <a:xfrm>
            <a:off x="351130" y="2561283"/>
            <a:ext cx="1272210" cy="323165"/>
          </a:xfrm>
          <a:prstGeom prst="rect">
            <a:avLst/>
          </a:prstGeom>
          <a:noFill/>
        </p:spPr>
        <p:txBody>
          <a:bodyPr wrap="square" rtlCol="0">
            <a:spAutoFit/>
          </a:bodyPr>
          <a:lstStyle/>
          <a:p>
            <a:r>
              <a:rPr lang="en-GB" sz="1500" noProof="0" dirty="0">
                <a:solidFill>
                  <a:schemeClr val="bg1"/>
                </a:solidFill>
              </a:rPr>
              <a:t>Stop</a:t>
            </a:r>
          </a:p>
        </p:txBody>
      </p:sp>
      <p:sp>
        <p:nvSpPr>
          <p:cNvPr id="11" name="Arrow: Right 10">
            <a:extLst>
              <a:ext uri="{FF2B5EF4-FFF2-40B4-BE49-F238E27FC236}">
                <a16:creationId xmlns:a16="http://schemas.microsoft.com/office/drawing/2014/main" id="{D8B5D07D-8D4A-4139-8A76-B15939CCD46D}"/>
              </a:ext>
            </a:extLst>
          </p:cNvPr>
          <p:cNvSpPr/>
          <p:nvPr/>
        </p:nvSpPr>
        <p:spPr>
          <a:xfrm>
            <a:off x="1692914" y="2526659"/>
            <a:ext cx="1630017" cy="39241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noProof="0" dirty="0"/>
          </a:p>
        </p:txBody>
      </p:sp>
      <p:sp>
        <p:nvSpPr>
          <p:cNvPr id="12" name="TextBox 11">
            <a:extLst>
              <a:ext uri="{FF2B5EF4-FFF2-40B4-BE49-F238E27FC236}">
                <a16:creationId xmlns:a16="http://schemas.microsoft.com/office/drawing/2014/main" id="{CDC2D926-A96B-46B0-8836-CAD3E3A289D5}"/>
              </a:ext>
            </a:extLst>
          </p:cNvPr>
          <p:cNvSpPr txBox="1"/>
          <p:nvPr/>
        </p:nvSpPr>
        <p:spPr>
          <a:xfrm>
            <a:off x="3762137" y="2260132"/>
            <a:ext cx="4845407" cy="1015663"/>
          </a:xfrm>
          <a:prstGeom prst="rect">
            <a:avLst/>
          </a:prstGeom>
          <a:noFill/>
        </p:spPr>
        <p:txBody>
          <a:bodyPr wrap="square" rtlCol="0">
            <a:spAutoFit/>
          </a:bodyPr>
          <a:lstStyle/>
          <a:p>
            <a:r>
              <a:rPr lang="en-GB" sz="1500" noProof="0" dirty="0">
                <a:solidFill>
                  <a:schemeClr val="bg1"/>
                </a:solidFill>
              </a:rPr>
              <a:t>If a student leaves the learning centre permanently, you must stop the EMA Agreement. This will place a stop on the student record. You then no longer need to record attendance, and no more payments will be made.</a:t>
            </a:r>
          </a:p>
        </p:txBody>
      </p:sp>
      <p:sp>
        <p:nvSpPr>
          <p:cNvPr id="13" name="Arrow: Right 12">
            <a:extLst>
              <a:ext uri="{FF2B5EF4-FFF2-40B4-BE49-F238E27FC236}">
                <a16:creationId xmlns:a16="http://schemas.microsoft.com/office/drawing/2014/main" id="{FE95D189-B14C-4202-86A2-35786BEC4BFC}"/>
              </a:ext>
            </a:extLst>
          </p:cNvPr>
          <p:cNvSpPr/>
          <p:nvPr/>
        </p:nvSpPr>
        <p:spPr>
          <a:xfrm>
            <a:off x="1625032" y="3998768"/>
            <a:ext cx="1630017" cy="39241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noProof="0" dirty="0"/>
          </a:p>
        </p:txBody>
      </p:sp>
      <p:sp>
        <p:nvSpPr>
          <p:cNvPr id="14" name="TextBox 13">
            <a:extLst>
              <a:ext uri="{FF2B5EF4-FFF2-40B4-BE49-F238E27FC236}">
                <a16:creationId xmlns:a16="http://schemas.microsoft.com/office/drawing/2014/main" id="{56FFF42D-D35D-4A68-AD7E-70B18D2FEB5A}"/>
              </a:ext>
            </a:extLst>
          </p:cNvPr>
          <p:cNvSpPr txBox="1"/>
          <p:nvPr/>
        </p:nvSpPr>
        <p:spPr>
          <a:xfrm>
            <a:off x="3771899" y="3606760"/>
            <a:ext cx="4845407" cy="1015663"/>
          </a:xfrm>
          <a:prstGeom prst="rect">
            <a:avLst/>
          </a:prstGeom>
          <a:noFill/>
        </p:spPr>
        <p:txBody>
          <a:bodyPr wrap="square" rtlCol="0">
            <a:spAutoFit/>
          </a:bodyPr>
          <a:lstStyle/>
          <a:p>
            <a:r>
              <a:rPr lang="en-GB" sz="1500" noProof="0" dirty="0">
                <a:solidFill>
                  <a:schemeClr val="bg1"/>
                </a:solidFill>
              </a:rPr>
              <a:t>You should suspend EMA Agreements for students who are absent long term from the learning centre and you are unsure if their absence will be permanent. You can then reactivate the EMA Agreement if they return.</a:t>
            </a:r>
          </a:p>
        </p:txBody>
      </p:sp>
      <p:sp>
        <p:nvSpPr>
          <p:cNvPr id="5" name="TextBox 4">
            <a:extLst>
              <a:ext uri="{FF2B5EF4-FFF2-40B4-BE49-F238E27FC236}">
                <a16:creationId xmlns:a16="http://schemas.microsoft.com/office/drawing/2014/main" id="{D3005225-72D5-AD4A-FECB-E4E3C3AA40FD}"/>
              </a:ext>
            </a:extLst>
          </p:cNvPr>
          <p:cNvSpPr txBox="1"/>
          <p:nvPr/>
        </p:nvSpPr>
        <p:spPr>
          <a:xfrm>
            <a:off x="351130" y="704064"/>
            <a:ext cx="8266176" cy="323165"/>
          </a:xfrm>
          <a:prstGeom prst="rect">
            <a:avLst/>
          </a:prstGeom>
          <a:noFill/>
        </p:spPr>
        <p:txBody>
          <a:bodyPr wrap="square">
            <a:spAutoFit/>
          </a:bodyPr>
          <a:lstStyle/>
          <a:p>
            <a:r>
              <a:rPr lang="en-GB" sz="1500" b="1" noProof="0" dirty="0">
                <a:solidFill>
                  <a:schemeClr val="bg1"/>
                </a:solidFill>
                <a:cs typeface="Helvetica" panose="020B0604020202020204" pitchFamily="34" charset="0"/>
              </a:rPr>
              <a:t>Under what circumstances should I use remove, stop, suspend?</a:t>
            </a:r>
          </a:p>
        </p:txBody>
      </p:sp>
    </p:spTree>
    <p:extLst>
      <p:ext uri="{BB962C8B-B14F-4D97-AF65-F5344CB8AC3E}">
        <p14:creationId xmlns:p14="http://schemas.microsoft.com/office/powerpoint/2010/main" val="3728615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A89A93-6DE9-5EA2-1F23-DB9EFBC31CE0}"/>
              </a:ext>
            </a:extLst>
          </p:cNvPr>
          <p:cNvSpPr>
            <a:spLocks noGrp="1"/>
          </p:cNvSpPr>
          <p:nvPr>
            <p:ph type="body" sz="quarter" idx="11"/>
          </p:nvPr>
        </p:nvSpPr>
        <p:spPr>
          <a:xfrm>
            <a:off x="491320" y="1152145"/>
            <a:ext cx="4748192" cy="1648206"/>
          </a:xfrm>
        </p:spPr>
        <p:txBody>
          <a:bodyPr>
            <a:noAutofit/>
          </a:bodyPr>
          <a:lstStyle/>
          <a:p>
            <a:pPr lvl="0"/>
            <a:r>
              <a:rPr lang="en-GB" sz="1500" noProof="0" dirty="0">
                <a:latin typeface="+mn-lt"/>
              </a:rPr>
              <a:t>Delivered enhancements</a:t>
            </a:r>
          </a:p>
          <a:p>
            <a:pPr marL="285750" lvl="0" indent="-285750">
              <a:buFont typeface="Arial" panose="020B0604020202020204" pitchFamily="34" charset="0"/>
              <a:buChar char="•"/>
            </a:pPr>
            <a:r>
              <a:rPr lang="en-GB" sz="1500" b="0" noProof="0" dirty="0">
                <a:latin typeface="+mn-lt"/>
              </a:rPr>
              <a:t>Missing evidence and information added to the LC Portal – January 2026</a:t>
            </a:r>
          </a:p>
          <a:p>
            <a:pPr marL="285750" indent="-285750">
              <a:buFont typeface="Arial" panose="020B0604020202020204" pitchFamily="34" charset="0"/>
              <a:buChar char="•"/>
            </a:pPr>
            <a:r>
              <a:rPr lang="en-GB" sz="1500" b="0" noProof="0" dirty="0">
                <a:latin typeface="+mn-lt"/>
              </a:rPr>
              <a:t>Creation of  ‘unconfirmed January/June bonus' link within homepage – July 2025</a:t>
            </a:r>
          </a:p>
          <a:p>
            <a:pPr marL="285750" lvl="0" indent="-285750">
              <a:buFont typeface="Arial" panose="020B0604020202020204" pitchFamily="34" charset="0"/>
              <a:buChar char="•"/>
            </a:pPr>
            <a:r>
              <a:rPr lang="en-GB" sz="1500" b="0" noProof="0" dirty="0">
                <a:latin typeface="+mn-lt"/>
              </a:rPr>
              <a:t>Remove restriction on LC Portal users being able to update previous AY apps – September 25</a:t>
            </a:r>
          </a:p>
        </p:txBody>
      </p:sp>
      <p:sp>
        <p:nvSpPr>
          <p:cNvPr id="3" name="Title 2">
            <a:extLst>
              <a:ext uri="{FF2B5EF4-FFF2-40B4-BE49-F238E27FC236}">
                <a16:creationId xmlns:a16="http://schemas.microsoft.com/office/drawing/2014/main" id="{D02E12AB-FE36-4C2B-92EE-9F0CB7833BA1}"/>
              </a:ext>
            </a:extLst>
          </p:cNvPr>
          <p:cNvSpPr>
            <a:spLocks noGrp="1"/>
          </p:cNvSpPr>
          <p:nvPr>
            <p:ph type="title"/>
          </p:nvPr>
        </p:nvSpPr>
        <p:spPr>
          <a:xfrm>
            <a:off x="491319" y="260605"/>
            <a:ext cx="5324265" cy="562356"/>
          </a:xfrm>
        </p:spPr>
        <p:txBody>
          <a:bodyPr/>
          <a:lstStyle/>
          <a:p>
            <a:r>
              <a:rPr lang="en-GB" sz="3000" noProof="0" dirty="0">
                <a:latin typeface="+mn-lt"/>
              </a:rPr>
              <a:t>System enhancements</a:t>
            </a:r>
          </a:p>
        </p:txBody>
      </p:sp>
      <p:pic>
        <p:nvPicPr>
          <p:cNvPr id="1026" name="Picture 2" descr="Delivery &amp; Returns | very.co.uk">
            <a:extLst>
              <a:ext uri="{FF2B5EF4-FFF2-40B4-BE49-F238E27FC236}">
                <a16:creationId xmlns:a16="http://schemas.microsoft.com/office/drawing/2014/main" id="{4A72FD13-F947-29DB-3714-503EC86FFC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1470" y="923544"/>
            <a:ext cx="2135981" cy="120015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a:extLst>
              <a:ext uri="{FF2B5EF4-FFF2-40B4-BE49-F238E27FC236}">
                <a16:creationId xmlns:a16="http://schemas.microsoft.com/office/drawing/2014/main" id="{58817DBD-F4B2-CCCC-0717-65DE1420070B}"/>
              </a:ext>
            </a:extLst>
          </p:cNvPr>
          <p:cNvSpPr>
            <a:spLocks noChangeAspect="1" noChangeArrowheads="1"/>
          </p:cNvSpPr>
          <p:nvPr/>
        </p:nvSpPr>
        <p:spPr bwMode="auto">
          <a:xfrm>
            <a:off x="4457700" y="24574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noProof="0" dirty="0"/>
          </a:p>
        </p:txBody>
      </p:sp>
      <p:sp>
        <p:nvSpPr>
          <p:cNvPr id="5" name="AutoShape 6">
            <a:extLst>
              <a:ext uri="{FF2B5EF4-FFF2-40B4-BE49-F238E27FC236}">
                <a16:creationId xmlns:a16="http://schemas.microsoft.com/office/drawing/2014/main" id="{285F1A24-4DDD-75C5-E679-BA955656DEEB}"/>
              </a:ext>
            </a:extLst>
          </p:cNvPr>
          <p:cNvSpPr>
            <a:spLocks noChangeAspect="1" noChangeArrowheads="1"/>
          </p:cNvSpPr>
          <p:nvPr/>
        </p:nvSpPr>
        <p:spPr bwMode="auto">
          <a:xfrm>
            <a:off x="4572000" y="2571750"/>
            <a:ext cx="1648206" cy="164820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noProof="0" dirty="0"/>
          </a:p>
        </p:txBody>
      </p:sp>
      <p:sp>
        <p:nvSpPr>
          <p:cNvPr id="6" name="AutoShape 8">
            <a:extLst>
              <a:ext uri="{FF2B5EF4-FFF2-40B4-BE49-F238E27FC236}">
                <a16:creationId xmlns:a16="http://schemas.microsoft.com/office/drawing/2014/main" id="{F13DB6B6-9E8E-4A91-B8BA-8C7BB7EEF220}"/>
              </a:ext>
            </a:extLst>
          </p:cNvPr>
          <p:cNvSpPr>
            <a:spLocks noChangeAspect="1" noChangeArrowheads="1"/>
          </p:cNvSpPr>
          <p:nvPr/>
        </p:nvSpPr>
        <p:spPr bwMode="auto">
          <a:xfrm>
            <a:off x="4572000" y="25717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noProof="0" dirty="0"/>
          </a:p>
        </p:txBody>
      </p:sp>
      <p:sp>
        <p:nvSpPr>
          <p:cNvPr id="7" name="AutoShape 10">
            <a:extLst>
              <a:ext uri="{FF2B5EF4-FFF2-40B4-BE49-F238E27FC236}">
                <a16:creationId xmlns:a16="http://schemas.microsoft.com/office/drawing/2014/main" id="{0CAE0464-07C9-910F-D092-3FF2CC2D275A}"/>
              </a:ext>
            </a:extLst>
          </p:cNvPr>
          <p:cNvSpPr>
            <a:spLocks noChangeAspect="1" noChangeArrowheads="1"/>
          </p:cNvSpPr>
          <p:nvPr/>
        </p:nvSpPr>
        <p:spPr bwMode="auto">
          <a:xfrm>
            <a:off x="4686300" y="26860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noProof="0" dirty="0"/>
          </a:p>
        </p:txBody>
      </p:sp>
      <p:pic>
        <p:nvPicPr>
          <p:cNvPr id="8" name="Picture 7">
            <a:extLst>
              <a:ext uri="{FF2B5EF4-FFF2-40B4-BE49-F238E27FC236}">
                <a16:creationId xmlns:a16="http://schemas.microsoft.com/office/drawing/2014/main" id="{B8A97FC1-47FF-28A8-87A2-AC9D92271E96}"/>
              </a:ext>
            </a:extLst>
          </p:cNvPr>
          <p:cNvPicPr>
            <a:picLocks noChangeAspect="1"/>
          </p:cNvPicPr>
          <p:nvPr/>
        </p:nvPicPr>
        <p:blipFill>
          <a:blip r:embed="rId3"/>
          <a:srcRect l="21925" t="9493" r="22339" b="11974"/>
          <a:stretch/>
        </p:blipFill>
        <p:spPr>
          <a:xfrm>
            <a:off x="6334506" y="2457450"/>
            <a:ext cx="1611540" cy="2427890"/>
          </a:xfrm>
          <a:prstGeom prst="rect">
            <a:avLst/>
          </a:prstGeom>
        </p:spPr>
      </p:pic>
      <p:sp>
        <p:nvSpPr>
          <p:cNvPr id="9" name="TextBox 8">
            <a:extLst>
              <a:ext uri="{FF2B5EF4-FFF2-40B4-BE49-F238E27FC236}">
                <a16:creationId xmlns:a16="http://schemas.microsoft.com/office/drawing/2014/main" id="{1106DAAF-02EB-9503-C6DD-BEB13FF489D3}"/>
              </a:ext>
            </a:extLst>
          </p:cNvPr>
          <p:cNvSpPr txBox="1"/>
          <p:nvPr/>
        </p:nvSpPr>
        <p:spPr>
          <a:xfrm>
            <a:off x="491319" y="3028950"/>
            <a:ext cx="4748193" cy="1223412"/>
          </a:xfrm>
          <a:prstGeom prst="rect">
            <a:avLst/>
          </a:prstGeom>
          <a:noFill/>
        </p:spPr>
        <p:txBody>
          <a:bodyPr wrap="square" rtlCol="0">
            <a:spAutoFit/>
          </a:bodyPr>
          <a:lstStyle/>
          <a:p>
            <a:r>
              <a:rPr lang="en-GB" sz="1500" b="1" noProof="0" dirty="0">
                <a:solidFill>
                  <a:schemeClr val="bg1"/>
                </a:solidFill>
                <a:cs typeface="Helvetica" panose="020B0604020202020204" pitchFamily="34" charset="0"/>
              </a:rPr>
              <a:t>Enhancements on our wish list</a:t>
            </a:r>
            <a:endParaRPr lang="en-GB" sz="1350" noProof="0" dirty="0">
              <a:solidFill>
                <a:schemeClr val="bg1"/>
              </a:solidFill>
              <a:cs typeface="Helvetica" panose="020B0604020202020204" pitchFamily="34" charset="0"/>
            </a:endParaRPr>
          </a:p>
          <a:p>
            <a:pPr marL="285750" indent="-285750">
              <a:buFont typeface="Arial" panose="020B0604020202020204" pitchFamily="34" charset="0"/>
              <a:buChar char="•"/>
            </a:pPr>
            <a:r>
              <a:rPr lang="en-GB" sz="1500" noProof="0" dirty="0">
                <a:solidFill>
                  <a:schemeClr val="bg1"/>
                </a:solidFill>
                <a:cs typeface="Helvetica" panose="020B0604020202020204" pitchFamily="34" charset="0"/>
              </a:rPr>
              <a:t>Re-set average days </a:t>
            </a:r>
            <a:r>
              <a:rPr lang="en-GB" sz="1500" noProof="0" dirty="0">
                <a:solidFill>
                  <a:schemeClr val="bg1"/>
                </a:solidFill>
              </a:rPr>
              <a:t>–</a:t>
            </a:r>
            <a:r>
              <a:rPr lang="en-GB" sz="1500" noProof="0" dirty="0"/>
              <a:t> </a:t>
            </a:r>
            <a:r>
              <a:rPr lang="en-GB" sz="1500" noProof="0" dirty="0">
                <a:solidFill>
                  <a:schemeClr val="bg1"/>
                </a:solidFill>
                <a:cs typeface="Helvetica" panose="020B0604020202020204" pitchFamily="34" charset="0"/>
              </a:rPr>
              <a:t>if an application is awaiting information and the average days are still counting (typically when they have been sample checked).</a:t>
            </a:r>
          </a:p>
          <a:p>
            <a:endParaRPr lang="en-GB" sz="1350" noProof="0"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238730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90"/>
                                          </p:val>
                                        </p:tav>
                                        <p:tav tm="100000">
                                          <p:val>
                                            <p:fltVal val="0"/>
                                          </p:val>
                                        </p:tav>
                                      </p:tavLst>
                                    </p:anim>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500" fill="hold"/>
                                        <p:tgtEl>
                                          <p:spTgt spid="1026"/>
                                        </p:tgtEl>
                                        <p:attrNameLst>
                                          <p:attrName>ppt_w</p:attrName>
                                        </p:attrNameLst>
                                      </p:cBhvr>
                                      <p:tavLst>
                                        <p:tav tm="0">
                                          <p:val>
                                            <p:fltVal val="0"/>
                                          </p:val>
                                        </p:tav>
                                        <p:tav tm="100000">
                                          <p:val>
                                            <p:strVal val="#ppt_w"/>
                                          </p:val>
                                        </p:tav>
                                      </p:tavLst>
                                    </p:anim>
                                    <p:anim calcmode="lin" valueType="num">
                                      <p:cBhvr>
                                        <p:cTn id="16" dur="500" fill="hold"/>
                                        <p:tgtEl>
                                          <p:spTgt spid="1026"/>
                                        </p:tgtEl>
                                        <p:attrNameLst>
                                          <p:attrName>ppt_h</p:attrName>
                                        </p:attrNameLst>
                                      </p:cBhvr>
                                      <p:tavLst>
                                        <p:tav tm="0">
                                          <p:val>
                                            <p:fltVal val="0"/>
                                          </p:val>
                                        </p:tav>
                                        <p:tav tm="100000">
                                          <p:val>
                                            <p:strVal val="#ppt_h"/>
                                          </p:val>
                                        </p:tav>
                                      </p:tavLst>
                                    </p:anim>
                                    <p:anim calcmode="lin" valueType="num">
                                      <p:cBhvr>
                                        <p:cTn id="17" dur="500" fill="hold"/>
                                        <p:tgtEl>
                                          <p:spTgt spid="1026"/>
                                        </p:tgtEl>
                                        <p:attrNameLst>
                                          <p:attrName>style.rotation</p:attrName>
                                        </p:attrNameLst>
                                      </p:cBhvr>
                                      <p:tavLst>
                                        <p:tav tm="0">
                                          <p:val>
                                            <p:fltVal val="90"/>
                                          </p:val>
                                        </p:tav>
                                        <p:tav tm="100000">
                                          <p:val>
                                            <p:fltVal val="0"/>
                                          </p:val>
                                        </p:tav>
                                      </p:tavLst>
                                    </p:anim>
                                    <p:animEffect transition="in" filter="fade">
                                      <p:cBhvr>
                                        <p:cTn id="18" dur="5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arn(inVertical)">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4B4D2E-A455-F7CA-67DF-F68E24B7938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54F7512-7A97-970F-165C-B7334A00EDB0}"/>
              </a:ext>
            </a:extLst>
          </p:cNvPr>
          <p:cNvSpPr>
            <a:spLocks noGrp="1"/>
          </p:cNvSpPr>
          <p:nvPr>
            <p:ph type="title"/>
          </p:nvPr>
        </p:nvSpPr>
        <p:spPr>
          <a:xfrm>
            <a:off x="542498" y="2092372"/>
            <a:ext cx="4458666" cy="666848"/>
          </a:xfrm>
        </p:spPr>
        <p:txBody>
          <a:bodyPr/>
          <a:lstStyle/>
          <a:p>
            <a:r>
              <a:rPr lang="en-GB" sz="3000" noProof="0" dirty="0"/>
              <a:t>Learning agreements</a:t>
            </a:r>
          </a:p>
        </p:txBody>
      </p:sp>
    </p:spTree>
    <p:extLst>
      <p:ext uri="{BB962C8B-B14F-4D97-AF65-F5344CB8AC3E}">
        <p14:creationId xmlns:p14="http://schemas.microsoft.com/office/powerpoint/2010/main" val="2698954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F12C7-9A09-9271-AB3E-029E2D9457C1}"/>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35A35CD6-0148-36E2-AB2A-0F487B7CB324}"/>
              </a:ext>
            </a:extLst>
          </p:cNvPr>
          <p:cNvSpPr txBox="1">
            <a:spLocks/>
          </p:cNvSpPr>
          <p:nvPr/>
        </p:nvSpPr>
        <p:spPr>
          <a:xfrm>
            <a:off x="-201625" y="266158"/>
            <a:ext cx="7333945" cy="51435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noProof="0" dirty="0">
                <a:latin typeface="Helvetica" panose="020B0604020202020204" pitchFamily="34" charset="0"/>
                <a:cs typeface="Helvetica" panose="020B0604020202020204" pitchFamily="34" charset="0"/>
              </a:rPr>
              <a:t> </a:t>
            </a:r>
            <a:r>
              <a:rPr lang="en-GB" sz="3000" b="1" noProof="0" dirty="0">
                <a:solidFill>
                  <a:srgbClr val="ABE338"/>
                </a:solidFill>
                <a:latin typeface="+mn-lt"/>
                <a:cs typeface="Helvetica" panose="020B0604020202020204" pitchFamily="34" charset="0"/>
              </a:rPr>
              <a:t>Learning agreements – common mistakes</a:t>
            </a:r>
          </a:p>
          <a:p>
            <a:r>
              <a:rPr lang="en-GB" sz="3000" b="1" noProof="0" dirty="0">
                <a:solidFill>
                  <a:srgbClr val="ABE338"/>
                </a:solidFill>
                <a:latin typeface="+mn-lt"/>
                <a:cs typeface="Helvetica" panose="020B0604020202020204" pitchFamily="34" charset="0"/>
              </a:rPr>
              <a:t> </a:t>
            </a:r>
          </a:p>
        </p:txBody>
      </p:sp>
      <p:sp>
        <p:nvSpPr>
          <p:cNvPr id="4" name="TextBox 3">
            <a:extLst>
              <a:ext uri="{FF2B5EF4-FFF2-40B4-BE49-F238E27FC236}">
                <a16:creationId xmlns:a16="http://schemas.microsoft.com/office/drawing/2014/main" id="{8BA8A74D-ED9E-9BC0-E49E-B0AC9688CADA}"/>
              </a:ext>
            </a:extLst>
          </p:cNvPr>
          <p:cNvSpPr txBox="1"/>
          <p:nvPr/>
        </p:nvSpPr>
        <p:spPr>
          <a:xfrm>
            <a:off x="285293" y="780508"/>
            <a:ext cx="4871922" cy="2631490"/>
          </a:xfrm>
          <a:prstGeom prst="rect">
            <a:avLst/>
          </a:prstGeom>
          <a:noFill/>
        </p:spPr>
        <p:txBody>
          <a:bodyPr wrap="square">
            <a:spAutoFit/>
          </a:bodyPr>
          <a:lstStyle/>
          <a:p>
            <a:endParaRPr lang="en-GB" sz="1500" noProof="0" dirty="0">
              <a:solidFill>
                <a:schemeClr val="bg1"/>
              </a:solidFill>
            </a:endParaRPr>
          </a:p>
          <a:p>
            <a:pPr marL="285750" indent="-285750">
              <a:buFont typeface="Arial" panose="020B0604020202020204" pitchFamily="34" charset="0"/>
              <a:buChar char="•"/>
            </a:pPr>
            <a:r>
              <a:rPr lang="en-GB" sz="1500" noProof="0" dirty="0">
                <a:solidFill>
                  <a:schemeClr val="bg1"/>
                </a:solidFill>
              </a:rPr>
              <a:t>Blank learning agreement </a:t>
            </a:r>
          </a:p>
          <a:p>
            <a:pPr marL="285750" indent="-285750">
              <a:buFont typeface="Arial" panose="020B0604020202020204" pitchFamily="34" charset="0"/>
              <a:buChar char="•"/>
            </a:pPr>
            <a:r>
              <a:rPr lang="en-GB" sz="1500" noProof="0" dirty="0">
                <a:solidFill>
                  <a:schemeClr val="bg1"/>
                </a:solidFill>
              </a:rPr>
              <a:t>Inserting an overall attendance threshold. For example, the student must be in attendance 95% of the school year</a:t>
            </a:r>
          </a:p>
          <a:p>
            <a:pPr marL="285750" indent="-285750">
              <a:buFont typeface="Arial" panose="020B0604020202020204" pitchFamily="34" charset="0"/>
              <a:buChar char="•"/>
            </a:pPr>
            <a:r>
              <a:rPr lang="en-GB" sz="1500" noProof="0" dirty="0">
                <a:solidFill>
                  <a:schemeClr val="bg1"/>
                </a:solidFill>
              </a:rPr>
              <a:t>Caping the number of authorised absences </a:t>
            </a:r>
          </a:p>
          <a:p>
            <a:pPr marL="285750" indent="-285750">
              <a:buFont typeface="Arial" panose="020B0604020202020204" pitchFamily="34" charset="0"/>
              <a:buChar char="•"/>
            </a:pPr>
            <a:r>
              <a:rPr lang="en-GB" sz="1500" noProof="0" dirty="0">
                <a:solidFill>
                  <a:schemeClr val="bg1"/>
                </a:solidFill>
              </a:rPr>
              <a:t>Attending registration included within the attendance criteria </a:t>
            </a:r>
          </a:p>
          <a:p>
            <a:pPr marL="285750" indent="-285750">
              <a:buFont typeface="Arial" panose="020B0604020202020204" pitchFamily="34" charset="0"/>
              <a:buChar char="•"/>
            </a:pPr>
            <a:r>
              <a:rPr lang="en-GB" sz="1500" noProof="0" dirty="0">
                <a:solidFill>
                  <a:schemeClr val="bg1"/>
                </a:solidFill>
              </a:rPr>
              <a:t>Lateness</a:t>
            </a:r>
          </a:p>
          <a:p>
            <a:pPr marL="285750" indent="-285750">
              <a:buFont typeface="Arial" panose="020B0604020202020204" pitchFamily="34" charset="0"/>
              <a:buChar char="•"/>
            </a:pPr>
            <a:r>
              <a:rPr lang="en-GB" sz="1500" noProof="0" dirty="0">
                <a:solidFill>
                  <a:schemeClr val="bg1"/>
                </a:solidFill>
              </a:rPr>
              <a:t>Inserting an attendance criteria within the bonus objectives</a:t>
            </a:r>
          </a:p>
        </p:txBody>
      </p:sp>
      <p:pic>
        <p:nvPicPr>
          <p:cNvPr id="1026" name="Picture 2" descr="383 Common Mistakes Stock Vectors and ...">
            <a:extLst>
              <a:ext uri="{FF2B5EF4-FFF2-40B4-BE49-F238E27FC236}">
                <a16:creationId xmlns:a16="http://schemas.microsoft.com/office/drawing/2014/main" id="{B0086127-9C9D-A7D0-7E17-E6BF722515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3595" y="1623067"/>
            <a:ext cx="2457450" cy="185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548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1D5DC787-A941-77A2-461C-754DA498B5B4}"/>
              </a:ext>
            </a:extLst>
          </p:cNvPr>
          <p:cNvSpPr txBox="1">
            <a:spLocks/>
          </p:cNvSpPr>
          <p:nvPr/>
        </p:nvSpPr>
        <p:spPr>
          <a:xfrm>
            <a:off x="-121158" y="164738"/>
            <a:ext cx="6909664" cy="51435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noProof="0" dirty="0">
                <a:latin typeface="Helvetica" panose="020B0604020202020204" pitchFamily="34" charset="0"/>
                <a:cs typeface="Helvetica" panose="020B0604020202020204" pitchFamily="34" charset="0"/>
              </a:rPr>
              <a:t> </a:t>
            </a:r>
            <a:r>
              <a:rPr lang="en-GB" sz="3000" b="1" noProof="0" dirty="0">
                <a:solidFill>
                  <a:srgbClr val="ABE338"/>
                </a:solidFill>
                <a:latin typeface="+mn-lt"/>
                <a:cs typeface="Helvetica" panose="020B0604020202020204" pitchFamily="34" charset="0"/>
              </a:rPr>
              <a:t>Example Learning Agreement – part 1 </a:t>
            </a:r>
          </a:p>
        </p:txBody>
      </p:sp>
      <p:sp>
        <p:nvSpPr>
          <p:cNvPr id="5" name="TextBox 4">
            <a:extLst>
              <a:ext uri="{FF2B5EF4-FFF2-40B4-BE49-F238E27FC236}">
                <a16:creationId xmlns:a16="http://schemas.microsoft.com/office/drawing/2014/main" id="{66D7BDBA-E886-FB15-9F3F-A458CFC5B73B}"/>
              </a:ext>
            </a:extLst>
          </p:cNvPr>
          <p:cNvSpPr txBox="1"/>
          <p:nvPr/>
        </p:nvSpPr>
        <p:spPr>
          <a:xfrm flipH="1">
            <a:off x="269697" y="827498"/>
            <a:ext cx="7173930" cy="3323987"/>
          </a:xfrm>
          <a:prstGeom prst="rect">
            <a:avLst/>
          </a:prstGeom>
          <a:noFill/>
        </p:spPr>
        <p:txBody>
          <a:bodyPr wrap="square" rtlCol="0">
            <a:spAutoFit/>
          </a:bodyPr>
          <a:lstStyle/>
          <a:p>
            <a:pPr marL="285750" indent="-285750">
              <a:buFont typeface="Arial" panose="020B0604020202020204" pitchFamily="34" charset="0"/>
              <a:buChar char="•"/>
            </a:pPr>
            <a:r>
              <a:rPr lang="en-GB" sz="1500" noProof="0" dirty="0">
                <a:solidFill>
                  <a:schemeClr val="bg1"/>
                </a:solidFill>
              </a:rPr>
              <a:t>To receive your EMA you must attend 100% of your timetabled lessons.</a:t>
            </a:r>
          </a:p>
          <a:p>
            <a:pPr marL="285750" indent="-285750">
              <a:buFont typeface="Arial" panose="020B0604020202020204" pitchFamily="34" charset="0"/>
              <a:buChar char="•"/>
            </a:pPr>
            <a:r>
              <a:rPr lang="en-GB" sz="1500" noProof="0" dirty="0">
                <a:solidFill>
                  <a:schemeClr val="bg1"/>
                </a:solidFill>
              </a:rPr>
              <a:t>Authorised absences can be considered as in attendance. A list of these can be provided by your school/college. The school/college have discretion if they believe the absence not to be genuine.</a:t>
            </a:r>
          </a:p>
          <a:p>
            <a:pPr marL="285750" indent="-285750">
              <a:buFont typeface="Arial" panose="020B0604020202020204" pitchFamily="34" charset="0"/>
              <a:buChar char="•"/>
            </a:pPr>
            <a:r>
              <a:rPr lang="en-GB" sz="1500" noProof="0" dirty="0">
                <a:solidFill>
                  <a:schemeClr val="bg1"/>
                </a:solidFill>
              </a:rPr>
              <a:t>If you’re ill, you can self certify for up to 5 days in a row. After this, evidence such as a medical certificate will need to be provided.</a:t>
            </a:r>
          </a:p>
          <a:p>
            <a:pPr marL="285750" indent="-285750">
              <a:buFont typeface="Arial" panose="020B0604020202020204" pitchFamily="34" charset="0"/>
              <a:buChar char="•"/>
            </a:pPr>
            <a:r>
              <a:rPr lang="en-GB" sz="1500" noProof="0" dirty="0">
                <a:solidFill>
                  <a:schemeClr val="bg1"/>
                </a:solidFill>
              </a:rPr>
              <a:t>Any unauthorised absences will result in nonpayment of EMA (evidence to support an unauthorised absence may be accepted within 3 weeks of the absence).</a:t>
            </a:r>
          </a:p>
          <a:p>
            <a:pPr marL="285750" indent="-285750">
              <a:buFont typeface="Arial" panose="020B0604020202020204" pitchFamily="34" charset="0"/>
              <a:buChar char="•"/>
            </a:pPr>
            <a:r>
              <a:rPr lang="en-GB" sz="1500" noProof="0" dirty="0">
                <a:solidFill>
                  <a:schemeClr val="bg1"/>
                </a:solidFill>
              </a:rPr>
              <a:t>Any holidays authorised during term times will not be eligible for EMA payment.</a:t>
            </a:r>
          </a:p>
          <a:p>
            <a:pPr marL="285750" indent="-285750">
              <a:buFont typeface="Arial" panose="020B0604020202020204" pitchFamily="34" charset="0"/>
              <a:buChar char="•"/>
            </a:pPr>
            <a:r>
              <a:rPr lang="en-GB" sz="1500" noProof="0" dirty="0">
                <a:solidFill>
                  <a:schemeClr val="bg1"/>
                </a:solidFill>
              </a:rPr>
              <a:t>You must be studying a course of a minimum of 15 hours to be eligible for EMA. For example, if the student is expected to attend for 20 hours, they must attend for 20 hours.</a:t>
            </a:r>
          </a:p>
          <a:p>
            <a:pPr marL="285750" indent="-285750">
              <a:buFont typeface="Arial" panose="020B0604020202020204" pitchFamily="34" charset="0"/>
              <a:buChar char="•"/>
            </a:pPr>
            <a:r>
              <a:rPr lang="en-GB" sz="1500" noProof="0" dirty="0">
                <a:solidFill>
                  <a:schemeClr val="bg1"/>
                </a:solidFill>
              </a:rPr>
              <a:t>If you wish to appeal an attendance confirmation decisions, please ask the learning centre for further guidance.</a:t>
            </a:r>
            <a:endParaRPr lang="en-GB" sz="1350" noProof="0" dirty="0">
              <a:solidFill>
                <a:schemeClr val="tx2">
                  <a:lumMod val="40000"/>
                  <a:lumOff val="60000"/>
                </a:scheme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69210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018BD-EAF3-94CA-DCD4-A998336216F4}"/>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89172163-4549-654B-5B54-CA45FDCDF691}"/>
              </a:ext>
            </a:extLst>
          </p:cNvPr>
          <p:cNvSpPr txBox="1">
            <a:spLocks/>
          </p:cNvSpPr>
          <p:nvPr/>
        </p:nvSpPr>
        <p:spPr>
          <a:xfrm>
            <a:off x="-121159" y="228306"/>
            <a:ext cx="6953555" cy="51435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noProof="0" dirty="0">
                <a:latin typeface="Helvetica" panose="020B0604020202020204" pitchFamily="34" charset="0"/>
                <a:cs typeface="Helvetica" panose="020B0604020202020204" pitchFamily="34" charset="0"/>
              </a:rPr>
              <a:t> </a:t>
            </a:r>
            <a:r>
              <a:rPr lang="en-GB" sz="3000" b="1" noProof="0" dirty="0">
                <a:solidFill>
                  <a:srgbClr val="ABE338"/>
                </a:solidFill>
                <a:latin typeface="+mn-lt"/>
                <a:cs typeface="Helvetica" panose="020B0604020202020204" pitchFamily="34" charset="0"/>
              </a:rPr>
              <a:t>Example Learning Agreement – part 2 </a:t>
            </a:r>
          </a:p>
        </p:txBody>
      </p:sp>
      <p:sp>
        <p:nvSpPr>
          <p:cNvPr id="5" name="TextBox 4">
            <a:extLst>
              <a:ext uri="{FF2B5EF4-FFF2-40B4-BE49-F238E27FC236}">
                <a16:creationId xmlns:a16="http://schemas.microsoft.com/office/drawing/2014/main" id="{FCF67F5D-D860-3980-A3DA-D3214DE7E58C}"/>
              </a:ext>
            </a:extLst>
          </p:cNvPr>
          <p:cNvSpPr txBox="1"/>
          <p:nvPr/>
        </p:nvSpPr>
        <p:spPr>
          <a:xfrm flipH="1">
            <a:off x="269697" y="918348"/>
            <a:ext cx="7173930" cy="4508927"/>
          </a:xfrm>
          <a:prstGeom prst="rect">
            <a:avLst/>
          </a:prstGeom>
          <a:noFill/>
        </p:spPr>
        <p:txBody>
          <a:bodyPr wrap="square" rtlCol="0">
            <a:spAutoFit/>
          </a:bodyPr>
          <a:lstStyle/>
          <a:p>
            <a:pPr marL="285750" indent="-285750">
              <a:buFont typeface="Arial" panose="020B0604020202020204" pitchFamily="34" charset="0"/>
              <a:buChar char="•"/>
            </a:pPr>
            <a:r>
              <a:rPr lang="en-GB" sz="1500" noProof="0" dirty="0">
                <a:solidFill>
                  <a:schemeClr val="bg1"/>
                </a:solidFill>
              </a:rPr>
              <a:t>This part of the EMA Learning Agreement sets out the performance and behavioural objectives students must achieve to receive bonus payments. It is the incentive for them to work to the best of their ability throughout their course.</a:t>
            </a:r>
          </a:p>
          <a:p>
            <a:pPr marL="285750" indent="-285750">
              <a:buFont typeface="Arial" panose="020B0604020202020204" pitchFamily="34" charset="0"/>
              <a:buChar char="•"/>
            </a:pPr>
            <a:r>
              <a:rPr lang="en-GB" sz="1500" noProof="0" dirty="0">
                <a:solidFill>
                  <a:schemeClr val="bg1"/>
                </a:solidFill>
              </a:rPr>
              <a:t>The objectives should be realistic, clear, and unambiguous. They should also be adaptable to individual needs.</a:t>
            </a:r>
          </a:p>
          <a:p>
            <a:pPr marL="285750" indent="-285750">
              <a:buFont typeface="Arial" panose="020B0604020202020204" pitchFamily="34" charset="0"/>
              <a:buChar char="•"/>
            </a:pPr>
            <a:r>
              <a:rPr lang="en-GB" sz="1500" noProof="0" dirty="0">
                <a:solidFill>
                  <a:schemeClr val="bg1"/>
                </a:solidFill>
              </a:rPr>
              <a:t>They should not be linked to specific grades or withheld until exam results are published.</a:t>
            </a:r>
          </a:p>
          <a:p>
            <a:pPr marL="285750" indent="-285750">
              <a:buFont typeface="Arial" panose="020B0604020202020204" pitchFamily="34" charset="0"/>
              <a:buChar char="•"/>
            </a:pPr>
            <a:r>
              <a:rPr lang="en-GB" sz="1500" noProof="0" dirty="0">
                <a:solidFill>
                  <a:schemeClr val="bg1"/>
                </a:solidFill>
              </a:rPr>
              <a:t>To be considered for the EMA bonus payments in January and June, students must meet the bonus criteria.</a:t>
            </a:r>
          </a:p>
          <a:p>
            <a:pPr marL="285750" indent="-285750">
              <a:buFont typeface="Arial" panose="020B0604020202020204" pitchFamily="34" charset="0"/>
              <a:buChar char="•"/>
            </a:pPr>
            <a:r>
              <a:rPr lang="en-GB" sz="1500" noProof="0" dirty="0">
                <a:solidFill>
                  <a:schemeClr val="bg1"/>
                </a:solidFill>
              </a:rPr>
              <a:t>They must have achieved or made satisfactory progress towards the objectives set out in the learning agreement.</a:t>
            </a:r>
          </a:p>
          <a:p>
            <a:pPr marL="285750" indent="-285750">
              <a:buFont typeface="Arial" panose="020B0604020202020204" pitchFamily="34" charset="0"/>
              <a:buChar char="•"/>
            </a:pPr>
            <a:r>
              <a:rPr lang="en-GB" sz="1500" noProof="0" dirty="0">
                <a:solidFill>
                  <a:schemeClr val="bg1"/>
                </a:solidFill>
              </a:rPr>
              <a:t>Examples are:</a:t>
            </a:r>
          </a:p>
          <a:p>
            <a:pPr marL="742950" lvl="1" indent="-285750">
              <a:buFont typeface="Arial" panose="020B0604020202020204" pitchFamily="34" charset="0"/>
              <a:buChar char="•"/>
            </a:pPr>
            <a:r>
              <a:rPr lang="en-GB" sz="1500" noProof="0" dirty="0">
                <a:solidFill>
                  <a:schemeClr val="bg1"/>
                </a:solidFill>
              </a:rPr>
              <a:t>completion of coursework to a standard that is expected by the school/college</a:t>
            </a:r>
          </a:p>
          <a:p>
            <a:pPr marL="742950" lvl="1" indent="-285750">
              <a:buFont typeface="Arial" panose="020B0604020202020204" pitchFamily="34" charset="0"/>
              <a:buChar char="•"/>
            </a:pPr>
            <a:r>
              <a:rPr lang="en-GB" sz="1500" noProof="0" dirty="0">
                <a:solidFill>
                  <a:schemeClr val="bg1"/>
                </a:solidFill>
              </a:rPr>
              <a:t>attendance at public or internal examinations</a:t>
            </a:r>
          </a:p>
          <a:p>
            <a:pPr marL="742950" lvl="1" indent="-285750">
              <a:buFont typeface="Arial" panose="020B0604020202020204" pitchFamily="34" charset="0"/>
              <a:buChar char="•"/>
            </a:pPr>
            <a:r>
              <a:rPr lang="en-GB" sz="1500" noProof="0" dirty="0">
                <a:solidFill>
                  <a:schemeClr val="bg1"/>
                </a:solidFill>
              </a:rPr>
              <a:t>meeting behavioural standards in class and on field trips</a:t>
            </a:r>
          </a:p>
          <a:p>
            <a:pPr marL="742950" lvl="1" indent="-285750">
              <a:buFont typeface="Arial" panose="020B0604020202020204" pitchFamily="34" charset="0"/>
              <a:buChar char="•"/>
            </a:pPr>
            <a:r>
              <a:rPr lang="en-GB" sz="1500" noProof="0" dirty="0">
                <a:solidFill>
                  <a:schemeClr val="bg1"/>
                </a:solidFill>
              </a:rPr>
              <a:t>attending all work experience</a:t>
            </a:r>
          </a:p>
          <a:p>
            <a:endParaRPr lang="en-GB" sz="1600" noProof="0" dirty="0">
              <a:solidFill>
                <a:schemeClr val="bg1"/>
              </a:solidFill>
            </a:endParaRPr>
          </a:p>
          <a:p>
            <a:pPr marL="285750" indent="-285750">
              <a:buFont typeface="Wingdings" panose="05000000000000000000" pitchFamily="2" charset="2"/>
              <a:buChar char="Ø"/>
            </a:pPr>
            <a:endParaRPr lang="en-GB" sz="1600" noProof="0" dirty="0">
              <a:solidFill>
                <a:schemeClr val="bg1"/>
              </a:solidFill>
            </a:endParaRPr>
          </a:p>
          <a:p>
            <a:pPr marL="257175" indent="-257175">
              <a:buFont typeface="Wingdings" panose="05000000000000000000" pitchFamily="2" charset="2"/>
              <a:buChar char="Ø"/>
            </a:pPr>
            <a:endParaRPr lang="en-GB" sz="1500" noProof="0" dirty="0">
              <a:solidFill>
                <a:schemeClr val="bg1"/>
              </a:solidFill>
            </a:endParaRPr>
          </a:p>
        </p:txBody>
      </p:sp>
    </p:spTree>
    <p:extLst>
      <p:ext uri="{BB962C8B-B14F-4D97-AF65-F5344CB8AC3E}">
        <p14:creationId xmlns:p14="http://schemas.microsoft.com/office/powerpoint/2010/main" val="543883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77EF437-82B2-0CF4-A264-7CD0730FC4AF}"/>
              </a:ext>
            </a:extLst>
          </p:cNvPr>
          <p:cNvSpPr>
            <a:spLocks noGrp="1"/>
          </p:cNvSpPr>
          <p:nvPr>
            <p:ph type="body" sz="quarter" idx="11"/>
          </p:nvPr>
        </p:nvSpPr>
        <p:spPr>
          <a:xfrm>
            <a:off x="491320" y="1234441"/>
            <a:ext cx="4892210" cy="3353562"/>
          </a:xfrm>
        </p:spPr>
        <p:txBody>
          <a:bodyPr/>
          <a:lstStyle/>
          <a:p>
            <a:pPr marL="342900" indent="-342900">
              <a:buFont typeface="Arial" panose="020B0604020202020204" pitchFamily="34" charset="0"/>
              <a:buChar char="•"/>
            </a:pPr>
            <a:r>
              <a:rPr lang="en-GB" sz="1500" b="0" noProof="0" dirty="0">
                <a:latin typeface="+mn-lt"/>
                <a:cs typeface="Helvetica" panose="020B0604020202020204" pitchFamily="34" charset="0"/>
              </a:rPr>
              <a:t>Service standard reports</a:t>
            </a:r>
          </a:p>
          <a:p>
            <a:pPr marL="342900" indent="-342900">
              <a:buFont typeface="Arial" panose="020B0604020202020204" pitchFamily="34" charset="0"/>
              <a:buChar char="•"/>
            </a:pPr>
            <a:r>
              <a:rPr lang="en-GB" sz="1500" b="0" noProof="0" dirty="0">
                <a:latin typeface="+mn-lt"/>
                <a:cs typeface="Helvetica" panose="020B0604020202020204" pitchFamily="34" charset="0"/>
              </a:rPr>
              <a:t>Promoting EMA</a:t>
            </a:r>
          </a:p>
          <a:p>
            <a:pPr marL="342900" indent="-342900">
              <a:buFont typeface="Arial" panose="020B0604020202020204" pitchFamily="34" charset="0"/>
              <a:buChar char="•"/>
            </a:pPr>
            <a:r>
              <a:rPr lang="en-GB" sz="1500" b="0" noProof="0" dirty="0">
                <a:latin typeface="+mn-lt"/>
                <a:cs typeface="Helvetica" panose="020B0604020202020204" pitchFamily="34" charset="0"/>
              </a:rPr>
              <a:t>Common questions</a:t>
            </a:r>
          </a:p>
          <a:p>
            <a:pPr marL="342900" indent="-342900">
              <a:buFont typeface="Arial" panose="020B0604020202020204" pitchFamily="34" charset="0"/>
              <a:buChar char="•"/>
            </a:pPr>
            <a:r>
              <a:rPr lang="en-GB" sz="1500" b="0" noProof="0" dirty="0">
                <a:latin typeface="+mn-lt"/>
                <a:cs typeface="Helvetica" panose="020B0604020202020204" pitchFamily="34" charset="0"/>
              </a:rPr>
              <a:t>Learning agreement content</a:t>
            </a:r>
          </a:p>
          <a:p>
            <a:pPr marL="342900" indent="-342900">
              <a:buFont typeface="Arial" panose="020B0604020202020204" pitchFamily="34" charset="0"/>
              <a:buChar char="•"/>
            </a:pPr>
            <a:r>
              <a:rPr lang="en-GB" sz="1500" b="0" noProof="0" dirty="0">
                <a:latin typeface="+mn-lt"/>
                <a:cs typeface="Helvetica" panose="020B0604020202020204" pitchFamily="34" charset="0"/>
              </a:rPr>
              <a:t>EMA inspections </a:t>
            </a:r>
          </a:p>
          <a:p>
            <a:pPr marL="342900" indent="-342900">
              <a:buFont typeface="Arial" panose="020B0604020202020204" pitchFamily="34" charset="0"/>
              <a:buChar char="•"/>
            </a:pPr>
            <a:r>
              <a:rPr lang="en-GB" sz="1500" b="0" noProof="0" dirty="0">
                <a:latin typeface="+mn-lt"/>
                <a:cs typeface="Helvetica" panose="020B0604020202020204" pitchFamily="34" charset="0"/>
              </a:rPr>
              <a:t>Preparing for academic year (AY) 2026/27</a:t>
            </a:r>
          </a:p>
          <a:p>
            <a:pPr marL="342900" indent="-342900">
              <a:buFont typeface="Arial" panose="020B0604020202020204" pitchFamily="34" charset="0"/>
              <a:buChar char="•"/>
            </a:pPr>
            <a:r>
              <a:rPr lang="en-GB" sz="1500" b="0" noProof="0" dirty="0">
                <a:latin typeface="+mn-lt"/>
                <a:cs typeface="Helvetica" panose="020B0604020202020204" pitchFamily="34" charset="0"/>
              </a:rPr>
              <a:t>Service update </a:t>
            </a:r>
          </a:p>
          <a:p>
            <a:endParaRPr lang="en-GB" sz="1500" noProof="0" dirty="0"/>
          </a:p>
        </p:txBody>
      </p:sp>
      <p:sp>
        <p:nvSpPr>
          <p:cNvPr id="4" name="Title 3">
            <a:extLst>
              <a:ext uri="{FF2B5EF4-FFF2-40B4-BE49-F238E27FC236}">
                <a16:creationId xmlns:a16="http://schemas.microsoft.com/office/drawing/2014/main" id="{F2631D2F-5757-A6DD-5E3D-B4DC334E37B3}"/>
              </a:ext>
            </a:extLst>
          </p:cNvPr>
          <p:cNvSpPr>
            <a:spLocks noGrp="1"/>
          </p:cNvSpPr>
          <p:nvPr>
            <p:ph type="title"/>
          </p:nvPr>
        </p:nvSpPr>
        <p:spPr>
          <a:xfrm>
            <a:off x="491320" y="466345"/>
            <a:ext cx="3990626" cy="768096"/>
          </a:xfrm>
        </p:spPr>
        <p:txBody>
          <a:bodyPr/>
          <a:lstStyle/>
          <a:p>
            <a:r>
              <a:rPr lang="en-GB" sz="3000" noProof="0" dirty="0">
                <a:latin typeface="+mj-lt"/>
              </a:rPr>
              <a:t>Agenda</a:t>
            </a:r>
            <a:endParaRPr lang="en-GB" noProof="0" dirty="0">
              <a:latin typeface="+mj-lt"/>
            </a:endParaRPr>
          </a:p>
        </p:txBody>
      </p:sp>
      <p:pic>
        <p:nvPicPr>
          <p:cNvPr id="5" name="Picture 2" descr="Pencil Means Written Agendas Schedules ...">
            <a:extLst>
              <a:ext uri="{FF2B5EF4-FFF2-40B4-BE49-F238E27FC236}">
                <a16:creationId xmlns:a16="http://schemas.microsoft.com/office/drawing/2014/main" id="{8FF52C50-F8A9-D20C-C483-CCF50BEEE229}"/>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8035" r="8035"/>
          <a:stretch>
            <a:fillRect/>
          </a:stretch>
        </p:blipFill>
        <p:spPr bwMode="auto">
          <a:xfrm>
            <a:off x="6479381" y="1664494"/>
            <a:ext cx="2173299" cy="209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5024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7A7A66-0AA5-5C89-F596-9471D3639391}"/>
              </a:ext>
            </a:extLst>
          </p:cNvPr>
          <p:cNvSpPr>
            <a:spLocks noGrp="1"/>
          </p:cNvSpPr>
          <p:nvPr>
            <p:ph type="ctrTitle"/>
          </p:nvPr>
        </p:nvSpPr>
        <p:spPr>
          <a:xfrm>
            <a:off x="732622" y="1817153"/>
            <a:ext cx="7689178" cy="1001762"/>
          </a:xfrm>
        </p:spPr>
        <p:txBody>
          <a:bodyPr/>
          <a:lstStyle/>
          <a:p>
            <a:pPr algn="ctr"/>
            <a:r>
              <a:rPr lang="en-GB" noProof="0" dirty="0">
                <a:latin typeface="+mj-lt"/>
              </a:rPr>
              <a:t>EMA INSPECTIONS WITH EMA POLICY NI</a:t>
            </a:r>
            <a:br>
              <a:rPr lang="en-GB" noProof="0" dirty="0">
                <a:latin typeface="+mj-lt"/>
              </a:rPr>
            </a:br>
            <a:r>
              <a:rPr lang="en-GB" sz="1600" noProof="0" dirty="0">
                <a:latin typeface="+mj-lt"/>
              </a:rPr>
              <a:t>Ensuring compliance through structured regulatory inspections</a:t>
            </a:r>
          </a:p>
        </p:txBody>
      </p:sp>
    </p:spTree>
    <p:extLst>
      <p:ext uri="{BB962C8B-B14F-4D97-AF65-F5344CB8AC3E}">
        <p14:creationId xmlns:p14="http://schemas.microsoft.com/office/powerpoint/2010/main" val="2962401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D2C81FC-279D-7863-D20F-AFC7F255ADC9}"/>
              </a:ext>
            </a:extLst>
          </p:cNvPr>
          <p:cNvSpPr>
            <a:spLocks noGrp="1"/>
          </p:cNvSpPr>
          <p:nvPr>
            <p:ph type="title"/>
          </p:nvPr>
        </p:nvSpPr>
        <p:spPr/>
        <p:txBody>
          <a:bodyPr>
            <a:normAutofit/>
          </a:bodyPr>
          <a:lstStyle/>
          <a:p>
            <a:r>
              <a:rPr lang="en-GB" sz="3200" noProof="0" dirty="0">
                <a:latin typeface="+mj-lt"/>
              </a:rPr>
              <a:t>EMA INSPECTIONS</a:t>
            </a:r>
          </a:p>
        </p:txBody>
      </p:sp>
    </p:spTree>
    <p:extLst>
      <p:ext uri="{BB962C8B-B14F-4D97-AF65-F5344CB8AC3E}">
        <p14:creationId xmlns:p14="http://schemas.microsoft.com/office/powerpoint/2010/main" val="2280654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9799D-29E7-4D36-EF52-8CFF7A84FCEE}"/>
              </a:ext>
            </a:extLst>
          </p:cNvPr>
          <p:cNvSpPr>
            <a:spLocks noGrp="1"/>
          </p:cNvSpPr>
          <p:nvPr>
            <p:ph type="title"/>
          </p:nvPr>
        </p:nvSpPr>
        <p:spPr>
          <a:xfrm>
            <a:off x="365760" y="867338"/>
            <a:ext cx="6432430" cy="857250"/>
          </a:xfrm>
        </p:spPr>
        <p:txBody>
          <a:bodyPr>
            <a:normAutofit/>
          </a:bodyPr>
          <a:lstStyle/>
          <a:p>
            <a:r>
              <a:rPr lang="en-GB" sz="3200" noProof="0" dirty="0">
                <a:latin typeface="+mj-lt"/>
              </a:rPr>
              <a:t>EMA INSPECTIONS</a:t>
            </a:r>
          </a:p>
        </p:txBody>
      </p:sp>
      <p:sp>
        <p:nvSpPr>
          <p:cNvPr id="3" name="Content Placeholder 2">
            <a:extLst>
              <a:ext uri="{FF2B5EF4-FFF2-40B4-BE49-F238E27FC236}">
                <a16:creationId xmlns:a16="http://schemas.microsoft.com/office/drawing/2014/main" id="{6A96DDA7-7D98-6FD4-B2CB-17C8437394A7}"/>
              </a:ext>
            </a:extLst>
          </p:cNvPr>
          <p:cNvSpPr>
            <a:spLocks noGrp="1"/>
          </p:cNvSpPr>
          <p:nvPr>
            <p:ph idx="1"/>
          </p:nvPr>
        </p:nvSpPr>
        <p:spPr>
          <a:xfrm>
            <a:off x="365760" y="1489166"/>
            <a:ext cx="8321040" cy="3143794"/>
          </a:xfrm>
        </p:spPr>
        <p:txBody>
          <a:bodyPr>
            <a:noAutofit/>
          </a:bodyPr>
          <a:lstStyle/>
          <a:p>
            <a:pPr marL="0" indent="0">
              <a:lnSpc>
                <a:spcPct val="110000"/>
              </a:lnSpc>
              <a:spcBef>
                <a:spcPts val="2500"/>
              </a:spcBef>
              <a:buFont typeface="Arial" panose="020B0604020202020204" pitchFamily="34" charset="0"/>
              <a:buNone/>
            </a:pPr>
            <a:r>
              <a:rPr lang="en-GB" sz="1100" b="1" noProof="0" dirty="0">
                <a:latin typeface="+mn-lt"/>
              </a:rPr>
              <a:t>Purpose of EMA Inspections</a:t>
            </a:r>
          </a:p>
          <a:p>
            <a:pPr marL="0" lvl="1" indent="0">
              <a:lnSpc>
                <a:spcPct val="110000"/>
              </a:lnSpc>
              <a:buFont typeface="Arial" panose="020B0604020202020204" pitchFamily="34" charset="0"/>
              <a:buNone/>
            </a:pPr>
            <a:r>
              <a:rPr lang="en-GB" sz="1100" noProof="0" dirty="0">
                <a:latin typeface="+mn-lt"/>
              </a:rPr>
              <a:t>Inspections ensure compliance and proper administration of the EMA scheme within learning centres.</a:t>
            </a:r>
          </a:p>
          <a:p>
            <a:pPr marL="0" indent="0">
              <a:lnSpc>
                <a:spcPct val="110000"/>
              </a:lnSpc>
              <a:spcBef>
                <a:spcPts val="2500"/>
              </a:spcBef>
              <a:buFont typeface="Arial" panose="020B0604020202020204" pitchFamily="34" charset="0"/>
              <a:buNone/>
            </a:pPr>
            <a:r>
              <a:rPr lang="en-GB" sz="1100" b="1" noProof="0" dirty="0">
                <a:latin typeface="+mn-lt"/>
              </a:rPr>
              <a:t>Inspection Components</a:t>
            </a:r>
          </a:p>
          <a:p>
            <a:pPr marL="0" lvl="1" indent="0">
              <a:lnSpc>
                <a:spcPct val="110000"/>
              </a:lnSpc>
              <a:buFont typeface="Arial" panose="020B0604020202020204" pitchFamily="34" charset="0"/>
              <a:buNone/>
            </a:pPr>
            <a:r>
              <a:rPr lang="en-GB" sz="1100" noProof="0" dirty="0">
                <a:latin typeface="+mn-lt"/>
              </a:rPr>
              <a:t>Review includes Learning Centre EMA Policy documentation, student records, attendance registers, learning agreements, and authorised absence evidence.</a:t>
            </a:r>
          </a:p>
          <a:p>
            <a:pPr marL="0" indent="0">
              <a:lnSpc>
                <a:spcPct val="110000"/>
              </a:lnSpc>
              <a:spcBef>
                <a:spcPts val="2500"/>
              </a:spcBef>
              <a:buFont typeface="Arial" panose="020B0604020202020204" pitchFamily="34" charset="0"/>
              <a:buNone/>
            </a:pPr>
            <a:r>
              <a:rPr lang="en-GB" sz="1100" b="1" noProof="0" dirty="0">
                <a:latin typeface="+mn-lt"/>
              </a:rPr>
              <a:t>Goals of Inspection</a:t>
            </a:r>
          </a:p>
          <a:p>
            <a:pPr marL="0" lvl="1" indent="0">
              <a:lnSpc>
                <a:spcPct val="110000"/>
              </a:lnSpc>
              <a:buFont typeface="Arial" panose="020B0604020202020204" pitchFamily="34" charset="0"/>
              <a:buNone/>
            </a:pPr>
            <a:r>
              <a:rPr lang="en-GB" sz="1100" noProof="0" dirty="0">
                <a:latin typeface="+mn-lt"/>
              </a:rPr>
              <a:t>Maintain EMA programme integrity and ensure public funds support eligible students to remain in post compulsory education.</a:t>
            </a:r>
          </a:p>
          <a:p>
            <a:pPr marL="0" lvl="1" indent="0">
              <a:lnSpc>
                <a:spcPct val="110000"/>
              </a:lnSpc>
              <a:buFont typeface="Arial" panose="020B0604020202020204" pitchFamily="34" charset="0"/>
              <a:buNone/>
            </a:pPr>
            <a:endParaRPr lang="en-GB" sz="1100" b="1" noProof="0" dirty="0">
              <a:latin typeface="+mn-lt"/>
            </a:endParaRPr>
          </a:p>
          <a:p>
            <a:pPr marL="0" lvl="1" indent="0">
              <a:lnSpc>
                <a:spcPct val="110000"/>
              </a:lnSpc>
              <a:buFont typeface="Arial" panose="020B0604020202020204" pitchFamily="34" charset="0"/>
              <a:buNone/>
            </a:pPr>
            <a:r>
              <a:rPr lang="en-GB" sz="1100" b="1" noProof="0" dirty="0">
                <a:latin typeface="+mn-lt"/>
              </a:rPr>
              <a:t>Opportunities from Inspections</a:t>
            </a:r>
          </a:p>
          <a:p>
            <a:pPr marL="0" lvl="1" indent="0">
              <a:lnSpc>
                <a:spcPct val="110000"/>
              </a:lnSpc>
              <a:buFont typeface="Arial" panose="020B0604020202020204" pitchFamily="34" charset="0"/>
              <a:buNone/>
            </a:pPr>
            <a:r>
              <a:rPr lang="en-GB" sz="1100" noProof="0" dirty="0">
                <a:latin typeface="+mn-lt"/>
              </a:rPr>
              <a:t>Identify discrepancies and encourage improvements in learning </a:t>
            </a:r>
            <a:r>
              <a:rPr lang="en-GB" sz="1100" noProof="0" dirty="0" err="1">
                <a:latin typeface="+mn-lt"/>
              </a:rPr>
              <a:t>center</a:t>
            </a:r>
            <a:r>
              <a:rPr lang="en-GB" sz="1100" noProof="0" dirty="0">
                <a:latin typeface="+mn-lt"/>
              </a:rPr>
              <a:t> administration.</a:t>
            </a:r>
          </a:p>
        </p:txBody>
      </p:sp>
    </p:spTree>
    <p:extLst>
      <p:ext uri="{BB962C8B-B14F-4D97-AF65-F5344CB8AC3E}">
        <p14:creationId xmlns:p14="http://schemas.microsoft.com/office/powerpoint/2010/main" val="3499959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E1FF6D-3DDC-1976-54B5-2B890342BFE2}"/>
              </a:ext>
            </a:extLst>
          </p:cNvPr>
          <p:cNvSpPr>
            <a:spLocks noGrp="1"/>
          </p:cNvSpPr>
          <p:nvPr>
            <p:ph type="title"/>
          </p:nvPr>
        </p:nvSpPr>
        <p:spPr>
          <a:xfrm>
            <a:off x="457200" y="867337"/>
            <a:ext cx="6432430" cy="970171"/>
          </a:xfrm>
        </p:spPr>
        <p:txBody>
          <a:bodyPr>
            <a:noAutofit/>
          </a:bodyPr>
          <a:lstStyle/>
          <a:p>
            <a:r>
              <a:rPr lang="en-GB" sz="3200" noProof="0" dirty="0">
                <a:latin typeface="+mn-lt"/>
              </a:rPr>
              <a:t>PURPOSE OF THE EMA INSPECTION</a:t>
            </a:r>
          </a:p>
        </p:txBody>
      </p:sp>
    </p:spTree>
    <p:extLst>
      <p:ext uri="{BB962C8B-B14F-4D97-AF65-F5344CB8AC3E}">
        <p14:creationId xmlns:p14="http://schemas.microsoft.com/office/powerpoint/2010/main" val="3657644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30A61-FC17-B351-025D-536F871073BA}"/>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DB84738D-900A-7314-72D1-E2BDEC9354CB}"/>
              </a:ext>
            </a:extLst>
          </p:cNvPr>
          <p:cNvSpPr txBox="1"/>
          <p:nvPr/>
        </p:nvSpPr>
        <p:spPr>
          <a:xfrm>
            <a:off x="156754" y="1088572"/>
            <a:ext cx="7384869" cy="2669064"/>
          </a:xfrm>
          <a:prstGeom prst="rect">
            <a:avLst/>
          </a:prstGeom>
          <a:noFill/>
        </p:spPr>
        <p:txBody>
          <a:bodyPr wrap="square">
            <a:spAutoFit/>
          </a:bodyPr>
          <a:lstStyle/>
          <a:p>
            <a:pPr>
              <a:lnSpc>
                <a:spcPct val="110000"/>
              </a:lnSpc>
              <a:spcBef>
                <a:spcPts val="2500"/>
              </a:spcBef>
            </a:pPr>
            <a:r>
              <a:rPr lang="en-GB" sz="1200" b="1" noProof="0" dirty="0">
                <a:cs typeface="Arial" panose="020B0604020202020204" pitchFamily="34" charset="0"/>
              </a:rPr>
              <a:t>Ensuring Policy Compliance</a:t>
            </a:r>
          </a:p>
          <a:p>
            <a:pPr marL="0" lvl="1" indent="0">
              <a:lnSpc>
                <a:spcPct val="110000"/>
              </a:lnSpc>
              <a:buFont typeface="Arial" panose="020B0604020202020204" pitchFamily="34" charset="0"/>
              <a:buNone/>
            </a:pPr>
            <a:r>
              <a:rPr lang="en-GB" sz="1200" noProof="0" dirty="0">
                <a:cs typeface="Arial" panose="020B0604020202020204" pitchFamily="34" charset="0"/>
              </a:rPr>
              <a:t>EMA inspections verify that learning centres follow policy and regulatory requirements in administering the scheme.</a:t>
            </a:r>
          </a:p>
          <a:p>
            <a:pPr>
              <a:lnSpc>
                <a:spcPct val="110000"/>
              </a:lnSpc>
              <a:spcBef>
                <a:spcPts val="2500"/>
              </a:spcBef>
            </a:pPr>
            <a:r>
              <a:rPr lang="en-GB" sz="1200" b="1" noProof="0" dirty="0">
                <a:cs typeface="Arial" panose="020B0604020202020204" pitchFamily="34" charset="0"/>
              </a:rPr>
              <a:t>Accurate Payment Processing</a:t>
            </a:r>
          </a:p>
          <a:p>
            <a:pPr marL="0" lvl="1" indent="0">
              <a:lnSpc>
                <a:spcPct val="110000"/>
              </a:lnSpc>
              <a:buFont typeface="Arial" panose="020B0604020202020204" pitchFamily="34" charset="0"/>
              <a:buNone/>
            </a:pPr>
            <a:r>
              <a:rPr lang="en-GB" sz="1200" noProof="0" dirty="0">
                <a:cs typeface="Arial" panose="020B0604020202020204" pitchFamily="34" charset="0"/>
              </a:rPr>
              <a:t>Inspections confirm eligibility and ensure payments are made accurately and on time to students.</a:t>
            </a:r>
          </a:p>
          <a:p>
            <a:pPr>
              <a:lnSpc>
                <a:spcPct val="110000"/>
              </a:lnSpc>
              <a:spcBef>
                <a:spcPts val="2500"/>
              </a:spcBef>
            </a:pPr>
            <a:r>
              <a:rPr lang="en-GB" sz="1200" b="1" noProof="0" dirty="0">
                <a:cs typeface="Arial" panose="020B0604020202020204" pitchFamily="34" charset="0"/>
              </a:rPr>
              <a:t>Fraud Detection and Prevention</a:t>
            </a:r>
          </a:p>
          <a:p>
            <a:pPr marL="0" lvl="1" indent="0">
              <a:lnSpc>
                <a:spcPct val="110000"/>
              </a:lnSpc>
              <a:buFont typeface="Arial" panose="020B0604020202020204" pitchFamily="34" charset="0"/>
              <a:buNone/>
            </a:pPr>
            <a:r>
              <a:rPr lang="en-GB" sz="1200" noProof="0" dirty="0">
                <a:cs typeface="Arial" panose="020B0604020202020204" pitchFamily="34" charset="0"/>
              </a:rPr>
              <a:t>The inspection process helps detect and prevent fraud in the Education Maintenance Allowance scheme.</a:t>
            </a:r>
          </a:p>
          <a:p>
            <a:pPr>
              <a:lnSpc>
                <a:spcPct val="110000"/>
              </a:lnSpc>
              <a:spcBef>
                <a:spcPts val="2500"/>
              </a:spcBef>
            </a:pPr>
            <a:r>
              <a:rPr lang="en-GB" sz="1200" b="1" noProof="0" dirty="0">
                <a:cs typeface="Arial" panose="020B0604020202020204" pitchFamily="34" charset="0"/>
              </a:rPr>
              <a:t>Continuous Improvement Support</a:t>
            </a:r>
          </a:p>
          <a:p>
            <a:pPr marL="0" lvl="1" indent="0">
              <a:lnSpc>
                <a:spcPct val="110000"/>
              </a:lnSpc>
              <a:buFont typeface="Arial" panose="020B0604020202020204" pitchFamily="34" charset="0"/>
              <a:buNone/>
            </a:pPr>
            <a:r>
              <a:rPr lang="en-GB" sz="1200" noProof="0" dirty="0">
                <a:cs typeface="Arial" panose="020B0604020202020204" pitchFamily="34" charset="0"/>
              </a:rPr>
              <a:t>Regular inspections identify best practices and common issues to support ongoing improvements.</a:t>
            </a:r>
          </a:p>
        </p:txBody>
      </p:sp>
    </p:spTree>
    <p:extLst>
      <p:ext uri="{BB962C8B-B14F-4D97-AF65-F5344CB8AC3E}">
        <p14:creationId xmlns:p14="http://schemas.microsoft.com/office/powerpoint/2010/main" val="1060735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D76C33-F690-B257-0EE2-0EB4C0F6186B}"/>
              </a:ext>
            </a:extLst>
          </p:cNvPr>
          <p:cNvSpPr>
            <a:spLocks noGrp="1"/>
          </p:cNvSpPr>
          <p:nvPr>
            <p:ph idx="1"/>
          </p:nvPr>
        </p:nvSpPr>
        <p:spPr>
          <a:xfrm>
            <a:off x="485030" y="986010"/>
            <a:ext cx="8173940" cy="3185602"/>
          </a:xfrm>
        </p:spPr>
        <p:txBody>
          <a:bodyPr>
            <a:normAutofit/>
          </a:bodyPr>
          <a:lstStyle/>
          <a:p>
            <a:pPr marL="0" indent="0">
              <a:buNone/>
            </a:pPr>
            <a:endParaRPr lang="en-GB" sz="3200" noProof="0" dirty="0"/>
          </a:p>
          <a:p>
            <a:pPr marL="0" indent="0">
              <a:buNone/>
            </a:pPr>
            <a:r>
              <a:rPr lang="en-GB" sz="3200" noProof="0" dirty="0">
                <a:latin typeface="+mj-lt"/>
              </a:rPr>
              <a:t>WHAT THE EMA GRANT IS INTENDED FOR</a:t>
            </a:r>
          </a:p>
        </p:txBody>
      </p:sp>
    </p:spTree>
    <p:extLst>
      <p:ext uri="{BB962C8B-B14F-4D97-AF65-F5344CB8AC3E}">
        <p14:creationId xmlns:p14="http://schemas.microsoft.com/office/powerpoint/2010/main" val="3816970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1DC9E-9F9E-5AA5-1717-F016C635ACD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ABB6DC34-6545-35B6-4F1D-0DF03BC45BD3}"/>
              </a:ext>
            </a:extLst>
          </p:cNvPr>
          <p:cNvSpPr txBox="1"/>
          <p:nvPr/>
        </p:nvSpPr>
        <p:spPr>
          <a:xfrm>
            <a:off x="113211" y="949235"/>
            <a:ext cx="7515497" cy="3246658"/>
          </a:xfrm>
          <a:prstGeom prst="rect">
            <a:avLst/>
          </a:prstGeom>
          <a:noFill/>
        </p:spPr>
        <p:txBody>
          <a:bodyPr wrap="square">
            <a:spAutoFit/>
          </a:bodyPr>
          <a:lstStyle/>
          <a:p>
            <a:pPr>
              <a:lnSpc>
                <a:spcPct val="110000"/>
              </a:lnSpc>
              <a:spcBef>
                <a:spcPts val="2500"/>
              </a:spcBef>
            </a:pPr>
            <a:r>
              <a:rPr lang="en-GB" sz="1200" b="1" noProof="0" dirty="0">
                <a:cs typeface="Arial" panose="020B0604020202020204" pitchFamily="34" charset="0"/>
              </a:rPr>
              <a:t>Purpose of EMA</a:t>
            </a:r>
          </a:p>
          <a:p>
            <a:pPr marL="0" lvl="1" indent="0">
              <a:lnSpc>
                <a:spcPct val="110000"/>
              </a:lnSpc>
              <a:buFont typeface="Arial" panose="020B0604020202020204" pitchFamily="34" charset="0"/>
              <a:buNone/>
            </a:pPr>
            <a:r>
              <a:rPr lang="en-GB" sz="1200" noProof="0" dirty="0">
                <a:cs typeface="Arial" panose="020B0604020202020204" pitchFamily="34" charset="0"/>
              </a:rPr>
              <a:t>EMA supports eligible students in post-compulsory education, focusing on academic-related costs only.</a:t>
            </a:r>
          </a:p>
          <a:p>
            <a:pPr>
              <a:lnSpc>
                <a:spcPct val="110000"/>
              </a:lnSpc>
              <a:spcBef>
                <a:spcPts val="2500"/>
              </a:spcBef>
            </a:pPr>
            <a:r>
              <a:rPr lang="en-GB" sz="1200" b="1" noProof="0" dirty="0">
                <a:cs typeface="Arial" panose="020B0604020202020204" pitchFamily="34" charset="0"/>
              </a:rPr>
              <a:t>Excluded Expenses</a:t>
            </a:r>
          </a:p>
          <a:p>
            <a:pPr marL="0" lvl="1" indent="0">
              <a:lnSpc>
                <a:spcPct val="110000"/>
              </a:lnSpc>
              <a:buFont typeface="Arial" panose="020B0604020202020204" pitchFamily="34" charset="0"/>
              <a:buNone/>
            </a:pPr>
            <a:r>
              <a:rPr lang="en-GB" sz="1200" noProof="0" dirty="0">
                <a:cs typeface="Arial" panose="020B0604020202020204" pitchFamily="34" charset="0"/>
              </a:rPr>
              <a:t>EMA does</a:t>
            </a:r>
            <a:r>
              <a:rPr lang="en-GB" sz="1200" b="1" noProof="0" dirty="0">
                <a:solidFill>
                  <a:srgbClr val="FF0000"/>
                </a:solidFill>
                <a:cs typeface="Arial" panose="020B0604020202020204" pitchFamily="34" charset="0"/>
              </a:rPr>
              <a:t> NOT </a:t>
            </a:r>
            <a:r>
              <a:rPr lang="en-GB" sz="1200" noProof="0" dirty="0">
                <a:cs typeface="Arial" panose="020B0604020202020204" pitchFamily="34" charset="0"/>
              </a:rPr>
              <a:t>cover leisure, holidays, or personal expenses unrelated to education participation.</a:t>
            </a:r>
          </a:p>
          <a:p>
            <a:pPr marL="0" lvl="1" indent="0">
              <a:lnSpc>
                <a:spcPct val="110000"/>
              </a:lnSpc>
              <a:buFont typeface="Arial" panose="020B0604020202020204" pitchFamily="34" charset="0"/>
              <a:buNone/>
            </a:pPr>
            <a:endParaRPr lang="en-GB" sz="1200" b="1" noProof="0" dirty="0">
              <a:cs typeface="Arial" panose="020B0604020202020204" pitchFamily="34" charset="0"/>
            </a:endParaRPr>
          </a:p>
          <a:p>
            <a:pPr marL="0" lvl="1" indent="0">
              <a:lnSpc>
                <a:spcPct val="110000"/>
              </a:lnSpc>
              <a:buFont typeface="Arial" panose="020B0604020202020204" pitchFamily="34" charset="0"/>
              <a:buNone/>
            </a:pPr>
            <a:r>
              <a:rPr lang="en-GB" sz="1200" b="1" noProof="0" dirty="0">
                <a:cs typeface="Arial" panose="020B0604020202020204" pitchFamily="34" charset="0"/>
              </a:rPr>
              <a:t>Learning Agreement – EMA Bonus</a:t>
            </a:r>
          </a:p>
          <a:p>
            <a:pPr marL="0" lvl="1" indent="0">
              <a:lnSpc>
                <a:spcPct val="110000"/>
              </a:lnSpc>
              <a:buFont typeface="Arial" panose="020B0604020202020204" pitchFamily="34" charset="0"/>
              <a:buNone/>
            </a:pPr>
            <a:r>
              <a:rPr lang="en-GB" sz="1200" noProof="0" dirty="0">
                <a:cs typeface="Arial" panose="020B0604020202020204" pitchFamily="34" charset="0"/>
              </a:rPr>
              <a:t>The EMA Bonus is intended to recognise and reward the achievement of pre-established performance and behavioural objectives agreed in Part 2 of the EMA Learning Agreement. Learning centres should ensure that expectations relating to attendance, behaviour and performance are clearly communicated and applied consistently to all students.</a:t>
            </a:r>
          </a:p>
          <a:p>
            <a:pPr marL="0" lvl="1" indent="0">
              <a:lnSpc>
                <a:spcPct val="110000"/>
              </a:lnSpc>
              <a:buFont typeface="Arial" panose="020B0604020202020204" pitchFamily="34" charset="0"/>
              <a:buNone/>
            </a:pPr>
            <a:endParaRPr lang="en-GB" sz="1200" noProof="0" dirty="0">
              <a:highlight>
                <a:srgbClr val="FF0000"/>
              </a:highlight>
              <a:cs typeface="Arial" panose="020B0604020202020204" pitchFamily="34" charset="0"/>
            </a:endParaRPr>
          </a:p>
          <a:p>
            <a:pPr marL="0" lvl="1" indent="0">
              <a:lnSpc>
                <a:spcPct val="110000"/>
              </a:lnSpc>
              <a:buFont typeface="Arial" panose="020B0604020202020204" pitchFamily="34" charset="0"/>
              <a:buNone/>
            </a:pPr>
            <a:r>
              <a:rPr lang="en-GB" sz="1200" noProof="0" dirty="0">
                <a:cs typeface="Arial" panose="020B0604020202020204" pitchFamily="34" charset="0"/>
              </a:rPr>
              <a:t>EMA status should not result in different standards or additional sanctions being applied. Having EMA does not mean different rules apply. The same rules, expectations and disciplinary arrangements should apply equally to both EMA and non‑EMA students. This consistent approach supports fairness, transparency and the effective management of student performance across the learning </a:t>
            </a:r>
            <a:r>
              <a:rPr lang="en-GB" sz="1200" dirty="0">
                <a:cs typeface="Arial" panose="020B0604020202020204" pitchFamily="34" charset="0"/>
              </a:rPr>
              <a:t>c</a:t>
            </a:r>
            <a:r>
              <a:rPr lang="en-GB" sz="1200" noProof="0" dirty="0">
                <a:cs typeface="Arial" panose="020B0604020202020204" pitchFamily="34" charset="0"/>
              </a:rPr>
              <a:t>entre.</a:t>
            </a:r>
          </a:p>
        </p:txBody>
      </p:sp>
      <p:sp>
        <p:nvSpPr>
          <p:cNvPr id="7" name="TextBox 6">
            <a:extLst>
              <a:ext uri="{FF2B5EF4-FFF2-40B4-BE49-F238E27FC236}">
                <a16:creationId xmlns:a16="http://schemas.microsoft.com/office/drawing/2014/main" id="{366A8FD9-1F37-1732-A030-A10B4E1A43E4}"/>
              </a:ext>
            </a:extLst>
          </p:cNvPr>
          <p:cNvSpPr txBox="1"/>
          <p:nvPr/>
        </p:nvSpPr>
        <p:spPr>
          <a:xfrm>
            <a:off x="2286000" y="9289052"/>
            <a:ext cx="4572000" cy="646331"/>
          </a:xfrm>
          <a:prstGeom prst="rect">
            <a:avLst/>
          </a:prstGeom>
          <a:noFill/>
        </p:spPr>
        <p:txBody>
          <a:bodyPr wrap="square">
            <a:spAutoFit/>
          </a:bodyPr>
          <a:lstStyle/>
          <a:p>
            <a:r>
              <a:rPr lang="en-GB" sz="1800" noProof="0" dirty="0">
                <a:effectLst/>
                <a:latin typeface="Calibri" panose="020F0502020204030204" pitchFamily="34" charset="0"/>
                <a:ea typeface="Calibri" panose="020F0502020204030204" pitchFamily="34" charset="0"/>
                <a:cs typeface="Calibri" panose="020F0502020204030204" pitchFamily="34" charset="0"/>
              </a:rPr>
              <a:t>Agreement of errors with LC </a:t>
            </a:r>
            <a:r>
              <a:rPr lang="en-GB" sz="1800" noProof="0" dirty="0">
                <a:latin typeface="Calibri" panose="020F0502020204030204" pitchFamily="34" charset="0"/>
                <a:ea typeface="Calibri" panose="020F0502020204030204" pitchFamily="34" charset="0"/>
                <a:cs typeface="Calibri" panose="020F0502020204030204" pitchFamily="34" charset="0"/>
              </a:rPr>
              <a:t>and</a:t>
            </a:r>
            <a:r>
              <a:rPr lang="en-GB" sz="1800" noProof="0" dirty="0">
                <a:effectLst/>
                <a:latin typeface="Calibri" panose="020F0502020204030204" pitchFamily="34" charset="0"/>
                <a:ea typeface="Calibri" panose="020F0502020204030204" pitchFamily="34" charset="0"/>
                <a:cs typeface="Calibri" panose="020F0502020204030204" pitchFamily="34" charset="0"/>
              </a:rPr>
              <a:t> instruction to correct on SLC Portal, where appropriate.</a:t>
            </a:r>
            <a:endParaRPr lang="en-GB" sz="1800" noProof="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8233323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2B12F-895A-12F4-D392-7E2A96EFDBB8}"/>
            </a:ext>
          </a:extLst>
        </p:cNvPr>
        <p:cNvGrpSpPr/>
        <p:nvPr/>
      </p:nvGrpSpPr>
      <p:grpSpPr>
        <a:xfrm>
          <a:off x="0" y="0"/>
          <a:ext cx="0" cy="0"/>
          <a:chOff x="0" y="0"/>
          <a:chExt cx="0" cy="0"/>
        </a:xfrm>
      </p:grpSpPr>
      <p:sp>
        <p:nvSpPr>
          <p:cNvPr id="38" name="Title 37">
            <a:extLst>
              <a:ext uri="{FF2B5EF4-FFF2-40B4-BE49-F238E27FC236}">
                <a16:creationId xmlns:a16="http://schemas.microsoft.com/office/drawing/2014/main" id="{4ACAAD6E-4E38-0C8A-5532-D42F6954F29C}"/>
              </a:ext>
            </a:extLst>
          </p:cNvPr>
          <p:cNvSpPr>
            <a:spLocks noGrp="1"/>
          </p:cNvSpPr>
          <p:nvPr>
            <p:ph type="title"/>
          </p:nvPr>
        </p:nvSpPr>
        <p:spPr>
          <a:xfrm>
            <a:off x="1178804" y="87982"/>
            <a:ext cx="5710825" cy="325151"/>
          </a:xfrm>
        </p:spPr>
        <p:txBody>
          <a:bodyPr>
            <a:normAutofit fontScale="90000"/>
          </a:bodyPr>
          <a:lstStyle/>
          <a:p>
            <a:pPr algn="ctr"/>
            <a:br>
              <a:rPr lang="en-GB" sz="3200" noProof="0" dirty="0"/>
            </a:br>
            <a:endParaRPr lang="en-GB" noProof="0" dirty="0"/>
          </a:p>
        </p:txBody>
      </p:sp>
      <p:sp>
        <p:nvSpPr>
          <p:cNvPr id="2" name="TextBox 1">
            <a:extLst>
              <a:ext uri="{FF2B5EF4-FFF2-40B4-BE49-F238E27FC236}">
                <a16:creationId xmlns:a16="http://schemas.microsoft.com/office/drawing/2014/main" id="{78B0385A-D68A-5AA3-4AB9-7EB5FB7C9161}"/>
              </a:ext>
            </a:extLst>
          </p:cNvPr>
          <p:cNvSpPr txBox="1"/>
          <p:nvPr/>
        </p:nvSpPr>
        <p:spPr>
          <a:xfrm rot="10800000" flipV="1">
            <a:off x="165462" y="1288749"/>
            <a:ext cx="6836227" cy="584775"/>
          </a:xfrm>
          <a:prstGeom prst="rect">
            <a:avLst/>
          </a:prstGeom>
          <a:noFill/>
        </p:spPr>
        <p:txBody>
          <a:bodyPr wrap="square">
            <a:spAutoFit/>
          </a:bodyPr>
          <a:lstStyle/>
          <a:p>
            <a:r>
              <a:rPr lang="en-GB" sz="3200" noProof="0" dirty="0">
                <a:latin typeface="+mj-lt"/>
                <a:cs typeface="Arial" panose="020B0604020202020204" pitchFamily="34" charset="0"/>
              </a:rPr>
              <a:t>EMA DESK BASED INSPECTION PROCESS</a:t>
            </a:r>
          </a:p>
        </p:txBody>
      </p:sp>
    </p:spTree>
    <p:extLst>
      <p:ext uri="{BB962C8B-B14F-4D97-AF65-F5344CB8AC3E}">
        <p14:creationId xmlns:p14="http://schemas.microsoft.com/office/powerpoint/2010/main" val="363645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5E82D6-F22D-78F1-5E13-7AEECD957F77}"/>
              </a:ext>
            </a:extLst>
          </p:cNvPr>
          <p:cNvSpPr>
            <a:spLocks noGrp="1"/>
          </p:cNvSpPr>
          <p:nvPr>
            <p:ph idx="1"/>
          </p:nvPr>
        </p:nvSpPr>
        <p:spPr>
          <a:xfrm>
            <a:off x="95793" y="896983"/>
            <a:ext cx="7438863" cy="3692434"/>
          </a:xfrm>
        </p:spPr>
        <p:txBody>
          <a:bodyPr>
            <a:noAutofit/>
          </a:bodyPr>
          <a:lstStyle/>
          <a:p>
            <a:pPr marL="0" indent="0">
              <a:spcBef>
                <a:spcPts val="2500"/>
              </a:spcBef>
              <a:buFont typeface="Arial" panose="020B0604020202020204" pitchFamily="34" charset="0"/>
              <a:buNone/>
            </a:pPr>
            <a:r>
              <a:rPr lang="en-GB" sz="1200" b="1" noProof="0" dirty="0">
                <a:latin typeface="+mn-lt"/>
              </a:rPr>
              <a:t>Notification and Preparation</a:t>
            </a:r>
          </a:p>
          <a:p>
            <a:pPr marL="0" lvl="1" indent="0">
              <a:buFont typeface="Arial" panose="020B0604020202020204" pitchFamily="34" charset="0"/>
              <a:buNone/>
            </a:pPr>
            <a:r>
              <a:rPr lang="en-GB" sz="1200" noProof="0" dirty="0">
                <a:latin typeface="+mn-lt"/>
              </a:rPr>
              <a:t>EMA inspections are conducted on a desk‑based basis. Learning centres are notified of an inspection by email and are asked in advance to provide key contact details and specified documentation. All requests for information, the submission of documentation, and subsequent correspondence are carried out electronically via email.</a:t>
            </a:r>
          </a:p>
          <a:p>
            <a:pPr marL="0" lvl="1" indent="0">
              <a:buFont typeface="Arial" panose="020B0604020202020204" pitchFamily="34" charset="0"/>
              <a:buNone/>
            </a:pPr>
            <a:endParaRPr lang="en-GB" sz="1200" b="1" noProof="0" dirty="0">
              <a:latin typeface="+mn-lt"/>
            </a:endParaRPr>
          </a:p>
          <a:p>
            <a:pPr marL="0" lvl="1" indent="0">
              <a:buFont typeface="Arial" panose="020B0604020202020204" pitchFamily="34" charset="0"/>
              <a:buNone/>
            </a:pPr>
            <a:r>
              <a:rPr lang="en-GB" sz="1200" b="1" noProof="0" dirty="0">
                <a:latin typeface="+mn-lt"/>
              </a:rPr>
              <a:t>Scheduling and Agreements</a:t>
            </a:r>
          </a:p>
          <a:p>
            <a:pPr marL="0" lvl="1" indent="0">
              <a:buFont typeface="Arial" panose="020B0604020202020204" pitchFamily="34" charset="0"/>
              <a:buNone/>
            </a:pPr>
            <a:r>
              <a:rPr lang="en-GB" sz="1200" noProof="0" dirty="0">
                <a:latin typeface="+mn-lt"/>
              </a:rPr>
              <a:t>Inspection dates are confirmed and data sharing agreements are arranged before inspection.</a:t>
            </a:r>
          </a:p>
          <a:p>
            <a:pPr marL="0" indent="0">
              <a:spcBef>
                <a:spcPts val="2500"/>
              </a:spcBef>
              <a:buFont typeface="Arial" panose="020B0604020202020204" pitchFamily="34" charset="0"/>
              <a:buNone/>
            </a:pPr>
            <a:r>
              <a:rPr lang="en-GB" sz="1200" b="1" noProof="0" dirty="0">
                <a:latin typeface="+mn-lt"/>
              </a:rPr>
              <a:t>Inspection and Review</a:t>
            </a:r>
          </a:p>
          <a:p>
            <a:pPr marL="0" lvl="1" indent="0">
              <a:buFont typeface="Arial" panose="020B0604020202020204" pitchFamily="34" charset="0"/>
              <a:buNone/>
            </a:pPr>
            <a:r>
              <a:rPr lang="en-GB" sz="1200" noProof="0" dirty="0">
                <a:latin typeface="+mn-lt"/>
              </a:rPr>
              <a:t>The inspection reviews detailed student records to ensure accuracy and compliance.</a:t>
            </a:r>
          </a:p>
          <a:p>
            <a:pPr marL="0" indent="0">
              <a:spcBef>
                <a:spcPts val="2500"/>
              </a:spcBef>
              <a:buFont typeface="Arial" panose="020B0604020202020204" pitchFamily="34" charset="0"/>
              <a:buNone/>
            </a:pPr>
            <a:r>
              <a:rPr lang="en-GB" sz="1200" b="1" noProof="0" dirty="0">
                <a:latin typeface="+mn-lt"/>
              </a:rPr>
              <a:t>Support and Reporting</a:t>
            </a:r>
          </a:p>
          <a:p>
            <a:pPr marL="0" lvl="1" indent="0">
              <a:buFont typeface="Arial" panose="020B0604020202020204" pitchFamily="34" charset="0"/>
              <a:buNone/>
            </a:pPr>
            <a:r>
              <a:rPr lang="en-GB" sz="1200" noProof="0" dirty="0">
                <a:latin typeface="+mn-lt"/>
              </a:rPr>
              <a:t>Process is transparent and supportive, helping centres address issues before final report is issued.</a:t>
            </a:r>
          </a:p>
          <a:p>
            <a:pPr marL="0" lvl="0" indent="0">
              <a:buNone/>
            </a:pPr>
            <a:endParaRPr lang="en-GB" sz="1400" noProof="0" dirty="0">
              <a:effectLst/>
              <a:ea typeface="Times New Roman" panose="02020603050405020304" pitchFamily="18" charset="0"/>
            </a:endParaRPr>
          </a:p>
          <a:p>
            <a:endParaRPr lang="en-GB" sz="1400" noProof="0" dirty="0"/>
          </a:p>
        </p:txBody>
      </p:sp>
    </p:spTree>
    <p:extLst>
      <p:ext uri="{BB962C8B-B14F-4D97-AF65-F5344CB8AC3E}">
        <p14:creationId xmlns:p14="http://schemas.microsoft.com/office/powerpoint/2010/main" val="738849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7BD77A-302F-D415-739B-A3A8597C9DE5}"/>
              </a:ext>
            </a:extLst>
          </p:cNvPr>
          <p:cNvSpPr>
            <a:spLocks noGrp="1"/>
          </p:cNvSpPr>
          <p:nvPr>
            <p:ph type="title"/>
          </p:nvPr>
        </p:nvSpPr>
        <p:spPr>
          <a:xfrm>
            <a:off x="457200" y="867338"/>
            <a:ext cx="6432430" cy="1571062"/>
          </a:xfrm>
        </p:spPr>
        <p:txBody>
          <a:bodyPr>
            <a:noAutofit/>
          </a:bodyPr>
          <a:lstStyle/>
          <a:p>
            <a:r>
              <a:rPr lang="en-GB" sz="3200" noProof="0" dirty="0">
                <a:latin typeface="+mj-lt"/>
              </a:rPr>
              <a:t>EMA DESK BASED INSPECTION PROCESS (CONTINUED)</a:t>
            </a:r>
          </a:p>
        </p:txBody>
      </p:sp>
    </p:spTree>
    <p:extLst>
      <p:ext uri="{BB962C8B-B14F-4D97-AF65-F5344CB8AC3E}">
        <p14:creationId xmlns:p14="http://schemas.microsoft.com/office/powerpoint/2010/main" val="1421948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6E8755-2903-ED32-0CBE-CF1FFA9CBDBC}"/>
              </a:ext>
            </a:extLst>
          </p:cNvPr>
          <p:cNvSpPr>
            <a:spLocks noGrp="1"/>
          </p:cNvSpPr>
          <p:nvPr>
            <p:ph type="title"/>
          </p:nvPr>
        </p:nvSpPr>
        <p:spPr>
          <a:xfrm>
            <a:off x="542499" y="285751"/>
            <a:ext cx="3836620" cy="621334"/>
          </a:xfrm>
        </p:spPr>
        <p:txBody>
          <a:bodyPr/>
          <a:lstStyle/>
          <a:p>
            <a:r>
              <a:rPr lang="en-GB" sz="3000" noProof="0" dirty="0"/>
              <a:t>Service standards</a:t>
            </a:r>
            <a:br>
              <a:rPr lang="en-GB" noProof="0" dirty="0"/>
            </a:br>
            <a:endParaRPr lang="en-GB" noProof="0" dirty="0"/>
          </a:p>
        </p:txBody>
      </p:sp>
      <p:sp>
        <p:nvSpPr>
          <p:cNvPr id="5" name="Text Placeholder 4">
            <a:extLst>
              <a:ext uri="{FF2B5EF4-FFF2-40B4-BE49-F238E27FC236}">
                <a16:creationId xmlns:a16="http://schemas.microsoft.com/office/drawing/2014/main" id="{92361114-6C3D-9F72-3EA3-AD5E65B9EC06}"/>
              </a:ext>
            </a:extLst>
          </p:cNvPr>
          <p:cNvSpPr>
            <a:spLocks noGrp="1"/>
          </p:cNvSpPr>
          <p:nvPr>
            <p:ph type="body" sz="quarter" idx="10"/>
          </p:nvPr>
        </p:nvSpPr>
        <p:spPr>
          <a:xfrm>
            <a:off x="542497" y="987028"/>
            <a:ext cx="6772703" cy="1735931"/>
          </a:xfrm>
        </p:spPr>
        <p:txBody>
          <a:bodyPr>
            <a:normAutofit/>
          </a:bodyPr>
          <a:lstStyle/>
          <a:p>
            <a:r>
              <a:rPr lang="en-GB" sz="1500" b="0" noProof="0" dirty="0">
                <a:latin typeface="+mn-lt"/>
              </a:rPr>
              <a:t>You can monitor your Learning Centre’s performance against the service standards at any point of the year. You can:</a:t>
            </a:r>
          </a:p>
          <a:p>
            <a:pPr marL="285750" indent="-285750">
              <a:buFont typeface="Arial" panose="020B0604020202020204" pitchFamily="34" charset="0"/>
              <a:buChar char="•"/>
            </a:pPr>
            <a:r>
              <a:rPr lang="en-GB" sz="1500" b="0" noProof="0" dirty="0">
                <a:latin typeface="+mn-lt"/>
              </a:rPr>
              <a:t>See how your Learning Centre is performing against Northern Ireland’s average</a:t>
            </a:r>
          </a:p>
          <a:p>
            <a:pPr marL="285750" indent="-285750">
              <a:buFont typeface="Arial" panose="020B0604020202020204" pitchFamily="34" charset="0"/>
              <a:buChar char="•"/>
            </a:pPr>
            <a:r>
              <a:rPr lang="en-GB" sz="1500" b="0" noProof="0" dirty="0">
                <a:latin typeface="+mn-lt"/>
              </a:rPr>
              <a:t>Check to see how many applications you have had over the years</a:t>
            </a:r>
          </a:p>
          <a:p>
            <a:endParaRPr lang="en-GB" sz="1500" b="0" noProof="0" dirty="0">
              <a:latin typeface="+mn-lt"/>
            </a:endParaRPr>
          </a:p>
          <a:p>
            <a:r>
              <a:rPr lang="en-GB" sz="1500" b="0" noProof="0" dirty="0">
                <a:latin typeface="+mn-lt"/>
              </a:rPr>
              <a:t>Let’s take a look on the next slide</a:t>
            </a:r>
          </a:p>
          <a:p>
            <a:endParaRPr lang="en-GB" noProof="0" dirty="0"/>
          </a:p>
        </p:txBody>
      </p:sp>
      <p:pic>
        <p:nvPicPr>
          <p:cNvPr id="2" name="Picture 4" descr="From Reviews to Performance Management.">
            <a:extLst>
              <a:ext uri="{FF2B5EF4-FFF2-40B4-BE49-F238E27FC236}">
                <a16:creationId xmlns:a16="http://schemas.microsoft.com/office/drawing/2014/main" id="{23574F14-AF97-C726-CC09-C21E040478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329" y="3286459"/>
            <a:ext cx="3017519" cy="131673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17+ Thousand Self Service Sign Royalty-Free Images, Stock Photos &amp; Pictures  | Shutterstock">
            <a:extLst>
              <a:ext uri="{FF2B5EF4-FFF2-40B4-BE49-F238E27FC236}">
                <a16:creationId xmlns:a16="http://schemas.microsoft.com/office/drawing/2014/main" id="{0B79AFBF-842C-E4D0-5927-FF6C5C879D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05" t="16363" r="3285" b="25793"/>
          <a:stretch>
            <a:fillRect/>
          </a:stretch>
        </p:blipFill>
        <p:spPr bwMode="auto">
          <a:xfrm>
            <a:off x="4725806" y="3286459"/>
            <a:ext cx="3836195" cy="1316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21341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D21AAB-5E22-72CA-F51D-83914881E883}"/>
              </a:ext>
            </a:extLst>
          </p:cNvPr>
          <p:cNvSpPr>
            <a:spLocks noGrp="1"/>
          </p:cNvSpPr>
          <p:nvPr>
            <p:ph idx="1"/>
          </p:nvPr>
        </p:nvSpPr>
        <p:spPr>
          <a:xfrm>
            <a:off x="121920" y="984069"/>
            <a:ext cx="7454537" cy="3605348"/>
          </a:xfrm>
        </p:spPr>
        <p:txBody>
          <a:bodyPr>
            <a:noAutofit/>
          </a:bodyPr>
          <a:lstStyle/>
          <a:p>
            <a:pPr marL="0" indent="0">
              <a:lnSpc>
                <a:spcPct val="110000"/>
              </a:lnSpc>
              <a:spcBef>
                <a:spcPts val="2500"/>
              </a:spcBef>
              <a:buFont typeface="Arial" panose="020B0604020202020204" pitchFamily="34" charset="0"/>
              <a:buNone/>
            </a:pPr>
            <a:r>
              <a:rPr lang="en-GB" sz="1200" b="1" noProof="0" dirty="0">
                <a:latin typeface="+mn-lt"/>
              </a:rPr>
              <a:t>Documentation Review</a:t>
            </a:r>
          </a:p>
          <a:p>
            <a:pPr marL="0" lvl="1" indent="0">
              <a:lnSpc>
                <a:spcPct val="110000"/>
              </a:lnSpc>
              <a:buFont typeface="Arial" panose="020B0604020202020204" pitchFamily="34" charset="0"/>
              <a:buNone/>
            </a:pPr>
            <a:r>
              <a:rPr lang="en-GB" sz="1200" noProof="0" dirty="0">
                <a:latin typeface="+mn-lt"/>
              </a:rPr>
              <a:t>Inspectors evaluate the accuracy and completeness of the learning </a:t>
            </a:r>
            <a:r>
              <a:rPr lang="en-GB" sz="1200" dirty="0">
                <a:latin typeface="+mn-lt"/>
              </a:rPr>
              <a:t>c</a:t>
            </a:r>
            <a:r>
              <a:rPr lang="en-GB" sz="1200" noProof="0" dirty="0" err="1">
                <a:latin typeface="+mn-lt"/>
              </a:rPr>
              <a:t>entre’s</a:t>
            </a:r>
            <a:r>
              <a:rPr lang="en-GB" sz="1200" noProof="0" dirty="0">
                <a:latin typeface="+mn-lt"/>
              </a:rPr>
              <a:t> EMA policy, students’ attendance data, and authorised absence evidence. The inspection process can only proceed if LC has an EMA policy in place.</a:t>
            </a:r>
            <a:endParaRPr lang="en-GB" sz="1200" noProof="0" dirty="0">
              <a:highlight>
                <a:srgbClr val="FF0000"/>
              </a:highlight>
              <a:latin typeface="+mn-lt"/>
            </a:endParaRPr>
          </a:p>
          <a:p>
            <a:pPr marL="0" indent="0">
              <a:lnSpc>
                <a:spcPct val="110000"/>
              </a:lnSpc>
              <a:spcBef>
                <a:spcPts val="2500"/>
              </a:spcBef>
              <a:buFont typeface="Arial" panose="020B0604020202020204" pitchFamily="34" charset="0"/>
              <a:buNone/>
            </a:pPr>
            <a:r>
              <a:rPr lang="en-GB" sz="1200" b="1" noProof="0" dirty="0">
                <a:latin typeface="+mn-lt"/>
              </a:rPr>
              <a:t>Staff Communication</a:t>
            </a:r>
          </a:p>
          <a:p>
            <a:pPr marL="0" lvl="1" indent="0">
              <a:lnSpc>
                <a:spcPct val="110000"/>
              </a:lnSpc>
              <a:buFont typeface="Arial" panose="020B0604020202020204" pitchFamily="34" charset="0"/>
              <a:buNone/>
            </a:pPr>
            <a:r>
              <a:rPr lang="en-GB" sz="1200" noProof="0" dirty="0">
                <a:latin typeface="+mn-lt"/>
              </a:rPr>
              <a:t>Direct communication occurs with nominated learning </a:t>
            </a:r>
            <a:r>
              <a:rPr lang="en-GB" sz="1200" dirty="0">
                <a:latin typeface="+mn-lt"/>
              </a:rPr>
              <a:t>c</a:t>
            </a:r>
            <a:r>
              <a:rPr lang="en-GB" sz="1200" noProof="0" dirty="0">
                <a:latin typeface="+mn-lt"/>
              </a:rPr>
              <a:t>entre staff to clarify discrepancies and/or collect additional information.</a:t>
            </a:r>
          </a:p>
          <a:p>
            <a:pPr marL="0" indent="0">
              <a:lnSpc>
                <a:spcPct val="110000"/>
              </a:lnSpc>
              <a:spcBef>
                <a:spcPts val="2500"/>
              </a:spcBef>
              <a:buFont typeface="Arial" panose="020B0604020202020204" pitchFamily="34" charset="0"/>
              <a:buNone/>
            </a:pPr>
            <a:r>
              <a:rPr lang="en-GB" sz="1200" b="1" noProof="0" dirty="0">
                <a:latin typeface="+mn-lt"/>
              </a:rPr>
              <a:t>Five Agreed Tests</a:t>
            </a:r>
          </a:p>
          <a:p>
            <a:pPr marL="0" lvl="1" indent="0">
              <a:lnSpc>
                <a:spcPct val="110000"/>
              </a:lnSpc>
              <a:buFont typeface="Arial" panose="020B0604020202020204" pitchFamily="34" charset="0"/>
              <a:buNone/>
            </a:pPr>
            <a:r>
              <a:rPr lang="en-GB" sz="1200" noProof="0" dirty="0">
                <a:latin typeface="+mn-lt"/>
              </a:rPr>
              <a:t>The inspection follows five tests covering student data, compliance, attendance, record consistency, and absence guidelines.</a:t>
            </a:r>
          </a:p>
          <a:p>
            <a:pPr marL="0" indent="0">
              <a:lnSpc>
                <a:spcPct val="110000"/>
              </a:lnSpc>
              <a:spcBef>
                <a:spcPts val="2500"/>
              </a:spcBef>
              <a:buFont typeface="Arial" panose="020B0604020202020204" pitchFamily="34" charset="0"/>
              <a:buNone/>
            </a:pPr>
            <a:r>
              <a:rPr lang="en-GB" sz="1200" b="1" noProof="0" dirty="0">
                <a:latin typeface="+mn-lt"/>
              </a:rPr>
              <a:t>Final Reporting</a:t>
            </a:r>
          </a:p>
          <a:p>
            <a:pPr marL="0" lvl="1" indent="0">
              <a:lnSpc>
                <a:spcPct val="110000"/>
              </a:lnSpc>
              <a:buFont typeface="Arial" panose="020B0604020202020204" pitchFamily="34" charset="0"/>
              <a:buNone/>
            </a:pPr>
            <a:r>
              <a:rPr lang="en-GB" sz="1200" noProof="0" dirty="0">
                <a:latin typeface="+mn-lt"/>
              </a:rPr>
              <a:t>The process ends with a detailed report outlining findings, recommendations, and required actions for the centre.</a:t>
            </a:r>
          </a:p>
        </p:txBody>
      </p:sp>
    </p:spTree>
    <p:extLst>
      <p:ext uri="{BB962C8B-B14F-4D97-AF65-F5344CB8AC3E}">
        <p14:creationId xmlns:p14="http://schemas.microsoft.com/office/powerpoint/2010/main" val="16092726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F5805A-6CF0-B237-8359-029DA06C869C}"/>
              </a:ext>
            </a:extLst>
          </p:cNvPr>
          <p:cNvSpPr>
            <a:spLocks noGrp="1"/>
          </p:cNvSpPr>
          <p:nvPr>
            <p:ph idx="1"/>
          </p:nvPr>
        </p:nvSpPr>
        <p:spPr>
          <a:xfrm>
            <a:off x="179408" y="495698"/>
            <a:ext cx="6682250" cy="1420232"/>
          </a:xfrm>
        </p:spPr>
        <p:txBody>
          <a:bodyPr>
            <a:normAutofit/>
          </a:bodyPr>
          <a:lstStyle/>
          <a:p>
            <a:pPr marL="0" indent="0">
              <a:buNone/>
            </a:pPr>
            <a:r>
              <a:rPr lang="en-GB" sz="3200" noProof="0" dirty="0">
                <a:latin typeface="+mj-lt"/>
              </a:rPr>
              <a:t>EMA DESK BASED INSPECTION PROCESS (TESTS)</a:t>
            </a:r>
          </a:p>
        </p:txBody>
      </p:sp>
    </p:spTree>
    <p:extLst>
      <p:ext uri="{BB962C8B-B14F-4D97-AF65-F5344CB8AC3E}">
        <p14:creationId xmlns:p14="http://schemas.microsoft.com/office/powerpoint/2010/main" val="23820940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B4706-B742-B313-BF67-8393E426B3AD}"/>
              </a:ext>
            </a:extLst>
          </p:cNvPr>
          <p:cNvSpPr>
            <a:spLocks noGrp="1"/>
          </p:cNvSpPr>
          <p:nvPr>
            <p:ph type="title"/>
          </p:nvPr>
        </p:nvSpPr>
        <p:spPr>
          <a:xfrm>
            <a:off x="278674" y="235132"/>
            <a:ext cx="6610956" cy="522514"/>
          </a:xfrm>
        </p:spPr>
        <p:txBody>
          <a:bodyPr>
            <a:normAutofit/>
          </a:bodyPr>
          <a:lstStyle/>
          <a:p>
            <a:r>
              <a:rPr lang="en-GB" sz="2400" noProof="0" dirty="0">
                <a:latin typeface="+mj-lt"/>
              </a:rPr>
              <a:t>TEST A – THE LEARNING CENTRE EMA POLICY</a:t>
            </a:r>
          </a:p>
        </p:txBody>
      </p:sp>
      <p:sp>
        <p:nvSpPr>
          <p:cNvPr id="3" name="Content Placeholder 2">
            <a:extLst>
              <a:ext uri="{FF2B5EF4-FFF2-40B4-BE49-F238E27FC236}">
                <a16:creationId xmlns:a16="http://schemas.microsoft.com/office/drawing/2014/main" id="{F17747C0-2BF5-8BC9-DB77-DD59A48FB489}"/>
              </a:ext>
            </a:extLst>
          </p:cNvPr>
          <p:cNvSpPr>
            <a:spLocks noGrp="1"/>
          </p:cNvSpPr>
          <p:nvPr>
            <p:ph idx="1"/>
          </p:nvPr>
        </p:nvSpPr>
        <p:spPr>
          <a:xfrm>
            <a:off x="278673" y="853441"/>
            <a:ext cx="7245533" cy="2656114"/>
          </a:xfrm>
        </p:spPr>
        <p:txBody>
          <a:bodyPr>
            <a:normAutofit fontScale="40000" lnSpcReduction="20000"/>
          </a:bodyPr>
          <a:lstStyle/>
          <a:p>
            <a:r>
              <a:rPr lang="en-GB" sz="3700" noProof="0" dirty="0">
                <a:latin typeface="+mn-lt"/>
              </a:rPr>
              <a:t>The LC should have an authorised absence policy for EMA that is clear and reasonable. </a:t>
            </a:r>
          </a:p>
          <a:p>
            <a:r>
              <a:rPr lang="en-GB" sz="3700" noProof="0" dirty="0">
                <a:latin typeface="+mn-lt"/>
              </a:rPr>
              <a:t>The EMA policy should be in line with both SLC guidance and the LC’s general attendance and absence policy.</a:t>
            </a:r>
          </a:p>
          <a:p>
            <a:r>
              <a:rPr lang="en-GB" sz="3700" noProof="0" dirty="0">
                <a:latin typeface="+mn-lt"/>
              </a:rPr>
              <a:t>The same rules should apply uniformly to all students, whether they receive EMA or not.</a:t>
            </a:r>
          </a:p>
          <a:p>
            <a:r>
              <a:rPr lang="en-GB" sz="3700" noProof="0" dirty="0">
                <a:latin typeface="+mn-lt"/>
              </a:rPr>
              <a:t>However, as EMA helps with the costs incurred while attending an educational course, absence due to long term sickness should not be authorised.</a:t>
            </a:r>
          </a:p>
          <a:p>
            <a:endParaRPr lang="en-GB" sz="3700" noProof="0" dirty="0">
              <a:latin typeface="+mn-lt"/>
            </a:endParaRPr>
          </a:p>
          <a:p>
            <a:pPr marL="0" indent="0">
              <a:buNone/>
            </a:pPr>
            <a:r>
              <a:rPr lang="en-GB" sz="3700" b="1" noProof="0" dirty="0">
                <a:latin typeface="+mn-lt"/>
              </a:rPr>
              <a:t>Only when the Department is satisfied the LC’s EMA policy is in place and meets the above rules, the Department then conducts the inspection process. </a:t>
            </a:r>
          </a:p>
          <a:p>
            <a:endParaRPr lang="en-GB" noProof="0" dirty="0"/>
          </a:p>
        </p:txBody>
      </p:sp>
    </p:spTree>
    <p:extLst>
      <p:ext uri="{BB962C8B-B14F-4D97-AF65-F5344CB8AC3E}">
        <p14:creationId xmlns:p14="http://schemas.microsoft.com/office/powerpoint/2010/main" val="21165476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5B144C-869B-307D-25E0-43AC3C532618}"/>
              </a:ext>
            </a:extLst>
          </p:cNvPr>
          <p:cNvSpPr>
            <a:spLocks noGrp="1"/>
          </p:cNvSpPr>
          <p:nvPr>
            <p:ph idx="1"/>
          </p:nvPr>
        </p:nvSpPr>
        <p:spPr>
          <a:xfrm>
            <a:off x="292609" y="265756"/>
            <a:ext cx="6681140" cy="3356658"/>
          </a:xfrm>
        </p:spPr>
        <p:txBody>
          <a:bodyPr>
            <a:normAutofit fontScale="32500" lnSpcReduction="20000"/>
          </a:bodyPr>
          <a:lstStyle/>
          <a:p>
            <a:pPr marL="0" indent="0">
              <a:buNone/>
            </a:pPr>
            <a:r>
              <a:rPr lang="en-GB" sz="3700" b="1" noProof="0" dirty="0">
                <a:latin typeface="+mn-lt"/>
              </a:rPr>
              <a:t>Verification of Student Information</a:t>
            </a:r>
          </a:p>
          <a:p>
            <a:pPr marL="0" indent="0">
              <a:buNone/>
            </a:pPr>
            <a:r>
              <a:rPr lang="en-GB" sz="3700" noProof="0" dirty="0">
                <a:latin typeface="+mn-lt"/>
              </a:rPr>
              <a:t>Ensure student data held by SLC matches learning centre records for accuracy and integrity.</a:t>
            </a:r>
          </a:p>
          <a:p>
            <a:pPr marL="0" indent="0">
              <a:buNone/>
            </a:pPr>
            <a:endParaRPr lang="en-GB" sz="3700" noProof="0" dirty="0">
              <a:latin typeface="+mn-lt"/>
            </a:endParaRPr>
          </a:p>
          <a:p>
            <a:pPr marL="0" indent="0">
              <a:buNone/>
            </a:pPr>
            <a:r>
              <a:rPr lang="en-GB" sz="3700" b="1" noProof="0" dirty="0">
                <a:latin typeface="+mn-lt"/>
              </a:rPr>
              <a:t>Learning Agreement Compliance</a:t>
            </a:r>
          </a:p>
          <a:p>
            <a:pPr marL="0" indent="0">
              <a:buNone/>
            </a:pPr>
            <a:r>
              <a:rPr lang="en-GB" sz="3700" noProof="0" dirty="0">
                <a:latin typeface="+mn-lt"/>
              </a:rPr>
              <a:t>Confirm that the learning agreement template is current, correctly completed, and follows guidance.</a:t>
            </a:r>
          </a:p>
          <a:p>
            <a:pPr marL="0" indent="0">
              <a:buNone/>
            </a:pPr>
            <a:endParaRPr lang="en-GB" sz="3700" noProof="0" dirty="0">
              <a:latin typeface="+mn-lt"/>
            </a:endParaRPr>
          </a:p>
          <a:p>
            <a:pPr marL="0" indent="0">
              <a:buNone/>
            </a:pPr>
            <a:r>
              <a:rPr lang="en-GB" sz="3700" b="1" noProof="0" dirty="0">
                <a:latin typeface="+mn-lt"/>
              </a:rPr>
              <a:t>Attendance and Bonus Records</a:t>
            </a:r>
          </a:p>
          <a:p>
            <a:pPr marL="0" indent="0">
              <a:buNone/>
            </a:pPr>
            <a:r>
              <a:rPr lang="en-GB" sz="3700" noProof="0" dirty="0">
                <a:latin typeface="+mn-lt"/>
              </a:rPr>
              <a:t>Verify that attendance and bonus decisions are accurately logged on a secure website platform.</a:t>
            </a:r>
          </a:p>
          <a:p>
            <a:pPr marL="0" indent="0">
              <a:buNone/>
            </a:pPr>
            <a:endParaRPr lang="en-GB" sz="3700" noProof="0" dirty="0">
              <a:latin typeface="+mn-lt"/>
            </a:endParaRPr>
          </a:p>
          <a:p>
            <a:pPr marL="0" indent="0">
              <a:buNone/>
            </a:pPr>
            <a:r>
              <a:rPr lang="en-GB" sz="3700" b="1" noProof="0" dirty="0">
                <a:latin typeface="+mn-lt"/>
              </a:rPr>
              <a:t>Cross-Checking Attendance Records</a:t>
            </a:r>
          </a:p>
          <a:p>
            <a:pPr marL="0" indent="0">
              <a:buNone/>
            </a:pPr>
            <a:r>
              <a:rPr lang="en-GB" sz="3700" noProof="0" dirty="0">
                <a:latin typeface="+mn-lt"/>
              </a:rPr>
              <a:t>Ensure learning centre attendance records align with confirmations from the SLC for consistency.</a:t>
            </a:r>
          </a:p>
          <a:p>
            <a:pPr marL="0" indent="0">
              <a:buNone/>
            </a:pPr>
            <a:endParaRPr lang="en-GB" sz="3700" b="1" noProof="0" dirty="0">
              <a:latin typeface="+mn-lt"/>
            </a:endParaRPr>
          </a:p>
          <a:p>
            <a:pPr marL="0" indent="0">
              <a:buNone/>
            </a:pPr>
            <a:r>
              <a:rPr lang="en-GB" sz="3700" b="1" noProof="0" dirty="0">
                <a:latin typeface="+mn-lt"/>
              </a:rPr>
              <a:t>Documentation of Approved Absences</a:t>
            </a:r>
          </a:p>
          <a:p>
            <a:pPr marL="0" indent="0">
              <a:buNone/>
            </a:pPr>
            <a:r>
              <a:rPr lang="en-GB" sz="3700" noProof="0" dirty="0">
                <a:latin typeface="+mn-lt"/>
              </a:rPr>
              <a:t>Verify all approved absences have appropriate supporting documentation for compliance.</a:t>
            </a:r>
          </a:p>
          <a:p>
            <a:pPr marL="0" indent="0">
              <a:buNone/>
            </a:pPr>
            <a:endParaRPr lang="en-GB" noProof="0" dirty="0"/>
          </a:p>
        </p:txBody>
      </p:sp>
    </p:spTree>
    <p:extLst>
      <p:ext uri="{BB962C8B-B14F-4D97-AF65-F5344CB8AC3E}">
        <p14:creationId xmlns:p14="http://schemas.microsoft.com/office/powerpoint/2010/main" val="37512841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6C83BC-3371-E184-4EFE-679A8631369A}"/>
              </a:ext>
            </a:extLst>
          </p:cNvPr>
          <p:cNvSpPr>
            <a:spLocks noGrp="1"/>
          </p:cNvSpPr>
          <p:nvPr>
            <p:ph idx="1"/>
          </p:nvPr>
        </p:nvSpPr>
        <p:spPr>
          <a:xfrm>
            <a:off x="138896" y="381965"/>
            <a:ext cx="5989899" cy="2899778"/>
          </a:xfrm>
        </p:spPr>
        <p:txBody>
          <a:bodyPr>
            <a:normAutofit/>
          </a:bodyPr>
          <a:lstStyle/>
          <a:p>
            <a:pPr marL="0" indent="0">
              <a:buNone/>
            </a:pPr>
            <a:r>
              <a:rPr lang="en-GB" sz="3200" noProof="0" dirty="0">
                <a:latin typeface="+mj-lt"/>
              </a:rPr>
              <a:t>MAIN ISSUES FROM INSPECTIONS</a:t>
            </a:r>
          </a:p>
        </p:txBody>
      </p:sp>
    </p:spTree>
    <p:extLst>
      <p:ext uri="{BB962C8B-B14F-4D97-AF65-F5344CB8AC3E}">
        <p14:creationId xmlns:p14="http://schemas.microsoft.com/office/powerpoint/2010/main" val="37359490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B44312-53AC-39D5-C6C0-1277A8532773}"/>
              </a:ext>
            </a:extLst>
          </p:cNvPr>
          <p:cNvSpPr>
            <a:spLocks noGrp="1"/>
          </p:cNvSpPr>
          <p:nvPr>
            <p:ph idx="1"/>
          </p:nvPr>
        </p:nvSpPr>
        <p:spPr>
          <a:xfrm>
            <a:off x="95794" y="192285"/>
            <a:ext cx="6956059" cy="3178628"/>
          </a:xfrm>
        </p:spPr>
        <p:txBody>
          <a:bodyPr>
            <a:noAutofit/>
          </a:bodyPr>
          <a:lstStyle/>
          <a:p>
            <a:pPr marL="0" indent="0">
              <a:lnSpc>
                <a:spcPct val="110000"/>
              </a:lnSpc>
              <a:spcBef>
                <a:spcPts val="2500"/>
              </a:spcBef>
              <a:buFont typeface="Arial" panose="020B0604020202020204" pitchFamily="34" charset="0"/>
              <a:buNone/>
            </a:pPr>
            <a:r>
              <a:rPr lang="en-GB" sz="1200" b="1" noProof="0" dirty="0">
                <a:latin typeface="+mn-lt"/>
              </a:rPr>
              <a:t>Evidence for authorised absences</a:t>
            </a:r>
          </a:p>
          <a:p>
            <a:pPr marL="0" lvl="1" indent="0">
              <a:lnSpc>
                <a:spcPct val="110000"/>
              </a:lnSpc>
              <a:buFont typeface="Arial" panose="020B0604020202020204" pitchFamily="34" charset="0"/>
              <a:buNone/>
            </a:pPr>
            <a:r>
              <a:rPr lang="en-GB" sz="1100" noProof="0" dirty="0">
                <a:latin typeface="+mn-lt"/>
              </a:rPr>
              <a:t>Inspections often find insufficient evidence to support authorised absences, risking non-compliance with EMA rules. </a:t>
            </a:r>
            <a:r>
              <a:rPr lang="en-GB" sz="1100" noProof="0" dirty="0">
                <a:highlight>
                  <a:srgbClr val="FF0000"/>
                </a:highlight>
                <a:latin typeface="+mn-lt"/>
              </a:rPr>
              <a:t>Will provide examples.</a:t>
            </a:r>
            <a:br>
              <a:rPr lang="en-GB" sz="1200" noProof="0" dirty="0">
                <a:highlight>
                  <a:srgbClr val="FF0000"/>
                </a:highlight>
                <a:latin typeface="+mn-lt"/>
              </a:rPr>
            </a:br>
            <a:endParaRPr lang="en-GB" sz="1200" noProof="0" dirty="0">
              <a:highlight>
                <a:srgbClr val="FF0000"/>
              </a:highlight>
              <a:latin typeface="+mn-lt"/>
            </a:endParaRPr>
          </a:p>
          <a:p>
            <a:pPr marL="0" lvl="1" indent="0">
              <a:lnSpc>
                <a:spcPct val="110000"/>
              </a:lnSpc>
              <a:buFont typeface="Arial" panose="020B0604020202020204" pitchFamily="34" charset="0"/>
              <a:buNone/>
            </a:pPr>
            <a:r>
              <a:rPr lang="en-GB" sz="1200" b="1" noProof="0" dirty="0">
                <a:latin typeface="+mn-lt"/>
              </a:rPr>
              <a:t>Record keeping discrepancies</a:t>
            </a:r>
          </a:p>
          <a:p>
            <a:pPr marL="0" lvl="1" indent="0">
              <a:lnSpc>
                <a:spcPct val="110000"/>
              </a:lnSpc>
              <a:buFont typeface="Arial" panose="020B0604020202020204" pitchFamily="34" charset="0"/>
              <a:buNone/>
            </a:pPr>
            <a:r>
              <a:rPr lang="en-GB" sz="1100" noProof="0" dirty="0">
                <a:latin typeface="+mn-lt"/>
              </a:rPr>
              <a:t>Inconsistent or incomplete learning </a:t>
            </a:r>
            <a:r>
              <a:rPr lang="en-GB" sz="1100" dirty="0">
                <a:latin typeface="+mn-lt"/>
              </a:rPr>
              <a:t>c</a:t>
            </a:r>
            <a:r>
              <a:rPr lang="en-GB" sz="1100" noProof="0" dirty="0">
                <a:latin typeface="+mn-lt"/>
              </a:rPr>
              <a:t>entre record-keeping leads to discrepancies between attendance registers and SLC official records.</a:t>
            </a:r>
            <a:br>
              <a:rPr lang="en-GB" sz="1200" noProof="0" dirty="0">
                <a:latin typeface="+mn-lt"/>
              </a:rPr>
            </a:br>
            <a:endParaRPr lang="en-GB" sz="1200" noProof="0" dirty="0">
              <a:latin typeface="+mn-lt"/>
            </a:endParaRPr>
          </a:p>
          <a:p>
            <a:pPr marL="0" lvl="1" indent="0">
              <a:lnSpc>
                <a:spcPct val="110000"/>
              </a:lnSpc>
              <a:buFont typeface="Arial" panose="020B0604020202020204" pitchFamily="34" charset="0"/>
              <a:buNone/>
            </a:pPr>
            <a:r>
              <a:rPr lang="en-GB" sz="1200" b="1" noProof="0" dirty="0">
                <a:latin typeface="+mn-lt"/>
              </a:rPr>
              <a:t>Non-adherence to EMA Rules</a:t>
            </a:r>
          </a:p>
          <a:p>
            <a:pPr marL="0" lvl="1" indent="0">
              <a:lnSpc>
                <a:spcPct val="110000"/>
              </a:lnSpc>
              <a:buFont typeface="Arial" panose="020B0604020202020204" pitchFamily="34" charset="0"/>
              <a:buNone/>
            </a:pPr>
            <a:r>
              <a:rPr lang="en-GB" sz="1100" noProof="0" dirty="0">
                <a:latin typeface="+mn-lt"/>
              </a:rPr>
              <a:t>Failure to use registration certificates properly and not maintaining records for seven years breaches EMA scheme requirements.</a:t>
            </a:r>
            <a:br>
              <a:rPr lang="en-GB" sz="1100" noProof="0" dirty="0">
                <a:latin typeface="+mn-lt"/>
              </a:rPr>
            </a:br>
            <a:endParaRPr lang="en-GB" sz="1100" noProof="0" dirty="0">
              <a:latin typeface="+mn-lt"/>
            </a:endParaRPr>
          </a:p>
          <a:p>
            <a:pPr marL="0" lvl="1" indent="0">
              <a:lnSpc>
                <a:spcPct val="110000"/>
              </a:lnSpc>
              <a:buFont typeface="Arial" panose="020B0604020202020204" pitchFamily="34" charset="0"/>
              <a:buNone/>
            </a:pPr>
            <a:r>
              <a:rPr lang="en-GB" sz="1200" b="1" noProof="0" dirty="0">
                <a:latin typeface="+mn-lt"/>
              </a:rPr>
              <a:t>Data Reporting Issues</a:t>
            </a:r>
          </a:p>
          <a:p>
            <a:pPr marL="0" lvl="1" indent="0">
              <a:lnSpc>
                <a:spcPct val="110000"/>
              </a:lnSpc>
              <a:buFont typeface="Arial" panose="020B0604020202020204" pitchFamily="34" charset="0"/>
              <a:buNone/>
            </a:pPr>
            <a:r>
              <a:rPr lang="en-GB" sz="1100" noProof="0" dirty="0">
                <a:latin typeface="+mn-lt"/>
              </a:rPr>
              <a:t>Providing weekly rather than daily, morning and afternoon attendance data impacts accurate EMA scheme monitoring and payments. </a:t>
            </a:r>
          </a:p>
          <a:p>
            <a:pPr marL="0" indent="0">
              <a:buNone/>
            </a:pPr>
            <a:endParaRPr lang="en-GB" sz="1000" noProof="0" dirty="0"/>
          </a:p>
        </p:txBody>
      </p:sp>
    </p:spTree>
    <p:extLst>
      <p:ext uri="{BB962C8B-B14F-4D97-AF65-F5344CB8AC3E}">
        <p14:creationId xmlns:p14="http://schemas.microsoft.com/office/powerpoint/2010/main" val="1361499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8AC15C-A00E-F39D-497D-C7D355BC9BDB}"/>
              </a:ext>
            </a:extLst>
          </p:cNvPr>
          <p:cNvSpPr>
            <a:spLocks noGrp="1"/>
          </p:cNvSpPr>
          <p:nvPr>
            <p:ph idx="1"/>
          </p:nvPr>
        </p:nvSpPr>
        <p:spPr>
          <a:xfrm>
            <a:off x="457200" y="526648"/>
            <a:ext cx="6371863" cy="2755095"/>
          </a:xfrm>
        </p:spPr>
        <p:txBody>
          <a:bodyPr>
            <a:normAutofit/>
          </a:bodyPr>
          <a:lstStyle/>
          <a:p>
            <a:pPr marL="0" indent="0">
              <a:buNone/>
            </a:pPr>
            <a:r>
              <a:rPr lang="en-GB" sz="3200" noProof="0" dirty="0">
                <a:latin typeface="+mj-lt"/>
              </a:rPr>
              <a:t>EMA POLICY NI</a:t>
            </a:r>
          </a:p>
        </p:txBody>
      </p:sp>
    </p:spTree>
    <p:extLst>
      <p:ext uri="{BB962C8B-B14F-4D97-AF65-F5344CB8AC3E}">
        <p14:creationId xmlns:p14="http://schemas.microsoft.com/office/powerpoint/2010/main" val="7727729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7A8EB39-C8DC-1719-3506-2E2E9C2B26E8}"/>
              </a:ext>
            </a:extLst>
          </p:cNvPr>
          <p:cNvSpPr>
            <a:spLocks noGrp="1"/>
          </p:cNvSpPr>
          <p:nvPr>
            <p:ph idx="1"/>
          </p:nvPr>
        </p:nvSpPr>
        <p:spPr>
          <a:xfrm>
            <a:off x="87086" y="505098"/>
            <a:ext cx="6949440" cy="2410506"/>
          </a:xfrm>
        </p:spPr>
        <p:txBody>
          <a:bodyPr>
            <a:normAutofit/>
          </a:bodyPr>
          <a:lstStyle/>
          <a:p>
            <a:pPr marL="0" indent="0">
              <a:buNone/>
            </a:pPr>
            <a:r>
              <a:rPr lang="en-GB" sz="3200" noProof="0" dirty="0">
                <a:latin typeface="+mj-lt"/>
              </a:rPr>
              <a:t>EMA POLICY NI – LEARNING AGREEMENT</a:t>
            </a:r>
          </a:p>
        </p:txBody>
      </p:sp>
    </p:spTree>
    <p:extLst>
      <p:ext uri="{BB962C8B-B14F-4D97-AF65-F5344CB8AC3E}">
        <p14:creationId xmlns:p14="http://schemas.microsoft.com/office/powerpoint/2010/main" val="28467249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99783C-1EDF-0482-2BBB-F91DBE34530C}"/>
              </a:ext>
            </a:extLst>
          </p:cNvPr>
          <p:cNvSpPr>
            <a:spLocks noGrp="1"/>
          </p:cNvSpPr>
          <p:nvPr>
            <p:ph idx="1"/>
          </p:nvPr>
        </p:nvSpPr>
        <p:spPr>
          <a:xfrm>
            <a:off x="209007" y="429158"/>
            <a:ext cx="7018412" cy="2245423"/>
          </a:xfrm>
        </p:spPr>
        <p:txBody>
          <a:bodyPr>
            <a:normAutofit fontScale="62500" lnSpcReduction="20000"/>
          </a:bodyPr>
          <a:lstStyle/>
          <a:p>
            <a:pPr marL="0" indent="0">
              <a:spcBef>
                <a:spcPts val="2500"/>
              </a:spcBef>
              <a:buFont typeface="Arial" panose="020B0604020202020204" pitchFamily="34" charset="0"/>
              <a:buNone/>
            </a:pPr>
            <a:r>
              <a:rPr lang="en-GB" sz="2100" b="1" noProof="0" dirty="0">
                <a:latin typeface="+mn-lt"/>
              </a:rPr>
              <a:t>Agreement Structure</a:t>
            </a:r>
          </a:p>
          <a:p>
            <a:pPr marL="0" lvl="1" indent="0">
              <a:buFont typeface="Arial" panose="020B0604020202020204" pitchFamily="34" charset="0"/>
              <a:buNone/>
            </a:pPr>
            <a:r>
              <a:rPr lang="en-GB" sz="2100" noProof="0" dirty="0">
                <a:latin typeface="+mn-lt"/>
              </a:rPr>
              <a:t>Part 1 covers attendance and course details, while Part 2 details performance and behaviour expectations.</a:t>
            </a:r>
          </a:p>
          <a:p>
            <a:pPr marL="0" indent="0">
              <a:spcBef>
                <a:spcPts val="2500"/>
              </a:spcBef>
              <a:buFont typeface="Arial" panose="020B0604020202020204" pitchFamily="34" charset="0"/>
              <a:buNone/>
            </a:pPr>
            <a:r>
              <a:rPr lang="en-GB" sz="2100" b="1" noProof="0" dirty="0">
                <a:latin typeface="+mn-lt"/>
              </a:rPr>
              <a:t>Monitoring and Eligibility</a:t>
            </a:r>
          </a:p>
          <a:p>
            <a:pPr marL="0" lvl="1" indent="0">
              <a:buFont typeface="Arial" panose="020B0604020202020204" pitchFamily="34" charset="0"/>
              <a:buNone/>
            </a:pPr>
            <a:r>
              <a:rPr lang="en-GB" sz="2100" noProof="0" dirty="0">
                <a:latin typeface="+mn-lt"/>
              </a:rPr>
              <a:t>The agreement is used to monitor progress and determine eligibility for bonus payments.</a:t>
            </a:r>
          </a:p>
          <a:p>
            <a:pPr marL="0" indent="0">
              <a:spcBef>
                <a:spcPts val="2500"/>
              </a:spcBef>
              <a:buFont typeface="Arial" panose="020B0604020202020204" pitchFamily="34" charset="0"/>
              <a:buNone/>
            </a:pPr>
            <a:r>
              <a:rPr lang="en-GB" sz="2100" b="1" noProof="0" dirty="0">
                <a:latin typeface="+mn-lt"/>
              </a:rPr>
              <a:t>Transparency and Accountability</a:t>
            </a:r>
          </a:p>
          <a:p>
            <a:pPr marL="0" lvl="1" indent="0">
              <a:buFont typeface="Arial" panose="020B0604020202020204" pitchFamily="34" charset="0"/>
              <a:buNone/>
            </a:pPr>
            <a:r>
              <a:rPr lang="en-GB" sz="2100" noProof="0" dirty="0">
                <a:latin typeface="+mn-lt"/>
              </a:rPr>
              <a:t>It records commitments ensuring transparency between the student and learning centre in the EMA scheme.</a:t>
            </a:r>
          </a:p>
          <a:p>
            <a:pPr marL="0" indent="0">
              <a:buNone/>
            </a:pPr>
            <a:endParaRPr lang="en-GB" noProof="0" dirty="0"/>
          </a:p>
        </p:txBody>
      </p:sp>
    </p:spTree>
    <p:extLst>
      <p:ext uri="{BB962C8B-B14F-4D97-AF65-F5344CB8AC3E}">
        <p14:creationId xmlns:p14="http://schemas.microsoft.com/office/powerpoint/2010/main" val="12643348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624FDB-5A0F-D86C-191B-B2116EFD5999}"/>
              </a:ext>
            </a:extLst>
          </p:cNvPr>
          <p:cNvSpPr>
            <a:spLocks noGrp="1"/>
          </p:cNvSpPr>
          <p:nvPr>
            <p:ph idx="1"/>
          </p:nvPr>
        </p:nvSpPr>
        <p:spPr>
          <a:xfrm>
            <a:off x="348343" y="252550"/>
            <a:ext cx="6174377" cy="1071153"/>
          </a:xfrm>
        </p:spPr>
        <p:txBody>
          <a:bodyPr>
            <a:normAutofit/>
          </a:bodyPr>
          <a:lstStyle/>
          <a:p>
            <a:pPr marL="0" indent="0">
              <a:buNone/>
            </a:pPr>
            <a:r>
              <a:rPr lang="en-GB" sz="3200" noProof="0" dirty="0">
                <a:latin typeface="+mj-lt"/>
              </a:rPr>
              <a:t>EMA POLICY NI – ATTENDANCE CRITERIA</a:t>
            </a:r>
          </a:p>
        </p:txBody>
      </p:sp>
    </p:spTree>
    <p:extLst>
      <p:ext uri="{BB962C8B-B14F-4D97-AF65-F5344CB8AC3E}">
        <p14:creationId xmlns:p14="http://schemas.microsoft.com/office/powerpoint/2010/main" val="770390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7CACB-C4CC-75D9-9236-BB416938662F}"/>
              </a:ext>
            </a:extLst>
          </p:cNvPr>
          <p:cNvSpPr>
            <a:spLocks noGrp="1"/>
          </p:cNvSpPr>
          <p:nvPr>
            <p:ph type="title" idx="4294967295"/>
          </p:nvPr>
        </p:nvSpPr>
        <p:spPr>
          <a:xfrm>
            <a:off x="261850" y="257608"/>
            <a:ext cx="4119563" cy="511969"/>
          </a:xfrm>
          <a:prstGeom prst="rect">
            <a:avLst/>
          </a:prstGeom>
        </p:spPr>
        <p:txBody>
          <a:bodyPr/>
          <a:lstStyle/>
          <a:p>
            <a:r>
              <a:rPr lang="en-GB" b="1" noProof="0" dirty="0">
                <a:solidFill>
                  <a:srgbClr val="ABE338"/>
                </a:solidFill>
                <a:latin typeface="Helvetica" panose="020B0604020202020204" pitchFamily="34" charset="0"/>
                <a:cs typeface="Helvetica" panose="020B0604020202020204" pitchFamily="34" charset="0"/>
              </a:rPr>
              <a:t>Reports </a:t>
            </a:r>
          </a:p>
        </p:txBody>
      </p:sp>
      <p:pic>
        <p:nvPicPr>
          <p:cNvPr id="5" name="Picture 4" descr="A screenshot of a computer&#10;&#10;AI-generated content may be incorrect.">
            <a:extLst>
              <a:ext uri="{FF2B5EF4-FFF2-40B4-BE49-F238E27FC236}">
                <a16:creationId xmlns:a16="http://schemas.microsoft.com/office/drawing/2014/main" id="{62FBA489-C9E4-2C9A-6BA9-699C7F3A777C}"/>
              </a:ext>
            </a:extLst>
          </p:cNvPr>
          <p:cNvPicPr>
            <a:picLocks noChangeAspect="1"/>
          </p:cNvPicPr>
          <p:nvPr/>
        </p:nvPicPr>
        <p:blipFill>
          <a:blip r:embed="rId3"/>
          <a:srcRect l="13917" t="11369" r="1036" b="15509"/>
          <a:stretch>
            <a:fillRect/>
          </a:stretch>
        </p:blipFill>
        <p:spPr>
          <a:xfrm>
            <a:off x="1168287" y="927288"/>
            <a:ext cx="6998896" cy="3761072"/>
          </a:xfrm>
          <a:prstGeom prst="rect">
            <a:avLst/>
          </a:prstGeom>
        </p:spPr>
      </p:pic>
      <p:sp>
        <p:nvSpPr>
          <p:cNvPr id="4" name="Rectangle 3">
            <a:extLst>
              <a:ext uri="{FF2B5EF4-FFF2-40B4-BE49-F238E27FC236}">
                <a16:creationId xmlns:a16="http://schemas.microsoft.com/office/drawing/2014/main" id="{DC802244-125A-55D4-D3F6-F51E6E0C78C2}"/>
              </a:ext>
            </a:extLst>
          </p:cNvPr>
          <p:cNvSpPr/>
          <p:nvPr/>
        </p:nvSpPr>
        <p:spPr>
          <a:xfrm>
            <a:off x="3087083" y="2983517"/>
            <a:ext cx="1484917" cy="896513"/>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noProof="0" dirty="0"/>
          </a:p>
        </p:txBody>
      </p:sp>
    </p:spTree>
    <p:extLst>
      <p:ext uri="{BB962C8B-B14F-4D97-AF65-F5344CB8AC3E}">
        <p14:creationId xmlns:p14="http://schemas.microsoft.com/office/powerpoint/2010/main" val="15557972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7444A3-FB75-0EBA-3FD6-E98D167FA98C}"/>
              </a:ext>
            </a:extLst>
          </p:cNvPr>
          <p:cNvSpPr>
            <a:spLocks noGrp="1"/>
          </p:cNvSpPr>
          <p:nvPr>
            <p:ph idx="1"/>
          </p:nvPr>
        </p:nvSpPr>
        <p:spPr>
          <a:xfrm>
            <a:off x="251851" y="195768"/>
            <a:ext cx="6540137" cy="2315092"/>
          </a:xfrm>
        </p:spPr>
        <p:txBody>
          <a:bodyPr>
            <a:normAutofit fontScale="25000" lnSpcReduction="20000"/>
          </a:bodyPr>
          <a:lstStyle/>
          <a:p>
            <a:pPr marL="0" indent="0">
              <a:lnSpc>
                <a:spcPct val="110000"/>
              </a:lnSpc>
              <a:spcBef>
                <a:spcPts val="2500"/>
              </a:spcBef>
              <a:buFont typeface="Arial" panose="020B0604020202020204" pitchFamily="34" charset="0"/>
              <a:buNone/>
            </a:pPr>
            <a:r>
              <a:rPr lang="en-GB" sz="5200" b="1" noProof="0" dirty="0">
                <a:latin typeface="+mn-lt"/>
              </a:rPr>
              <a:t>Attendance Requirement</a:t>
            </a:r>
          </a:p>
          <a:p>
            <a:pPr marL="0" lvl="1" indent="0">
              <a:lnSpc>
                <a:spcPct val="110000"/>
              </a:lnSpc>
              <a:buFont typeface="Arial" panose="020B0604020202020204" pitchFamily="34" charset="0"/>
              <a:buNone/>
            </a:pPr>
            <a:r>
              <a:rPr lang="en-GB" sz="5200" noProof="0" dirty="0">
                <a:latin typeface="+mn-lt"/>
              </a:rPr>
              <a:t>Students must attend 100% of their scheduled lessons to qualify for EMA financial support.</a:t>
            </a:r>
          </a:p>
          <a:p>
            <a:pPr marL="0" indent="0">
              <a:lnSpc>
                <a:spcPct val="110000"/>
              </a:lnSpc>
              <a:spcBef>
                <a:spcPts val="2500"/>
              </a:spcBef>
              <a:buFont typeface="Arial" panose="020B0604020202020204" pitchFamily="34" charset="0"/>
              <a:buNone/>
            </a:pPr>
            <a:r>
              <a:rPr lang="en-GB" sz="5200" b="1" noProof="0" dirty="0">
                <a:latin typeface="+mn-lt"/>
              </a:rPr>
              <a:t>Acceptable Absences</a:t>
            </a:r>
          </a:p>
          <a:p>
            <a:pPr marL="0" lvl="1" indent="0">
              <a:lnSpc>
                <a:spcPct val="110000"/>
              </a:lnSpc>
              <a:buFont typeface="Arial" panose="020B0604020202020204" pitchFamily="34" charset="0"/>
              <a:buNone/>
            </a:pPr>
            <a:r>
              <a:rPr lang="en-GB" sz="5200" noProof="0" dirty="0">
                <a:latin typeface="+mn-lt"/>
              </a:rPr>
              <a:t>Authorised absences include university events, work placements, family emergencies, and medical appointments.</a:t>
            </a:r>
          </a:p>
          <a:p>
            <a:pPr marL="0" indent="0">
              <a:lnSpc>
                <a:spcPct val="110000"/>
              </a:lnSpc>
              <a:spcBef>
                <a:spcPts val="2500"/>
              </a:spcBef>
              <a:buFont typeface="Arial" panose="020B0604020202020204" pitchFamily="34" charset="0"/>
              <a:buNone/>
            </a:pPr>
            <a:r>
              <a:rPr lang="en-GB" sz="5200" b="1" noProof="0" dirty="0">
                <a:latin typeface="+mn-lt"/>
              </a:rPr>
              <a:t>Unacceptable Absences</a:t>
            </a:r>
          </a:p>
          <a:p>
            <a:pPr marL="0" lvl="1" indent="0">
              <a:lnSpc>
                <a:spcPct val="110000"/>
              </a:lnSpc>
              <a:buFont typeface="Arial" panose="020B0604020202020204" pitchFamily="34" charset="0"/>
              <a:buNone/>
            </a:pPr>
            <a:r>
              <a:rPr lang="en-GB" sz="5200" noProof="0" dirty="0">
                <a:latin typeface="+mn-lt"/>
              </a:rPr>
              <a:t>Absences due to holidays, non-study work, or leisure activities are not accepted under attendance policy.</a:t>
            </a:r>
          </a:p>
          <a:p>
            <a:pPr marL="0" indent="0">
              <a:lnSpc>
                <a:spcPct val="110000"/>
              </a:lnSpc>
              <a:spcBef>
                <a:spcPts val="2500"/>
              </a:spcBef>
              <a:buFont typeface="Arial" panose="020B0604020202020204" pitchFamily="34" charset="0"/>
              <a:buNone/>
            </a:pPr>
            <a:r>
              <a:rPr lang="en-GB" sz="5200" b="1" noProof="0" dirty="0">
                <a:latin typeface="+mn-lt"/>
              </a:rPr>
              <a:t>Illness Certification</a:t>
            </a:r>
          </a:p>
          <a:p>
            <a:pPr marL="0" lvl="1" indent="0">
              <a:lnSpc>
                <a:spcPct val="110000"/>
              </a:lnSpc>
              <a:buFont typeface="Arial" panose="020B0604020202020204" pitchFamily="34" charset="0"/>
              <a:buNone/>
            </a:pPr>
            <a:r>
              <a:rPr lang="en-GB" sz="5200" noProof="0" dirty="0">
                <a:latin typeface="+mn-lt"/>
              </a:rPr>
              <a:t>Self-certification for illness allowed up to 5 days; medical evidence is required beyond this period.</a:t>
            </a:r>
          </a:p>
          <a:p>
            <a:pPr marL="0" indent="0">
              <a:buNone/>
            </a:pPr>
            <a:endParaRPr lang="en-GB" noProof="0" dirty="0"/>
          </a:p>
        </p:txBody>
      </p:sp>
    </p:spTree>
    <p:extLst>
      <p:ext uri="{BB962C8B-B14F-4D97-AF65-F5344CB8AC3E}">
        <p14:creationId xmlns:p14="http://schemas.microsoft.com/office/powerpoint/2010/main" val="10263783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B39D95-1230-8360-076D-4CD4A55E8530}"/>
              </a:ext>
            </a:extLst>
          </p:cNvPr>
          <p:cNvSpPr>
            <a:spLocks noGrp="1"/>
          </p:cNvSpPr>
          <p:nvPr>
            <p:ph idx="1"/>
          </p:nvPr>
        </p:nvSpPr>
        <p:spPr>
          <a:xfrm>
            <a:off x="435429" y="304800"/>
            <a:ext cx="6130834" cy="1506583"/>
          </a:xfrm>
        </p:spPr>
        <p:txBody>
          <a:bodyPr>
            <a:normAutofit/>
          </a:bodyPr>
          <a:lstStyle/>
          <a:p>
            <a:pPr marL="0" indent="0">
              <a:buNone/>
            </a:pPr>
            <a:r>
              <a:rPr lang="en-GB" sz="3200" noProof="0" dirty="0">
                <a:latin typeface="+mj-lt"/>
              </a:rPr>
              <a:t>EMA POLICY NI – ADMINISTRATION</a:t>
            </a:r>
          </a:p>
        </p:txBody>
      </p:sp>
    </p:spTree>
    <p:extLst>
      <p:ext uri="{BB962C8B-B14F-4D97-AF65-F5344CB8AC3E}">
        <p14:creationId xmlns:p14="http://schemas.microsoft.com/office/powerpoint/2010/main" val="7667381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1AA285-4448-0512-7E1B-C8DF87DCB3C5}"/>
              </a:ext>
            </a:extLst>
          </p:cNvPr>
          <p:cNvSpPr>
            <a:spLocks noGrp="1"/>
          </p:cNvSpPr>
          <p:nvPr>
            <p:ph idx="1"/>
          </p:nvPr>
        </p:nvSpPr>
        <p:spPr>
          <a:xfrm>
            <a:off x="140382" y="175147"/>
            <a:ext cx="7694197" cy="3636073"/>
          </a:xfrm>
        </p:spPr>
        <p:txBody>
          <a:bodyPr>
            <a:noAutofit/>
          </a:bodyPr>
          <a:lstStyle/>
          <a:p>
            <a:pPr marL="0" indent="0">
              <a:lnSpc>
                <a:spcPct val="110000"/>
              </a:lnSpc>
              <a:spcBef>
                <a:spcPts val="2500"/>
              </a:spcBef>
              <a:buFont typeface="Arial" panose="020B0604020202020204" pitchFamily="34" charset="0"/>
              <a:buNone/>
            </a:pPr>
            <a:r>
              <a:rPr lang="en-GB" sz="1300" b="1" noProof="0" dirty="0">
                <a:latin typeface="+mn-lt"/>
              </a:rPr>
              <a:t>Role of schools and colleges</a:t>
            </a:r>
          </a:p>
          <a:p>
            <a:pPr marL="0" lvl="1" indent="0">
              <a:lnSpc>
                <a:spcPct val="110000"/>
              </a:lnSpc>
              <a:buFont typeface="Arial" panose="020B0604020202020204" pitchFamily="34" charset="0"/>
              <a:buNone/>
            </a:pPr>
            <a:r>
              <a:rPr lang="en-GB" sz="1300" noProof="0" dirty="0">
                <a:latin typeface="+mn-lt"/>
              </a:rPr>
              <a:t>Schools and colleges promote EMA awareness, support applications, and submit attendance and </a:t>
            </a:r>
          </a:p>
          <a:p>
            <a:pPr marL="0" lvl="1" indent="0">
              <a:lnSpc>
                <a:spcPct val="110000"/>
              </a:lnSpc>
              <a:buFont typeface="Arial" panose="020B0604020202020204" pitchFamily="34" charset="0"/>
              <a:buNone/>
            </a:pPr>
            <a:r>
              <a:rPr lang="en-GB" sz="1300" noProof="0" dirty="0">
                <a:latin typeface="+mn-lt"/>
              </a:rPr>
              <a:t>bonus data.</a:t>
            </a:r>
            <a:br>
              <a:rPr lang="en-GB" sz="1300" noProof="0" dirty="0">
                <a:latin typeface="+mn-lt"/>
              </a:rPr>
            </a:br>
            <a:endParaRPr lang="en-GB" sz="1300" noProof="0" dirty="0">
              <a:latin typeface="+mn-lt"/>
            </a:endParaRPr>
          </a:p>
          <a:p>
            <a:pPr marL="0" lvl="1" indent="0">
              <a:lnSpc>
                <a:spcPct val="110000"/>
              </a:lnSpc>
              <a:buFont typeface="Arial" panose="020B0604020202020204" pitchFamily="34" charset="0"/>
              <a:buNone/>
            </a:pPr>
            <a:r>
              <a:rPr lang="en-GB" sz="1300" b="1" noProof="0" dirty="0">
                <a:latin typeface="+mn-lt"/>
              </a:rPr>
              <a:t>Ensuring accurate payments</a:t>
            </a:r>
          </a:p>
          <a:p>
            <a:pPr marL="0" lvl="1" indent="0">
              <a:lnSpc>
                <a:spcPct val="110000"/>
              </a:lnSpc>
              <a:buFont typeface="Arial" panose="020B0604020202020204" pitchFamily="34" charset="0"/>
              <a:buNone/>
            </a:pPr>
            <a:r>
              <a:rPr lang="en-GB" sz="1300" noProof="0" dirty="0">
                <a:latin typeface="+mn-lt"/>
              </a:rPr>
              <a:t>Schools ensure payments are accurate and timely, maintaining trust and smooth scheme operations.</a:t>
            </a:r>
            <a:br>
              <a:rPr lang="en-GB" sz="1300" noProof="0" dirty="0">
                <a:latin typeface="+mn-lt"/>
              </a:rPr>
            </a:br>
            <a:endParaRPr lang="en-GB" sz="1300" noProof="0" dirty="0">
              <a:latin typeface="+mn-lt"/>
            </a:endParaRPr>
          </a:p>
          <a:p>
            <a:pPr marL="0" lvl="1" indent="0">
              <a:lnSpc>
                <a:spcPct val="110000"/>
              </a:lnSpc>
              <a:buFont typeface="Arial" panose="020B0604020202020204" pitchFamily="34" charset="0"/>
              <a:buNone/>
            </a:pPr>
            <a:r>
              <a:rPr lang="en-GB" sz="1300" b="1" noProof="0" dirty="0">
                <a:latin typeface="+mn-lt"/>
              </a:rPr>
              <a:t>Effective administration practices</a:t>
            </a:r>
          </a:p>
          <a:p>
            <a:pPr marL="0" lvl="1" indent="0">
              <a:lnSpc>
                <a:spcPct val="110000"/>
              </a:lnSpc>
              <a:buFont typeface="Arial" panose="020B0604020202020204" pitchFamily="34" charset="0"/>
              <a:buNone/>
            </a:pPr>
            <a:r>
              <a:rPr lang="en-GB" sz="1300" noProof="0" dirty="0">
                <a:latin typeface="+mn-lt"/>
              </a:rPr>
              <a:t>Clear communication, robust record-keeping, and student support are key for successful EMA administration.</a:t>
            </a:r>
            <a:br>
              <a:rPr lang="en-GB" sz="1300" noProof="0" dirty="0">
                <a:latin typeface="+mn-lt"/>
              </a:rPr>
            </a:br>
            <a:endParaRPr lang="en-GB" sz="1300" noProof="0" dirty="0">
              <a:latin typeface="+mn-lt"/>
            </a:endParaRPr>
          </a:p>
          <a:p>
            <a:pPr marL="0" lvl="1" indent="0">
              <a:lnSpc>
                <a:spcPct val="110000"/>
              </a:lnSpc>
              <a:buFont typeface="Arial" panose="020B0604020202020204" pitchFamily="34" charset="0"/>
              <a:buNone/>
            </a:pPr>
            <a:r>
              <a:rPr lang="en-GB" sz="1300" b="1" noProof="0" dirty="0">
                <a:latin typeface="+mn-lt"/>
              </a:rPr>
              <a:t>Supporting educational objectives</a:t>
            </a:r>
          </a:p>
          <a:p>
            <a:pPr marL="0" lvl="1" indent="0">
              <a:lnSpc>
                <a:spcPct val="110000"/>
              </a:lnSpc>
              <a:buFont typeface="Arial" panose="020B0604020202020204" pitchFamily="34" charset="0"/>
              <a:buNone/>
            </a:pPr>
            <a:r>
              <a:rPr lang="en-GB" sz="1300" noProof="0" dirty="0">
                <a:latin typeface="+mn-lt"/>
              </a:rPr>
              <a:t>Administration helps promote participation, retention, and achievement among young people in Northern Ireland.</a:t>
            </a:r>
          </a:p>
        </p:txBody>
      </p:sp>
    </p:spTree>
    <p:extLst>
      <p:ext uri="{BB962C8B-B14F-4D97-AF65-F5344CB8AC3E}">
        <p14:creationId xmlns:p14="http://schemas.microsoft.com/office/powerpoint/2010/main" val="19475332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AE574-7616-8251-39D4-792A4F06306B}"/>
              </a:ext>
            </a:extLst>
          </p:cNvPr>
          <p:cNvSpPr>
            <a:spLocks noGrp="1"/>
          </p:cNvSpPr>
          <p:nvPr>
            <p:ph type="title"/>
          </p:nvPr>
        </p:nvSpPr>
        <p:spPr>
          <a:xfrm>
            <a:off x="295220" y="185478"/>
            <a:ext cx="5952309" cy="453289"/>
          </a:xfrm>
        </p:spPr>
        <p:txBody>
          <a:bodyPr>
            <a:normAutofit fontScale="90000"/>
          </a:bodyPr>
          <a:lstStyle/>
          <a:p>
            <a:r>
              <a:rPr lang="en-GB" sz="2400" noProof="0" dirty="0">
                <a:latin typeface="+mj-lt"/>
              </a:rPr>
              <a:t>ALL IRELAND SCHOLARSHIPS NI</a:t>
            </a:r>
          </a:p>
        </p:txBody>
      </p:sp>
      <p:sp>
        <p:nvSpPr>
          <p:cNvPr id="3" name="Content Placeholder 2">
            <a:extLst>
              <a:ext uri="{FF2B5EF4-FFF2-40B4-BE49-F238E27FC236}">
                <a16:creationId xmlns:a16="http://schemas.microsoft.com/office/drawing/2014/main" id="{43482862-A5E4-A68F-FBA9-CC27227117AE}"/>
              </a:ext>
            </a:extLst>
          </p:cNvPr>
          <p:cNvSpPr>
            <a:spLocks noGrp="1"/>
          </p:cNvSpPr>
          <p:nvPr>
            <p:ph idx="1"/>
          </p:nvPr>
        </p:nvSpPr>
        <p:spPr>
          <a:xfrm>
            <a:off x="217714" y="842293"/>
            <a:ext cx="6627224" cy="2664821"/>
          </a:xfrm>
        </p:spPr>
        <p:txBody>
          <a:bodyPr>
            <a:normAutofit fontScale="25000" lnSpcReduction="20000"/>
          </a:bodyPr>
          <a:lstStyle/>
          <a:p>
            <a:pPr marL="0" indent="0">
              <a:buNone/>
            </a:pPr>
            <a:r>
              <a:rPr lang="en-GB" sz="4800" noProof="0" dirty="0">
                <a:latin typeface="+mn-lt"/>
              </a:rPr>
              <a:t>The All-Ireland Scholarship Scheme which is funded by JP McManus supplies financial support to high achieving students from low income households. The scholarship offers students financial support of £5,500 per annum for the duration of their undergraduate degree.</a:t>
            </a:r>
          </a:p>
          <a:p>
            <a:pPr marL="0" indent="0">
              <a:buNone/>
            </a:pPr>
            <a:endParaRPr lang="en-GB" sz="4800" noProof="0" dirty="0">
              <a:latin typeface="+mn-lt"/>
            </a:endParaRPr>
          </a:p>
          <a:p>
            <a:pPr marL="0" indent="0">
              <a:buNone/>
            </a:pPr>
            <a:r>
              <a:rPr lang="en-GB" sz="4800" noProof="0" dirty="0">
                <a:latin typeface="+mn-lt"/>
              </a:rPr>
              <a:t>To be eligible applicants: </a:t>
            </a:r>
          </a:p>
          <a:p>
            <a:r>
              <a:rPr lang="en-GB" sz="4800" noProof="0" dirty="0">
                <a:latin typeface="+mn-lt"/>
              </a:rPr>
              <a:t>must have been in receipt of EMA at the time of examination, and due to begin an undergraduate course in university</a:t>
            </a:r>
          </a:p>
          <a:p>
            <a:r>
              <a:rPr lang="en-GB" sz="4800" noProof="0" dirty="0">
                <a:latin typeface="+mn-lt"/>
              </a:rPr>
              <a:t>must sit a minimum of three A Level examinations or have completed a Level 3 Extended Diploma at a Further Education College in Northern Ireland for the first time</a:t>
            </a:r>
          </a:p>
          <a:p>
            <a:pPr marL="0" indent="0">
              <a:buNone/>
            </a:pPr>
            <a:endParaRPr lang="en-GB" sz="4800" noProof="0" dirty="0">
              <a:latin typeface="+mn-lt"/>
            </a:endParaRPr>
          </a:p>
          <a:p>
            <a:pPr marL="0" indent="0">
              <a:buNone/>
            </a:pPr>
            <a:r>
              <a:rPr lang="en-GB" sz="4800" noProof="0" dirty="0">
                <a:latin typeface="+mn-lt"/>
              </a:rPr>
              <a:t>The link below should be issued by the Learning Centre to any students who they feel may be eligible and encourage them to apply for the 2025/26 scholarship. </a:t>
            </a:r>
          </a:p>
          <a:p>
            <a:pPr marL="0" indent="0">
              <a:buNone/>
            </a:pPr>
            <a:endParaRPr lang="en-GB" sz="4800" noProof="0" dirty="0">
              <a:latin typeface="+mn-lt"/>
            </a:endParaRPr>
          </a:p>
          <a:p>
            <a:pPr marL="0" indent="0">
              <a:buNone/>
            </a:pPr>
            <a:r>
              <a:rPr lang="en-GB" sz="4800" noProof="0" dirty="0">
                <a:latin typeface="+mn-lt"/>
              </a:rPr>
              <a:t>You can find more information and application forms on </a:t>
            </a:r>
            <a:r>
              <a:rPr lang="en-GB" sz="4800" noProof="0" dirty="0">
                <a:latin typeface="+mn-lt"/>
                <a:hlinkClick r:id="rId2"/>
              </a:rPr>
              <a:t>NI Direct</a:t>
            </a:r>
            <a:r>
              <a:rPr lang="en-GB" sz="4800" noProof="0" dirty="0">
                <a:latin typeface="+mn-lt"/>
              </a:rPr>
              <a:t>. </a:t>
            </a:r>
            <a:endParaRPr lang="en-GB" noProof="0" dirty="0"/>
          </a:p>
        </p:txBody>
      </p:sp>
    </p:spTree>
    <p:extLst>
      <p:ext uri="{BB962C8B-B14F-4D97-AF65-F5344CB8AC3E}">
        <p14:creationId xmlns:p14="http://schemas.microsoft.com/office/powerpoint/2010/main" val="29462366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09F612A-6DB3-E5FC-0D65-9D1A8FEF12EB}"/>
              </a:ext>
            </a:extLst>
          </p:cNvPr>
          <p:cNvSpPr>
            <a:spLocks noGrp="1"/>
          </p:cNvSpPr>
          <p:nvPr>
            <p:ph idx="1"/>
          </p:nvPr>
        </p:nvSpPr>
        <p:spPr>
          <a:xfrm>
            <a:off x="226423" y="444137"/>
            <a:ext cx="6670766" cy="2744336"/>
          </a:xfrm>
        </p:spPr>
        <p:txBody>
          <a:bodyPr>
            <a:normAutofit/>
          </a:bodyPr>
          <a:lstStyle/>
          <a:p>
            <a:pPr marL="0" indent="0">
              <a:buNone/>
            </a:pPr>
            <a:endParaRPr lang="en-GB" noProof="0" dirty="0">
              <a:latin typeface="+mj-lt"/>
            </a:endParaRPr>
          </a:p>
          <a:p>
            <a:pPr marL="0" indent="0">
              <a:buNone/>
            </a:pPr>
            <a:r>
              <a:rPr lang="en-GB" sz="2800" noProof="0" dirty="0">
                <a:effectLst/>
                <a:latin typeface="+mj-lt"/>
                <a:ea typeface="Calibri" panose="020F0502020204030204" pitchFamily="34" charset="0"/>
              </a:rPr>
              <a:t>More information on the operation of the EMA inspection is available by emailing directly at </a:t>
            </a:r>
            <a:r>
              <a:rPr lang="en-GB" sz="2800" u="sng" noProof="0" dirty="0">
                <a:solidFill>
                  <a:srgbClr val="0563C1"/>
                </a:solidFill>
                <a:effectLst/>
                <a:latin typeface="+mj-lt"/>
                <a:ea typeface="Calibri" panose="020F0502020204030204" pitchFamily="34" charset="0"/>
                <a:hlinkClick r:id="rId3"/>
              </a:rPr>
              <a:t>EMAinspections@economy-ni.gov.uk</a:t>
            </a:r>
            <a:endParaRPr lang="en-GB" sz="2800" u="sng" noProof="0" dirty="0">
              <a:solidFill>
                <a:srgbClr val="0563C1"/>
              </a:solidFill>
              <a:effectLst/>
              <a:latin typeface="+mj-lt"/>
              <a:ea typeface="Calibri" panose="020F0502020204030204" pitchFamily="34" charset="0"/>
            </a:endParaRPr>
          </a:p>
          <a:p>
            <a:pPr marL="0" indent="0">
              <a:buNone/>
            </a:pPr>
            <a:endParaRPr lang="en-GB" sz="2800" u="sng" noProof="0" dirty="0">
              <a:solidFill>
                <a:srgbClr val="0563C1"/>
              </a:solidFill>
              <a:effectLst/>
              <a:latin typeface="+mj-lt"/>
              <a:ea typeface="Calibri" panose="020F0502020204030204" pitchFamily="34" charset="0"/>
            </a:endParaRPr>
          </a:p>
          <a:p>
            <a:pPr marL="0" indent="0">
              <a:buNone/>
            </a:pPr>
            <a:endParaRPr lang="en-GB" sz="2800" noProof="0" dirty="0">
              <a:effectLst/>
              <a:latin typeface="+mj-lt"/>
              <a:ea typeface="Aptos" panose="020B0004020202020204" pitchFamily="34" charset="0"/>
            </a:endParaRPr>
          </a:p>
          <a:p>
            <a:endParaRPr lang="en-GB" noProof="0" dirty="0"/>
          </a:p>
          <a:p>
            <a:endParaRPr lang="en-GB" noProof="0" dirty="0"/>
          </a:p>
          <a:p>
            <a:endParaRPr lang="en-GB" noProof="0" dirty="0"/>
          </a:p>
          <a:p>
            <a:endParaRPr lang="en-GB" noProof="0" dirty="0"/>
          </a:p>
          <a:p>
            <a:endParaRPr lang="en-GB" noProof="0" dirty="0"/>
          </a:p>
          <a:p>
            <a:endParaRPr lang="en-GB" noProof="0" dirty="0"/>
          </a:p>
          <a:p>
            <a:endParaRPr lang="en-GB" noProof="0" dirty="0"/>
          </a:p>
          <a:p>
            <a:endParaRPr lang="en-GB" noProof="0" dirty="0"/>
          </a:p>
          <a:p>
            <a:endParaRPr lang="en-GB" noProof="0" dirty="0"/>
          </a:p>
          <a:p>
            <a:endParaRPr lang="en-GB" noProof="0" dirty="0"/>
          </a:p>
          <a:p>
            <a:endParaRPr lang="en-GB" noProof="0" dirty="0"/>
          </a:p>
          <a:p>
            <a:endParaRPr lang="en-GB" noProof="0" dirty="0"/>
          </a:p>
          <a:p>
            <a:endParaRPr lang="en-GB" noProof="0" dirty="0"/>
          </a:p>
          <a:p>
            <a:endParaRPr lang="en-GB" noProof="0" dirty="0"/>
          </a:p>
          <a:p>
            <a:endParaRPr lang="en-GB" noProof="0" dirty="0"/>
          </a:p>
          <a:p>
            <a:endParaRPr lang="en-GB" noProof="0" dirty="0"/>
          </a:p>
          <a:p>
            <a:endParaRPr lang="en-GB" noProof="0" dirty="0"/>
          </a:p>
          <a:p>
            <a:endParaRPr lang="en-GB" noProof="0" dirty="0"/>
          </a:p>
          <a:p>
            <a:endParaRPr lang="en-GB" noProof="0" dirty="0"/>
          </a:p>
          <a:p>
            <a:endParaRPr lang="en-GB" noProof="0" dirty="0"/>
          </a:p>
          <a:p>
            <a:endParaRPr lang="en-GB" noProof="0" dirty="0"/>
          </a:p>
          <a:p>
            <a:endParaRPr lang="en-GB" noProof="0" dirty="0"/>
          </a:p>
        </p:txBody>
      </p:sp>
    </p:spTree>
    <p:extLst>
      <p:ext uri="{BB962C8B-B14F-4D97-AF65-F5344CB8AC3E}">
        <p14:creationId xmlns:p14="http://schemas.microsoft.com/office/powerpoint/2010/main" val="16736869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ED835-28A8-5008-5C02-4458323071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C17F91-4B8E-5FFC-4ECD-E432C0F302E8}"/>
              </a:ext>
            </a:extLst>
          </p:cNvPr>
          <p:cNvSpPr>
            <a:spLocks noGrp="1"/>
          </p:cNvSpPr>
          <p:nvPr>
            <p:ph type="title"/>
          </p:nvPr>
        </p:nvSpPr>
        <p:spPr>
          <a:xfrm>
            <a:off x="542499" y="2153412"/>
            <a:ext cx="4923328" cy="637413"/>
          </a:xfrm>
        </p:spPr>
        <p:txBody>
          <a:bodyPr/>
          <a:lstStyle/>
          <a:p>
            <a:r>
              <a:rPr lang="en-GB" sz="3000" noProof="0" dirty="0"/>
              <a:t>Dates to remember</a:t>
            </a:r>
          </a:p>
        </p:txBody>
      </p:sp>
    </p:spTree>
    <p:extLst>
      <p:ext uri="{BB962C8B-B14F-4D97-AF65-F5344CB8AC3E}">
        <p14:creationId xmlns:p14="http://schemas.microsoft.com/office/powerpoint/2010/main" val="36478118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B67D1-AB01-A0F4-7308-62D357E53A47}"/>
              </a:ext>
            </a:extLst>
          </p:cNvPr>
          <p:cNvSpPr>
            <a:spLocks noGrp="1"/>
          </p:cNvSpPr>
          <p:nvPr>
            <p:ph type="title"/>
          </p:nvPr>
        </p:nvSpPr>
        <p:spPr>
          <a:xfrm>
            <a:off x="452628" y="164671"/>
            <a:ext cx="3836620" cy="548639"/>
          </a:xfrm>
        </p:spPr>
        <p:txBody>
          <a:bodyPr/>
          <a:lstStyle/>
          <a:p>
            <a:r>
              <a:rPr lang="en-GB" sz="3000" noProof="0" dirty="0"/>
              <a:t>Important dates</a:t>
            </a:r>
          </a:p>
        </p:txBody>
      </p:sp>
      <p:sp>
        <p:nvSpPr>
          <p:cNvPr id="3" name="Text Placeholder 2">
            <a:extLst>
              <a:ext uri="{FF2B5EF4-FFF2-40B4-BE49-F238E27FC236}">
                <a16:creationId xmlns:a16="http://schemas.microsoft.com/office/drawing/2014/main" id="{9F2876F1-21E7-6A03-5AE2-9A656F8C9995}"/>
              </a:ext>
            </a:extLst>
          </p:cNvPr>
          <p:cNvSpPr>
            <a:spLocks noGrp="1"/>
          </p:cNvSpPr>
          <p:nvPr>
            <p:ph type="body" sz="quarter" idx="10"/>
          </p:nvPr>
        </p:nvSpPr>
        <p:spPr>
          <a:xfrm>
            <a:off x="452628" y="864029"/>
            <a:ext cx="6014466" cy="4114800"/>
          </a:xfrm>
        </p:spPr>
        <p:txBody>
          <a:bodyPr>
            <a:normAutofit fontScale="25000" lnSpcReduction="20000"/>
          </a:bodyPr>
          <a:lstStyle/>
          <a:p>
            <a:r>
              <a:rPr lang="en-GB" sz="4600" noProof="0" dirty="0">
                <a:solidFill>
                  <a:srgbClr val="92D050"/>
                </a:solidFill>
              </a:rPr>
              <a:t>16 March </a:t>
            </a:r>
          </a:p>
          <a:p>
            <a:pPr marL="171450" indent="-171450">
              <a:buFont typeface="Arial" panose="020B0604020202020204" pitchFamily="34" charset="0"/>
              <a:buChar char="•"/>
            </a:pPr>
            <a:r>
              <a:rPr lang="en-GB" sz="4600" b="0" noProof="0" dirty="0"/>
              <a:t>Little book of EMA delivered to larger colleges</a:t>
            </a:r>
          </a:p>
          <a:p>
            <a:pPr marL="257175" indent="-257175">
              <a:buFont typeface="Wingdings" panose="05000000000000000000" pitchFamily="2" charset="2"/>
              <a:buChar char="Ø"/>
            </a:pPr>
            <a:endParaRPr lang="en-GB" sz="4600" b="0" noProof="0" dirty="0"/>
          </a:p>
          <a:p>
            <a:r>
              <a:rPr lang="en-GB" sz="4600" noProof="0" dirty="0">
                <a:solidFill>
                  <a:srgbClr val="92D050"/>
                </a:solidFill>
              </a:rPr>
              <a:t>23</a:t>
            </a:r>
            <a:r>
              <a:rPr lang="en-GB" sz="4600" baseline="30000" noProof="0" dirty="0">
                <a:solidFill>
                  <a:srgbClr val="92D050"/>
                </a:solidFill>
              </a:rPr>
              <a:t> </a:t>
            </a:r>
            <a:r>
              <a:rPr lang="en-GB" sz="4600" noProof="0" dirty="0">
                <a:solidFill>
                  <a:srgbClr val="92D050"/>
                </a:solidFill>
              </a:rPr>
              <a:t>March </a:t>
            </a:r>
          </a:p>
          <a:p>
            <a:pPr marL="285750" indent="-285750">
              <a:buFont typeface="Arial" panose="020B0604020202020204" pitchFamily="34" charset="0"/>
              <a:buChar char="•"/>
            </a:pPr>
            <a:r>
              <a:rPr lang="en-GB" sz="4600" b="0" noProof="0" dirty="0"/>
              <a:t>EMA application forms will be delivered. If we sent you less than 20 forms last academic year, we’ll no longer send you a delivery as you or your students can download and print the application forms and guidance from the </a:t>
            </a:r>
            <a:r>
              <a:rPr lang="en-GB" sz="4600" b="0" noProof="0" dirty="0">
                <a:solidFill>
                  <a:srgbClr val="FFFF00"/>
                </a:solidFill>
                <a:hlinkClick r:id="rId2">
                  <a:extLst>
                    <a:ext uri="{A12FA001-AC4F-418D-AE19-62706E023703}">
                      <ahyp:hlinkClr xmlns:ahyp="http://schemas.microsoft.com/office/drawing/2018/hyperlinkcolor" val="tx"/>
                    </a:ext>
                  </a:extLst>
                </a:hlinkClick>
              </a:rPr>
              <a:t>NI Direct website</a:t>
            </a:r>
            <a:endParaRPr lang="en-GB" sz="4600" b="0" noProof="0" dirty="0">
              <a:solidFill>
                <a:srgbClr val="FFFF00"/>
              </a:solidFill>
            </a:endParaRPr>
          </a:p>
          <a:p>
            <a:pPr marL="285750" indent="-285750">
              <a:buFont typeface="Arial" panose="020B0604020202020204" pitchFamily="34" charset="0"/>
              <a:buChar char="•"/>
            </a:pPr>
            <a:r>
              <a:rPr lang="en-GB" sz="4600" b="0" noProof="0" dirty="0"/>
              <a:t>Special schools will receive the same number of application forms as in AY 2025/26</a:t>
            </a:r>
          </a:p>
          <a:p>
            <a:pPr marL="257175" indent="-257175">
              <a:buFont typeface="Wingdings" panose="05000000000000000000" pitchFamily="2" charset="2"/>
              <a:buChar char="Ø"/>
            </a:pPr>
            <a:endParaRPr lang="en-GB" sz="4600" b="0" noProof="0" dirty="0"/>
          </a:p>
          <a:p>
            <a:r>
              <a:rPr lang="en-GB" sz="4600" noProof="0" dirty="0">
                <a:solidFill>
                  <a:srgbClr val="92D050"/>
                </a:solidFill>
              </a:rPr>
              <a:t>27 April </a:t>
            </a:r>
          </a:p>
          <a:p>
            <a:pPr marL="285750" indent="-285750">
              <a:buFont typeface="Arial" panose="020B0604020202020204" pitchFamily="34" charset="0"/>
              <a:buChar char="•"/>
            </a:pPr>
            <a:r>
              <a:rPr lang="en-GB" sz="4600" b="0" noProof="0" dirty="0"/>
              <a:t>Payment information guide</a:t>
            </a:r>
          </a:p>
          <a:p>
            <a:pPr marL="285750" indent="-285750">
              <a:buFont typeface="Arial" panose="020B0604020202020204" pitchFamily="34" charset="0"/>
              <a:buChar char="•"/>
            </a:pPr>
            <a:r>
              <a:rPr lang="en-GB" sz="4600" b="0" noProof="0" dirty="0"/>
              <a:t>Learning agreements for AY 2026/27</a:t>
            </a:r>
          </a:p>
          <a:p>
            <a:pPr marL="285750" indent="-285750">
              <a:buFont typeface="Arial" panose="020B0604020202020204" pitchFamily="34" charset="0"/>
              <a:buChar char="•"/>
            </a:pPr>
            <a:r>
              <a:rPr lang="en-GB" sz="4600" b="0" noProof="0" dirty="0"/>
              <a:t>Auto rollover</a:t>
            </a:r>
          </a:p>
          <a:p>
            <a:pPr marL="285750" indent="-285750">
              <a:buFont typeface="Arial" panose="020B0604020202020204" pitchFamily="34" charset="0"/>
              <a:buChar char="•"/>
            </a:pPr>
            <a:r>
              <a:rPr lang="en-GB" sz="4600" b="0" noProof="0" dirty="0"/>
              <a:t>Nominated learning agreements for AY 2026/27</a:t>
            </a:r>
          </a:p>
          <a:p>
            <a:pPr marL="285750" indent="-285750">
              <a:buFont typeface="Arial" panose="020B0604020202020204" pitchFamily="34" charset="0"/>
              <a:buChar char="•"/>
            </a:pPr>
            <a:r>
              <a:rPr lang="en-GB" sz="4600" b="0" noProof="0" dirty="0"/>
              <a:t>Apply now posters</a:t>
            </a:r>
          </a:p>
          <a:p>
            <a:endParaRPr lang="en-GB" sz="4600" b="0" noProof="0" dirty="0"/>
          </a:p>
          <a:p>
            <a:r>
              <a:rPr lang="en-GB" sz="4600" noProof="0" dirty="0">
                <a:solidFill>
                  <a:srgbClr val="ABE338"/>
                </a:solidFill>
                <a:latin typeface="Helvetica" panose="020B0604020202020204" pitchFamily="34" charset="0"/>
                <a:cs typeface="Helvetica" panose="020B0604020202020204" pitchFamily="34" charset="0"/>
              </a:rPr>
              <a:t>7 September</a:t>
            </a:r>
          </a:p>
          <a:p>
            <a:pPr marL="285750" indent="-285750">
              <a:buFont typeface="Arial" panose="020B0604020202020204" pitchFamily="34" charset="0"/>
              <a:buChar char="•"/>
            </a:pPr>
            <a:r>
              <a:rPr lang="en-GB" sz="4600" b="0" noProof="0" dirty="0">
                <a:latin typeface="Helvetica" panose="020B0604020202020204" pitchFamily="34" charset="0"/>
                <a:cs typeface="Helvetica" panose="020B0604020202020204" pitchFamily="34" charset="0"/>
              </a:rPr>
              <a:t>AY 2026/27 EMA academic year start date</a:t>
            </a:r>
          </a:p>
          <a:p>
            <a:pPr marL="285750" indent="-285750">
              <a:buFont typeface="Arial" panose="020B0604020202020204" pitchFamily="34" charset="0"/>
              <a:buChar char="•"/>
            </a:pPr>
            <a:r>
              <a:rPr lang="en-GB" sz="4600" b="0" noProof="0" dirty="0">
                <a:latin typeface="Helvetica" panose="020B0604020202020204" pitchFamily="34" charset="0"/>
                <a:cs typeface="Helvetica" panose="020B0604020202020204" pitchFamily="34" charset="0"/>
              </a:rPr>
              <a:t>This is when we begin to count the 10-day period for students to sign their learning agreements</a:t>
            </a:r>
          </a:p>
          <a:p>
            <a:pPr marL="257175" indent="-257175">
              <a:buFont typeface="Wingdings" panose="05000000000000000000" pitchFamily="2" charset="2"/>
              <a:buChar char="Ø"/>
            </a:pPr>
            <a:endParaRPr lang="en-GB" sz="1050" b="0" noProof="0" dirty="0"/>
          </a:p>
        </p:txBody>
      </p:sp>
      <p:pic>
        <p:nvPicPr>
          <p:cNvPr id="1026" name="Picture 2" descr="6,100+ New Product Launch Stock Photos, Pictures &amp; Royalty-Free Images -  iStock | New product launch icon">
            <a:extLst>
              <a:ext uri="{FF2B5EF4-FFF2-40B4-BE49-F238E27FC236}">
                <a16:creationId xmlns:a16="http://schemas.microsoft.com/office/drawing/2014/main" id="{812A78FA-7060-CA68-E90C-21FE2D9E78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06" t="10862" r="7388" b="14504"/>
          <a:stretch>
            <a:fillRect/>
          </a:stretch>
        </p:blipFill>
        <p:spPr bwMode="auto">
          <a:xfrm>
            <a:off x="6974586" y="3003804"/>
            <a:ext cx="1536192" cy="14470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AUNCH - Diagnostic Tools">
            <a:extLst>
              <a:ext uri="{FF2B5EF4-FFF2-40B4-BE49-F238E27FC236}">
                <a16:creationId xmlns:a16="http://schemas.microsoft.com/office/drawing/2014/main" id="{4E49635D-7574-C938-3FBB-BCD5FCBA36E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t="24433" r="3011" b="27072"/>
          <a:stretch>
            <a:fillRect/>
          </a:stretch>
        </p:blipFill>
        <p:spPr bwMode="auto">
          <a:xfrm>
            <a:off x="6841142" y="1234440"/>
            <a:ext cx="1794510" cy="672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2154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68F1C4-A27E-55AA-27EA-ADB36E98E069}"/>
              </a:ext>
            </a:extLst>
          </p:cNvPr>
          <p:cNvSpPr>
            <a:spLocks noGrp="1"/>
          </p:cNvSpPr>
          <p:nvPr>
            <p:ph type="body" sz="quarter" idx="11"/>
          </p:nvPr>
        </p:nvSpPr>
        <p:spPr>
          <a:xfrm>
            <a:off x="491320" y="980554"/>
            <a:ext cx="4912784" cy="3511436"/>
          </a:xfrm>
        </p:spPr>
        <p:txBody>
          <a:bodyPr/>
          <a:lstStyle/>
          <a:p>
            <a:r>
              <a:rPr lang="en-GB" sz="1500" b="0" noProof="0" dirty="0">
                <a:latin typeface="Helvetica" panose="020B0604020202020204" pitchFamily="34" charset="0"/>
                <a:cs typeface="Helvetica" panose="020B0604020202020204" pitchFamily="34" charset="0"/>
              </a:rPr>
              <a:t>September is the busiest time for all of us. There are a few ways we plan ahead to take the pressure off:</a:t>
            </a:r>
          </a:p>
          <a:p>
            <a:pPr marL="257175" indent="-257175">
              <a:buFont typeface="Arial" panose="020B0604020202020204" pitchFamily="34" charset="0"/>
              <a:buChar char="•"/>
            </a:pPr>
            <a:endParaRPr lang="en-GB" sz="1500" b="0" noProof="0"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GB" sz="1500" b="0" noProof="0" dirty="0">
                <a:latin typeface="Helvetica" panose="020B0604020202020204" pitchFamily="34" charset="0"/>
                <a:cs typeface="Helvetica" panose="020B0604020202020204" pitchFamily="34" charset="0"/>
              </a:rPr>
              <a:t>input holiday weeks onto the portal </a:t>
            </a:r>
          </a:p>
          <a:p>
            <a:pPr marL="285750" indent="-285750">
              <a:buFont typeface="Arial" panose="020B0604020202020204" pitchFamily="34" charset="0"/>
              <a:buChar char="•"/>
            </a:pPr>
            <a:r>
              <a:rPr lang="en-GB" sz="1500" b="0" noProof="0" dirty="0">
                <a:latin typeface="Helvetica" panose="020B0604020202020204" pitchFamily="34" charset="0"/>
                <a:cs typeface="Helvetica" panose="020B0604020202020204" pitchFamily="34" charset="0"/>
              </a:rPr>
              <a:t>prepare your learning agreements in April/May </a:t>
            </a:r>
          </a:p>
          <a:p>
            <a:pPr marL="285750" indent="-285750">
              <a:buFont typeface="Arial" panose="020B0604020202020204" pitchFamily="34" charset="0"/>
              <a:buChar char="•"/>
            </a:pPr>
            <a:r>
              <a:rPr lang="en-GB" sz="1500" b="0" noProof="0" dirty="0">
                <a:latin typeface="Helvetica" panose="020B0604020202020204" pitchFamily="34" charset="0"/>
                <a:cs typeface="Helvetica" panose="020B0604020202020204" pitchFamily="34" charset="0"/>
              </a:rPr>
              <a:t>arrange for returning students to sign a new learning agreement before they finish for the year</a:t>
            </a:r>
          </a:p>
          <a:p>
            <a:pPr marL="285750" indent="-285750">
              <a:buFont typeface="Arial" panose="020B0604020202020204" pitchFamily="34" charset="0"/>
              <a:buChar char="•"/>
            </a:pPr>
            <a:r>
              <a:rPr lang="en-GB" sz="1500" b="0" noProof="0" dirty="0">
                <a:latin typeface="Helvetica" panose="020B0604020202020204" pitchFamily="34" charset="0"/>
                <a:cs typeface="Helvetica" panose="020B0604020202020204" pitchFamily="34" charset="0"/>
              </a:rPr>
              <a:t>remove any students who have now left your learning centre from AY 2026/27 portal</a:t>
            </a:r>
          </a:p>
          <a:p>
            <a:endParaRPr lang="en-GB" noProof="0" dirty="0"/>
          </a:p>
        </p:txBody>
      </p:sp>
      <p:sp>
        <p:nvSpPr>
          <p:cNvPr id="3" name="Title 2">
            <a:extLst>
              <a:ext uri="{FF2B5EF4-FFF2-40B4-BE49-F238E27FC236}">
                <a16:creationId xmlns:a16="http://schemas.microsoft.com/office/drawing/2014/main" id="{751E6648-1D9E-FFF3-7DB6-2FE82A414FD4}"/>
              </a:ext>
            </a:extLst>
          </p:cNvPr>
          <p:cNvSpPr>
            <a:spLocks noGrp="1"/>
          </p:cNvSpPr>
          <p:nvPr>
            <p:ph type="title"/>
          </p:nvPr>
        </p:nvSpPr>
        <p:spPr>
          <a:xfrm>
            <a:off x="491320" y="281179"/>
            <a:ext cx="5790608" cy="699375"/>
          </a:xfrm>
        </p:spPr>
        <p:txBody>
          <a:bodyPr/>
          <a:lstStyle/>
          <a:p>
            <a:r>
              <a:rPr lang="en-GB" sz="3000" noProof="0" dirty="0">
                <a:cs typeface="Helvetica" panose="020B0604020202020204" pitchFamily="34" charset="0"/>
              </a:rPr>
              <a:t>Let’s get one step ahead</a:t>
            </a:r>
            <a:endParaRPr lang="en-GB" noProof="0" dirty="0"/>
          </a:p>
        </p:txBody>
      </p:sp>
      <p:pic>
        <p:nvPicPr>
          <p:cNvPr id="4" name="Picture 2" descr="Best package holiday providers 2025 ...">
            <a:extLst>
              <a:ext uri="{FF2B5EF4-FFF2-40B4-BE49-F238E27FC236}">
                <a16:creationId xmlns:a16="http://schemas.microsoft.com/office/drawing/2014/main" id="{A5AA86EE-A3A5-EAC5-999A-FA95FB3BF4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1928" y="980554"/>
            <a:ext cx="1935956" cy="11358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emove sign button (3251720) – Royalty ...">
            <a:extLst>
              <a:ext uri="{FF2B5EF4-FFF2-40B4-BE49-F238E27FC236}">
                <a16:creationId xmlns:a16="http://schemas.microsoft.com/office/drawing/2014/main" id="{9BDA9350-5E0D-0631-E02D-3E127CF313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261" r="3999" b="16110"/>
          <a:stretch>
            <a:fillRect/>
          </a:stretch>
        </p:blipFill>
        <p:spPr bwMode="auto">
          <a:xfrm>
            <a:off x="6952772" y="2205422"/>
            <a:ext cx="1549909" cy="12207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Editable Signed Stamp Stock ...">
            <a:extLst>
              <a:ext uri="{FF2B5EF4-FFF2-40B4-BE49-F238E27FC236}">
                <a16:creationId xmlns:a16="http://schemas.microsoft.com/office/drawing/2014/main" id="{EFAB843A-8418-704C-D7C1-353C0E3414C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396" r="5489"/>
          <a:stretch>
            <a:fillRect/>
          </a:stretch>
        </p:blipFill>
        <p:spPr bwMode="auto">
          <a:xfrm>
            <a:off x="5658725" y="3515159"/>
            <a:ext cx="2069001" cy="1107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1450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EE985C-25CA-FED4-3979-EE97E68B18BA}"/>
              </a:ext>
            </a:extLst>
          </p:cNvPr>
          <p:cNvSpPr>
            <a:spLocks noGrp="1"/>
          </p:cNvSpPr>
          <p:nvPr>
            <p:ph type="title"/>
          </p:nvPr>
        </p:nvSpPr>
        <p:spPr>
          <a:xfrm>
            <a:off x="491319" y="2036826"/>
            <a:ext cx="6544989" cy="2160270"/>
          </a:xfrm>
        </p:spPr>
        <p:txBody>
          <a:bodyPr/>
          <a:lstStyle/>
          <a:p>
            <a:r>
              <a:rPr lang="en-GB" sz="3000" noProof="0" dirty="0">
                <a:latin typeface="Helvetica" panose="020B0604020202020204" pitchFamily="34" charset="0"/>
                <a:cs typeface="Helvetica" panose="020B0604020202020204" pitchFamily="34" charset="0"/>
              </a:rPr>
              <a:t>AY 2025/26 service update </a:t>
            </a:r>
            <a:br>
              <a:rPr lang="en-GB" noProof="0" dirty="0">
                <a:latin typeface="Helvetica" panose="020B0604020202020204" pitchFamily="34" charset="0"/>
                <a:cs typeface="Helvetica" panose="020B0604020202020204" pitchFamily="34" charset="0"/>
              </a:rPr>
            </a:br>
            <a:endParaRPr lang="en-GB" noProof="0" dirty="0"/>
          </a:p>
        </p:txBody>
      </p:sp>
    </p:spTree>
    <p:extLst>
      <p:ext uri="{BB962C8B-B14F-4D97-AF65-F5344CB8AC3E}">
        <p14:creationId xmlns:p14="http://schemas.microsoft.com/office/powerpoint/2010/main" val="22670165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0B1BFAEC-8FC0-211E-DD27-4F0D5CB31C3C}"/>
              </a:ext>
            </a:extLst>
          </p:cNvPr>
          <p:cNvGraphicFramePr>
            <a:graphicFrameLocks noGrp="1"/>
          </p:cNvGraphicFramePr>
          <p:nvPr>
            <p:extLst>
              <p:ext uri="{D42A27DB-BD31-4B8C-83A1-F6EECF244321}">
                <p14:modId xmlns:p14="http://schemas.microsoft.com/office/powerpoint/2010/main" val="3772599629"/>
              </p:ext>
            </p:extLst>
          </p:nvPr>
        </p:nvGraphicFramePr>
        <p:xfrm>
          <a:off x="173421" y="846746"/>
          <a:ext cx="8474089" cy="4048466"/>
        </p:xfrm>
        <a:graphic>
          <a:graphicData uri="http://schemas.openxmlformats.org/drawingml/2006/table">
            <a:tbl>
              <a:tblPr firstRow="1" bandRow="1">
                <a:tableStyleId>{5C22544A-7EE6-4342-B048-85BDC9FD1C3A}</a:tableStyleId>
              </a:tblPr>
              <a:tblGrid>
                <a:gridCol w="3113770">
                  <a:extLst>
                    <a:ext uri="{9D8B030D-6E8A-4147-A177-3AD203B41FA5}">
                      <a16:colId xmlns:a16="http://schemas.microsoft.com/office/drawing/2014/main" val="4007371636"/>
                    </a:ext>
                  </a:extLst>
                </a:gridCol>
                <a:gridCol w="5360319">
                  <a:extLst>
                    <a:ext uri="{9D8B030D-6E8A-4147-A177-3AD203B41FA5}">
                      <a16:colId xmlns:a16="http://schemas.microsoft.com/office/drawing/2014/main" val="722987512"/>
                    </a:ext>
                  </a:extLst>
                </a:gridCol>
              </a:tblGrid>
              <a:tr h="274320">
                <a:tc>
                  <a:txBody>
                    <a:bodyPr/>
                    <a:lstStyle/>
                    <a:p>
                      <a:r>
                        <a:rPr lang="en-GB" sz="1400" noProof="0" dirty="0"/>
                        <a:t>Service measure</a:t>
                      </a:r>
                    </a:p>
                  </a:txBody>
                  <a:tcPr marL="68580" marR="68580" marT="34290" marB="34290"/>
                </a:tc>
                <a:tc>
                  <a:txBody>
                    <a:bodyPr/>
                    <a:lstStyle/>
                    <a:p>
                      <a:r>
                        <a:rPr lang="en-GB" sz="1400" noProof="0" dirty="0"/>
                        <a:t>Service standard</a:t>
                      </a:r>
                    </a:p>
                  </a:txBody>
                  <a:tcPr marL="68580" marR="68580" marT="34290" marB="34290"/>
                </a:tc>
                <a:extLst>
                  <a:ext uri="{0D108BD9-81ED-4DB2-BD59-A6C34878D82A}">
                    <a16:rowId xmlns:a16="http://schemas.microsoft.com/office/drawing/2014/main" val="3623334410"/>
                  </a:ext>
                </a:extLst>
              </a:tr>
              <a:tr h="1183346">
                <a:tc>
                  <a:txBody>
                    <a:bodyPr/>
                    <a:lstStyle/>
                    <a:p>
                      <a:pPr algn="l"/>
                      <a:br>
                        <a:rPr lang="en-GB" sz="1200" b="1" noProof="0" dirty="0">
                          <a:latin typeface="Arial Nova" panose="020B0604020202020204" pitchFamily="34" charset="0"/>
                          <a:cs typeface="Arial" panose="020B0604020202020204" pitchFamily="34" charset="0"/>
                        </a:rPr>
                      </a:br>
                      <a:br>
                        <a:rPr lang="en-GB" sz="1200" b="1" noProof="0" dirty="0">
                          <a:latin typeface="Arial Nova" panose="020B0604020202020204" pitchFamily="34" charset="0"/>
                          <a:cs typeface="Arial" panose="020B0604020202020204" pitchFamily="34" charset="0"/>
                        </a:rPr>
                      </a:br>
                      <a:r>
                        <a:rPr lang="en-GB" sz="1200" b="1" noProof="0" dirty="0">
                          <a:latin typeface="Arial Nova" panose="020B0604020202020204" pitchFamily="34" charset="0"/>
                          <a:cs typeface="Arial" panose="020B0604020202020204" pitchFamily="34" charset="0"/>
                        </a:rPr>
                        <a:t>Learning (Grant) agreement confirmations </a:t>
                      </a:r>
                    </a:p>
                  </a:txBody>
                  <a:tcPr marL="68580" marR="68580" marT="34290" marB="34290"/>
                </a:tc>
                <a:tc>
                  <a:txBody>
                    <a:bodyPr/>
                    <a:lstStyle/>
                    <a:p>
                      <a:pPr algn="l"/>
                      <a:br>
                        <a:rPr lang="en-GB" sz="1200" b="1" noProof="0" dirty="0">
                          <a:latin typeface="Arial Nova" panose="020B0604020202020204" pitchFamily="34" charset="0"/>
                          <a:cs typeface="Arial" panose="020B0604020202020204" pitchFamily="34" charset="0"/>
                        </a:rPr>
                      </a:br>
                      <a:r>
                        <a:rPr lang="en-GB" sz="1200" b="1" noProof="0" dirty="0">
                          <a:latin typeface="Arial Nova" panose="020B0604020202020204" pitchFamily="34" charset="0"/>
                          <a:cs typeface="Arial" panose="020B0604020202020204" pitchFamily="34" charset="0"/>
                        </a:rPr>
                        <a:t>New students: 100% within 10 working days of an approved application or EMA start date which is the 2</a:t>
                      </a:r>
                      <a:r>
                        <a:rPr lang="en-GB" sz="1200" b="1" baseline="30000" noProof="0" dirty="0">
                          <a:latin typeface="Arial Nova" panose="020B0604020202020204" pitchFamily="34" charset="0"/>
                          <a:cs typeface="Arial" panose="020B0604020202020204" pitchFamily="34" charset="0"/>
                        </a:rPr>
                        <a:t>nd</a:t>
                      </a:r>
                      <a:r>
                        <a:rPr lang="en-GB" sz="1200" b="1" noProof="0" dirty="0">
                          <a:latin typeface="Arial Nova" panose="020B0604020202020204" pitchFamily="34" charset="0"/>
                          <a:cs typeface="Arial" panose="020B0604020202020204" pitchFamily="34" charset="0"/>
                        </a:rPr>
                        <a:t> Monday in Sept </a:t>
                      </a:r>
                      <a:br>
                        <a:rPr lang="en-GB" sz="1200" b="1" noProof="0" dirty="0">
                          <a:latin typeface="Arial Nova" panose="020B0604020202020204" pitchFamily="34" charset="0"/>
                          <a:cs typeface="Arial" panose="020B0604020202020204" pitchFamily="34" charset="0"/>
                        </a:rPr>
                      </a:br>
                      <a:br>
                        <a:rPr lang="en-GB" sz="1200" b="1" noProof="0" dirty="0">
                          <a:latin typeface="Arial Nova" panose="020B0604020202020204" pitchFamily="34" charset="0"/>
                          <a:cs typeface="Arial" panose="020B0604020202020204" pitchFamily="34" charset="0"/>
                        </a:rPr>
                      </a:br>
                      <a:r>
                        <a:rPr lang="en-GB" sz="1200" b="1" noProof="0" dirty="0">
                          <a:latin typeface="Arial Nova" panose="020B0604020202020204" pitchFamily="34" charset="0"/>
                          <a:cs typeface="Arial" panose="020B0604020202020204" pitchFamily="34" charset="0"/>
                        </a:rPr>
                        <a:t>Returning students: 100% within 10 working days from the EMA year start date which is the 2</a:t>
                      </a:r>
                      <a:r>
                        <a:rPr lang="en-GB" sz="1200" b="1" baseline="30000" noProof="0" dirty="0">
                          <a:latin typeface="Arial Nova" panose="020B0604020202020204" pitchFamily="34" charset="0"/>
                          <a:cs typeface="Arial" panose="020B0604020202020204" pitchFamily="34" charset="0"/>
                        </a:rPr>
                        <a:t>nd</a:t>
                      </a:r>
                      <a:r>
                        <a:rPr lang="en-GB" sz="1200" b="1" noProof="0" dirty="0">
                          <a:latin typeface="Arial Nova" panose="020B0604020202020204" pitchFamily="34" charset="0"/>
                          <a:cs typeface="Arial" panose="020B0604020202020204" pitchFamily="34" charset="0"/>
                        </a:rPr>
                        <a:t> Monday in Sept </a:t>
                      </a:r>
                    </a:p>
                  </a:txBody>
                  <a:tcPr marL="68580" marR="68580" marT="34290" marB="34290"/>
                </a:tc>
                <a:extLst>
                  <a:ext uri="{0D108BD9-81ED-4DB2-BD59-A6C34878D82A}">
                    <a16:rowId xmlns:a16="http://schemas.microsoft.com/office/drawing/2014/main" val="1338774652"/>
                  </a:ext>
                </a:extLst>
              </a:tr>
              <a:tr h="617220">
                <a:tc>
                  <a:txBody>
                    <a:bodyPr/>
                    <a:lstStyle/>
                    <a:p>
                      <a:pPr algn="l"/>
                      <a:br>
                        <a:rPr lang="en-GB" sz="1200" b="1" noProof="0" dirty="0">
                          <a:latin typeface="Arial Nova" panose="020B0604020202020204" pitchFamily="34" charset="0"/>
                          <a:cs typeface="Arial" panose="020B0604020202020204" pitchFamily="34" charset="0"/>
                        </a:rPr>
                      </a:br>
                      <a:r>
                        <a:rPr lang="en-GB" sz="1200" b="1" noProof="0" dirty="0">
                          <a:latin typeface="Arial Nova" panose="020B0604020202020204" pitchFamily="34" charset="0"/>
                          <a:cs typeface="Arial" panose="020B0604020202020204" pitchFamily="34" charset="0"/>
                        </a:rPr>
                        <a:t>Attendance confirmations </a:t>
                      </a:r>
                    </a:p>
                    <a:p>
                      <a:pPr algn="l"/>
                      <a:endParaRPr lang="en-GB" sz="1200" b="1" noProof="0" dirty="0">
                        <a:latin typeface="Arial Nova" panose="020B0604020202020204" pitchFamily="34" charset="0"/>
                        <a:cs typeface="Arial" panose="020B0604020202020204" pitchFamily="34" charset="0"/>
                      </a:endParaRPr>
                    </a:p>
                  </a:txBody>
                  <a:tcPr marL="68580" marR="68580" marT="34290" marB="34290"/>
                </a:tc>
                <a:tc>
                  <a:txBody>
                    <a:bodyPr/>
                    <a:lstStyle/>
                    <a:p>
                      <a:pPr algn="l"/>
                      <a:br>
                        <a:rPr lang="en-GB" sz="1200" b="1" noProof="0" dirty="0">
                          <a:latin typeface="Arial Nova" panose="020B0604020202020204" pitchFamily="34" charset="0"/>
                          <a:cs typeface="Arial" panose="020B0604020202020204" pitchFamily="34" charset="0"/>
                        </a:rPr>
                      </a:br>
                      <a:r>
                        <a:rPr lang="en-GB" sz="1200" b="1" noProof="0" dirty="0">
                          <a:latin typeface="Arial Nova" panose="020B0604020202020204" pitchFamily="34" charset="0"/>
                          <a:cs typeface="Arial" panose="020B0604020202020204" pitchFamily="34" charset="0"/>
                        </a:rPr>
                        <a:t>EMA: 100% attendance confirmations weekly </a:t>
                      </a:r>
                    </a:p>
                  </a:txBody>
                  <a:tcPr marL="68580" marR="68580" marT="34290" marB="34290"/>
                </a:tc>
                <a:extLst>
                  <a:ext uri="{0D108BD9-81ED-4DB2-BD59-A6C34878D82A}">
                    <a16:rowId xmlns:a16="http://schemas.microsoft.com/office/drawing/2014/main" val="3973618220"/>
                  </a:ext>
                </a:extLst>
              </a:tr>
              <a:tr h="1165860">
                <a:tc>
                  <a:txBody>
                    <a:bodyPr/>
                    <a:lstStyle/>
                    <a:p>
                      <a:pPr algn="l"/>
                      <a:br>
                        <a:rPr lang="en-GB" sz="1200" b="1" noProof="0" dirty="0">
                          <a:latin typeface="Arial Nova" panose="020B0604020202020204" pitchFamily="34" charset="0"/>
                          <a:cs typeface="Arial" panose="020B0604020202020204" pitchFamily="34" charset="0"/>
                        </a:rPr>
                      </a:br>
                      <a:br>
                        <a:rPr lang="en-GB" sz="1200" b="1" noProof="0" dirty="0">
                          <a:latin typeface="Arial Nova" panose="020B0604020202020204" pitchFamily="34" charset="0"/>
                          <a:cs typeface="Arial" panose="020B0604020202020204" pitchFamily="34" charset="0"/>
                        </a:rPr>
                      </a:br>
                      <a:r>
                        <a:rPr lang="en-GB" sz="1200" b="1" noProof="0" dirty="0">
                          <a:latin typeface="Arial Nova" panose="020B0604020202020204" pitchFamily="34" charset="0"/>
                          <a:cs typeface="Arial" panose="020B0604020202020204" pitchFamily="34" charset="0"/>
                        </a:rPr>
                        <a:t>Bonus confirmations </a:t>
                      </a:r>
                    </a:p>
                  </a:txBody>
                  <a:tcPr marL="68580" marR="68580" marT="34290" marB="34290"/>
                </a:tc>
                <a:tc>
                  <a:txBody>
                    <a:bodyPr/>
                    <a:lstStyle/>
                    <a:p>
                      <a:pPr algn="l"/>
                      <a:r>
                        <a:rPr lang="en-GB" sz="1200" b="1" noProof="0" dirty="0">
                          <a:latin typeface="Arial Nova" panose="020B0604020202020204" pitchFamily="34" charset="0"/>
                          <a:cs typeface="Arial" panose="020B0604020202020204" pitchFamily="34" charset="0"/>
                        </a:rPr>
                        <a:t>90% by the payment date: end January </a:t>
                      </a:r>
                      <a:br>
                        <a:rPr lang="en-GB" sz="1200" b="1" noProof="0" dirty="0">
                          <a:latin typeface="Arial Nova" panose="020B0604020202020204" pitchFamily="34" charset="0"/>
                          <a:cs typeface="Arial" panose="020B0604020202020204" pitchFamily="34" charset="0"/>
                        </a:rPr>
                      </a:br>
                      <a:r>
                        <a:rPr lang="en-GB" sz="1200" b="1" noProof="0" dirty="0">
                          <a:latin typeface="Arial Nova" panose="020B0604020202020204" pitchFamily="34" charset="0"/>
                          <a:cs typeface="Arial" panose="020B0604020202020204" pitchFamily="34" charset="0"/>
                        </a:rPr>
                        <a:t>90% by the payment date: end June </a:t>
                      </a:r>
                    </a:p>
                    <a:p>
                      <a:pPr algn="l"/>
                      <a:endParaRPr lang="en-GB" sz="1200" b="1" noProof="0" dirty="0">
                        <a:latin typeface="Arial Nova" panose="020B0604020202020204" pitchFamily="34" charset="0"/>
                        <a:cs typeface="Arial" panose="020B0604020202020204" pitchFamily="34" charset="0"/>
                      </a:endParaRPr>
                    </a:p>
                    <a:p>
                      <a:pPr algn="l"/>
                      <a:r>
                        <a:rPr lang="en-GB" sz="1200" b="1" noProof="0" dirty="0">
                          <a:latin typeface="Arial Nova" panose="020B0604020202020204" pitchFamily="34" charset="0"/>
                          <a:cs typeface="Arial" panose="020B0604020202020204" pitchFamily="34" charset="0"/>
                        </a:rPr>
                        <a:t>(NB – Part 2 signed by the 2nd December for eligibility for January Bonus) </a:t>
                      </a:r>
                      <a:br>
                        <a:rPr lang="en-GB" sz="1200" b="1" noProof="0" dirty="0">
                          <a:latin typeface="Arial Nova" panose="020B0604020202020204" pitchFamily="34" charset="0"/>
                          <a:cs typeface="Arial" panose="020B0604020202020204" pitchFamily="34" charset="0"/>
                        </a:rPr>
                      </a:br>
                      <a:endParaRPr lang="en-GB" sz="1200" b="1" noProof="0" dirty="0">
                        <a:latin typeface="Arial Nova"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434735405"/>
                  </a:ext>
                </a:extLst>
              </a:tr>
              <a:tr h="800100">
                <a:tc>
                  <a:txBody>
                    <a:bodyPr/>
                    <a:lstStyle/>
                    <a:p>
                      <a:pPr algn="l"/>
                      <a:br>
                        <a:rPr lang="en-GB" sz="1200" b="1" noProof="0" dirty="0">
                          <a:latin typeface="Arial Nova" panose="020B0604020202020204" pitchFamily="34" charset="0"/>
                          <a:cs typeface="Arial" panose="020B0604020202020204" pitchFamily="34" charset="0"/>
                        </a:rPr>
                      </a:br>
                      <a:r>
                        <a:rPr lang="en-GB" sz="1200" b="1" noProof="0" dirty="0">
                          <a:latin typeface="Arial Nova" panose="020B0604020202020204" pitchFamily="34" charset="0"/>
                          <a:cs typeface="Arial" panose="020B0604020202020204" pitchFamily="34" charset="0"/>
                        </a:rPr>
                        <a:t>Removals </a:t>
                      </a:r>
                      <a:br>
                        <a:rPr lang="en-GB" sz="1200" b="1" noProof="0" dirty="0">
                          <a:latin typeface="Arial Nova" panose="020B0604020202020204" pitchFamily="34" charset="0"/>
                          <a:cs typeface="Arial" panose="020B0604020202020204" pitchFamily="34" charset="0"/>
                        </a:rPr>
                      </a:br>
                      <a:r>
                        <a:rPr lang="en-GB" sz="1200" b="1" noProof="0" dirty="0">
                          <a:latin typeface="Arial Nova" panose="020B0604020202020204" pitchFamily="34" charset="0"/>
                          <a:cs typeface="Arial" panose="020B0604020202020204" pitchFamily="34" charset="0"/>
                        </a:rPr>
                        <a:t>(outstanding learning agreements)</a:t>
                      </a:r>
                    </a:p>
                    <a:p>
                      <a:pPr algn="l"/>
                      <a:endParaRPr lang="en-GB" sz="1200" b="1" noProof="0" dirty="0">
                        <a:latin typeface="Arial Nova" panose="020B0604020202020204" pitchFamily="34" charset="0"/>
                        <a:cs typeface="Arial" panose="020B0604020202020204" pitchFamily="34" charset="0"/>
                      </a:endParaRPr>
                    </a:p>
                  </a:txBody>
                  <a:tcPr marL="68580" marR="68580" marT="34290" marB="34290"/>
                </a:tc>
                <a:tc>
                  <a:txBody>
                    <a:bodyPr/>
                    <a:lstStyle/>
                    <a:p>
                      <a:pPr algn="l"/>
                      <a:endParaRPr lang="en-GB" sz="1200" b="1" noProof="0" dirty="0">
                        <a:latin typeface="Arial Nova" panose="020B0604020202020204" pitchFamily="34" charset="0"/>
                        <a:cs typeface="Arial" panose="020B0604020202020204" pitchFamily="34" charset="0"/>
                      </a:endParaRPr>
                    </a:p>
                    <a:p>
                      <a:pPr algn="l"/>
                      <a:r>
                        <a:rPr lang="en-GB" sz="1200" b="1" noProof="0" dirty="0">
                          <a:latin typeface="Arial Nova" panose="020B0604020202020204" pitchFamily="34" charset="0"/>
                          <a:cs typeface="Arial" panose="020B0604020202020204" pitchFamily="34" charset="0"/>
                        </a:rPr>
                        <a:t>100% within 10 working days of approved application by the first full week of academic year </a:t>
                      </a:r>
                    </a:p>
                  </a:txBody>
                  <a:tcPr marL="68580" marR="68580" marT="34290" marB="34290"/>
                </a:tc>
                <a:extLst>
                  <a:ext uri="{0D108BD9-81ED-4DB2-BD59-A6C34878D82A}">
                    <a16:rowId xmlns:a16="http://schemas.microsoft.com/office/drawing/2014/main" val="1208200091"/>
                  </a:ext>
                </a:extLst>
              </a:tr>
            </a:tbl>
          </a:graphicData>
        </a:graphic>
      </p:graphicFrame>
      <p:sp>
        <p:nvSpPr>
          <p:cNvPr id="3" name="TextBox 2">
            <a:extLst>
              <a:ext uri="{FF2B5EF4-FFF2-40B4-BE49-F238E27FC236}">
                <a16:creationId xmlns:a16="http://schemas.microsoft.com/office/drawing/2014/main" id="{1F801478-BFA3-0006-0E9C-26503317622C}"/>
              </a:ext>
            </a:extLst>
          </p:cNvPr>
          <p:cNvSpPr txBox="1"/>
          <p:nvPr/>
        </p:nvSpPr>
        <p:spPr>
          <a:xfrm>
            <a:off x="173421" y="77155"/>
            <a:ext cx="3605337" cy="553998"/>
          </a:xfrm>
          <a:prstGeom prst="rect">
            <a:avLst/>
          </a:prstGeom>
          <a:noFill/>
        </p:spPr>
        <p:txBody>
          <a:bodyPr wrap="square" rtlCol="0">
            <a:spAutoFit/>
          </a:bodyPr>
          <a:lstStyle/>
          <a:p>
            <a:r>
              <a:rPr lang="en-GB" sz="3000" b="1" noProof="0" dirty="0">
                <a:solidFill>
                  <a:srgbClr val="ABE338"/>
                </a:solidFill>
              </a:rPr>
              <a:t>Service standards </a:t>
            </a:r>
          </a:p>
        </p:txBody>
      </p:sp>
    </p:spTree>
    <p:extLst>
      <p:ext uri="{BB962C8B-B14F-4D97-AF65-F5344CB8AC3E}">
        <p14:creationId xmlns:p14="http://schemas.microsoft.com/office/powerpoint/2010/main" val="3139352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B306D-C356-5FB8-E62B-BAF6D60E9E30}"/>
              </a:ext>
            </a:extLst>
          </p:cNvPr>
          <p:cNvSpPr>
            <a:spLocks noGrp="1"/>
          </p:cNvSpPr>
          <p:nvPr>
            <p:ph type="title"/>
          </p:nvPr>
        </p:nvSpPr>
        <p:spPr>
          <a:xfrm>
            <a:off x="187751" y="144880"/>
            <a:ext cx="6672689" cy="771524"/>
          </a:xfrm>
        </p:spPr>
        <p:txBody>
          <a:bodyPr/>
          <a:lstStyle/>
          <a:p>
            <a:r>
              <a:rPr lang="en-GB" sz="3000" noProof="0" dirty="0"/>
              <a:t>Learning agreement average days</a:t>
            </a:r>
            <a:br>
              <a:rPr lang="en-GB" sz="3000" noProof="0" dirty="0"/>
            </a:br>
            <a:endParaRPr lang="en-GB" sz="3000" noProof="0" dirty="0"/>
          </a:p>
        </p:txBody>
      </p:sp>
      <p:sp>
        <p:nvSpPr>
          <p:cNvPr id="4" name="Text Placeholder 1">
            <a:extLst>
              <a:ext uri="{FF2B5EF4-FFF2-40B4-BE49-F238E27FC236}">
                <a16:creationId xmlns:a16="http://schemas.microsoft.com/office/drawing/2014/main" id="{E1E5D220-5D83-4B1B-11D0-01E8D0361D80}"/>
              </a:ext>
            </a:extLst>
          </p:cNvPr>
          <p:cNvSpPr txBox="1">
            <a:spLocks/>
          </p:cNvSpPr>
          <p:nvPr/>
        </p:nvSpPr>
        <p:spPr>
          <a:xfrm>
            <a:off x="241358" y="916404"/>
            <a:ext cx="6619082" cy="1237516"/>
          </a:xfrm>
          <a:prstGeom prst="rect">
            <a:avLst/>
          </a:prstGeom>
        </p:spPr>
        <p:txBody>
          <a:bodyPr/>
          <a:lstStyle>
            <a:lvl1pPr marL="342900" indent="-342900" algn="l" defTabSz="457200" rtl="0" eaLnBrk="1" latinLnBrk="0" hangingPunct="1">
              <a:spcBef>
                <a:spcPct val="20000"/>
              </a:spcBef>
              <a:buFont typeface="Arial"/>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GB" sz="1200" noProof="0" dirty="0">
              <a:solidFill>
                <a:schemeClr val="bg1"/>
              </a:solidFill>
            </a:endParaRPr>
          </a:p>
        </p:txBody>
      </p:sp>
      <p:pic>
        <p:nvPicPr>
          <p:cNvPr id="5" name="Picture 4">
            <a:extLst>
              <a:ext uri="{FF2B5EF4-FFF2-40B4-BE49-F238E27FC236}">
                <a16:creationId xmlns:a16="http://schemas.microsoft.com/office/drawing/2014/main" id="{CAAB1B71-3656-0CD7-8A0F-CE7A6084EE5E}"/>
              </a:ext>
            </a:extLst>
          </p:cNvPr>
          <p:cNvPicPr>
            <a:picLocks noChangeAspect="1"/>
          </p:cNvPicPr>
          <p:nvPr/>
        </p:nvPicPr>
        <p:blipFill>
          <a:blip r:embed="rId2"/>
          <a:stretch>
            <a:fillRect/>
          </a:stretch>
        </p:blipFill>
        <p:spPr>
          <a:xfrm>
            <a:off x="552385" y="1024145"/>
            <a:ext cx="7868748" cy="2800741"/>
          </a:xfrm>
          <a:prstGeom prst="rect">
            <a:avLst/>
          </a:prstGeom>
        </p:spPr>
      </p:pic>
    </p:spTree>
    <p:extLst>
      <p:ext uri="{BB962C8B-B14F-4D97-AF65-F5344CB8AC3E}">
        <p14:creationId xmlns:p14="http://schemas.microsoft.com/office/powerpoint/2010/main" val="19394916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E2DC9-F4D0-C1F2-B732-EDE84680CDD1}"/>
            </a:ext>
          </a:extLst>
        </p:cNvPr>
        <p:cNvGrpSpPr/>
        <p:nvPr/>
      </p:nvGrpSpPr>
      <p:grpSpPr>
        <a:xfrm>
          <a:off x="0" y="0"/>
          <a:ext cx="0" cy="0"/>
          <a:chOff x="0" y="0"/>
          <a:chExt cx="0" cy="0"/>
        </a:xfrm>
      </p:grpSpPr>
      <p:sp>
        <p:nvSpPr>
          <p:cNvPr id="5" name="Title 3">
            <a:extLst>
              <a:ext uri="{FF2B5EF4-FFF2-40B4-BE49-F238E27FC236}">
                <a16:creationId xmlns:a16="http://schemas.microsoft.com/office/drawing/2014/main" id="{469B76A5-96A8-B580-B1A3-BEF26DAAE46B}"/>
              </a:ext>
            </a:extLst>
          </p:cNvPr>
          <p:cNvSpPr>
            <a:spLocks noGrp="1"/>
          </p:cNvSpPr>
          <p:nvPr>
            <p:ph type="title"/>
          </p:nvPr>
        </p:nvSpPr>
        <p:spPr>
          <a:xfrm>
            <a:off x="89871" y="118774"/>
            <a:ext cx="7063024" cy="1143098"/>
          </a:xfrm>
        </p:spPr>
        <p:txBody>
          <a:bodyPr/>
          <a:lstStyle/>
          <a:p>
            <a:r>
              <a:rPr lang="en-GB" sz="3000" noProof="0" dirty="0"/>
              <a:t>EMA NI - Learning agreements</a:t>
            </a:r>
            <a:br>
              <a:rPr lang="en-GB" noProof="0" dirty="0">
                <a:solidFill>
                  <a:srgbClr val="FF0000"/>
                </a:solidFill>
              </a:rPr>
            </a:br>
            <a:endParaRPr lang="en-GB" noProof="0" dirty="0">
              <a:solidFill>
                <a:srgbClr val="FF0000"/>
              </a:solidFill>
            </a:endParaRPr>
          </a:p>
        </p:txBody>
      </p:sp>
      <p:graphicFrame>
        <p:nvGraphicFramePr>
          <p:cNvPr id="3" name="Table 2">
            <a:extLst>
              <a:ext uri="{FF2B5EF4-FFF2-40B4-BE49-F238E27FC236}">
                <a16:creationId xmlns:a16="http://schemas.microsoft.com/office/drawing/2014/main" id="{372F8D6E-5DF3-2B3E-9C92-B2ED56E748E4}"/>
              </a:ext>
            </a:extLst>
          </p:cNvPr>
          <p:cNvGraphicFramePr>
            <a:graphicFrameLocks noGrp="1"/>
          </p:cNvGraphicFramePr>
          <p:nvPr>
            <p:extLst>
              <p:ext uri="{D42A27DB-BD31-4B8C-83A1-F6EECF244321}">
                <p14:modId xmlns:p14="http://schemas.microsoft.com/office/powerpoint/2010/main" val="1323019767"/>
              </p:ext>
            </p:extLst>
          </p:nvPr>
        </p:nvGraphicFramePr>
        <p:xfrm>
          <a:off x="1528877" y="1455724"/>
          <a:ext cx="5464454" cy="1345998"/>
        </p:xfrm>
        <a:graphic>
          <a:graphicData uri="http://schemas.openxmlformats.org/drawingml/2006/table">
            <a:tbl>
              <a:tblPr/>
              <a:tblGrid>
                <a:gridCol w="2513648">
                  <a:extLst>
                    <a:ext uri="{9D8B030D-6E8A-4147-A177-3AD203B41FA5}">
                      <a16:colId xmlns:a16="http://schemas.microsoft.com/office/drawing/2014/main" val="3569285613"/>
                    </a:ext>
                  </a:extLst>
                </a:gridCol>
                <a:gridCol w="983602">
                  <a:extLst>
                    <a:ext uri="{9D8B030D-6E8A-4147-A177-3AD203B41FA5}">
                      <a16:colId xmlns:a16="http://schemas.microsoft.com/office/drawing/2014/main" val="745729531"/>
                    </a:ext>
                  </a:extLst>
                </a:gridCol>
                <a:gridCol w="983602">
                  <a:extLst>
                    <a:ext uri="{9D8B030D-6E8A-4147-A177-3AD203B41FA5}">
                      <a16:colId xmlns:a16="http://schemas.microsoft.com/office/drawing/2014/main" val="3747979807"/>
                    </a:ext>
                  </a:extLst>
                </a:gridCol>
                <a:gridCol w="983602">
                  <a:extLst>
                    <a:ext uri="{9D8B030D-6E8A-4147-A177-3AD203B41FA5}">
                      <a16:colId xmlns:a16="http://schemas.microsoft.com/office/drawing/2014/main" val="704345384"/>
                    </a:ext>
                  </a:extLst>
                </a:gridCol>
              </a:tblGrid>
              <a:tr h="672999">
                <a:tc>
                  <a:txBody>
                    <a:bodyPr/>
                    <a:lstStyle/>
                    <a:p>
                      <a:pPr algn="ctr" fontAlgn="ctr">
                        <a:buNone/>
                      </a:pPr>
                      <a:r>
                        <a:rPr lang="en-GB" sz="800" b="1" i="0" u="none" strike="noStrike" noProof="0" dirty="0">
                          <a:solidFill>
                            <a:srgbClr val="000000"/>
                          </a:solidFill>
                          <a:effectLst/>
                          <a:latin typeface="Calibri" panose="020F0502020204030204" pitchFamily="34" charset="0"/>
                        </a:rPr>
                        <a:t>EMA learning agreements</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ctr">
                        <a:buNone/>
                      </a:pPr>
                      <a:r>
                        <a:rPr lang="en-GB" sz="800" b="1" i="0" u="none" strike="noStrike" noProof="0" dirty="0">
                          <a:solidFill>
                            <a:srgbClr val="000000"/>
                          </a:solidFill>
                          <a:effectLst/>
                          <a:latin typeface="Calibri" panose="020F0502020204030204" pitchFamily="34" charset="0"/>
                        </a:rPr>
                        <a:t>AY 2023/24</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ctr">
                        <a:buNone/>
                      </a:pPr>
                      <a:r>
                        <a:rPr lang="en-GB" sz="800" b="1" i="0" u="none" strike="noStrike" noProof="0" dirty="0">
                          <a:solidFill>
                            <a:srgbClr val="000000"/>
                          </a:solidFill>
                          <a:effectLst/>
                          <a:latin typeface="Calibri" panose="020F0502020204030204" pitchFamily="34" charset="0"/>
                        </a:rPr>
                        <a:t>AY 2024/25</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ctr">
                        <a:buNone/>
                      </a:pPr>
                      <a:r>
                        <a:rPr lang="en-GB" sz="800" b="1" i="0" u="none" strike="noStrike" noProof="0" dirty="0">
                          <a:solidFill>
                            <a:srgbClr val="000000"/>
                          </a:solidFill>
                          <a:effectLst/>
                          <a:latin typeface="Calibri" panose="020F0502020204030204" pitchFamily="34" charset="0"/>
                        </a:rPr>
                        <a:t>AY 2025/26</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extLst>
                  <a:ext uri="{0D108BD9-81ED-4DB2-BD59-A6C34878D82A}">
                    <a16:rowId xmlns:a16="http://schemas.microsoft.com/office/drawing/2014/main" val="2611336238"/>
                  </a:ext>
                </a:extLst>
              </a:tr>
              <a:tr h="672999">
                <a:tc>
                  <a:txBody>
                    <a:bodyPr/>
                    <a:lstStyle/>
                    <a:p>
                      <a:pPr algn="ctr" fontAlgn="ctr">
                        <a:buNone/>
                      </a:pPr>
                      <a:r>
                        <a:rPr lang="en-GB" sz="800" b="0" i="0" u="none" strike="noStrike" noProof="0" dirty="0">
                          <a:solidFill>
                            <a:srgbClr val="000000"/>
                          </a:solidFill>
                          <a:effectLst/>
                          <a:latin typeface="Calibri" panose="020F0502020204030204" pitchFamily="34" charset="0"/>
                        </a:rPr>
                        <a:t>Average working days</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1" i="0" u="none" strike="noStrike" noProof="0" dirty="0">
                          <a:solidFill>
                            <a:srgbClr val="000000"/>
                          </a:solidFill>
                          <a:effectLst/>
                          <a:latin typeface="Calibri" panose="020F0502020204030204" pitchFamily="34" charset="0"/>
                        </a:rPr>
                        <a:t>7</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50"/>
                    </a:solidFill>
                  </a:tcPr>
                </a:tc>
                <a:tc>
                  <a:txBody>
                    <a:bodyPr/>
                    <a:lstStyle/>
                    <a:p>
                      <a:pPr algn="ctr" fontAlgn="ctr">
                        <a:buNone/>
                      </a:pPr>
                      <a:r>
                        <a:rPr lang="en-GB" sz="800" b="1" i="0" u="none" strike="noStrike" noProof="0" dirty="0">
                          <a:solidFill>
                            <a:srgbClr val="000000"/>
                          </a:solidFill>
                          <a:effectLst/>
                          <a:latin typeface="Calibri" panose="020F0502020204030204" pitchFamily="34" charset="0"/>
                        </a:rPr>
                        <a:t>6</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50"/>
                    </a:solidFill>
                  </a:tcPr>
                </a:tc>
                <a:tc>
                  <a:txBody>
                    <a:bodyPr/>
                    <a:lstStyle/>
                    <a:p>
                      <a:pPr algn="ctr" fontAlgn="ctr">
                        <a:buNone/>
                      </a:pPr>
                      <a:r>
                        <a:rPr lang="en-GB" sz="800" b="1" i="0" u="none" strike="noStrike" noProof="0" dirty="0">
                          <a:solidFill>
                            <a:srgbClr val="000000"/>
                          </a:solidFill>
                          <a:effectLst/>
                          <a:latin typeface="Calibri" panose="020F0502020204030204" pitchFamily="34" charset="0"/>
                        </a:rPr>
                        <a:t>6</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50"/>
                    </a:solidFill>
                  </a:tcPr>
                </a:tc>
                <a:extLst>
                  <a:ext uri="{0D108BD9-81ED-4DB2-BD59-A6C34878D82A}">
                    <a16:rowId xmlns:a16="http://schemas.microsoft.com/office/drawing/2014/main" val="3633363897"/>
                  </a:ext>
                </a:extLst>
              </a:tr>
            </a:tbl>
          </a:graphicData>
        </a:graphic>
      </p:graphicFrame>
      <p:graphicFrame>
        <p:nvGraphicFramePr>
          <p:cNvPr id="8" name="Object 7">
            <a:extLst>
              <a:ext uri="{FF2B5EF4-FFF2-40B4-BE49-F238E27FC236}">
                <a16:creationId xmlns:a16="http://schemas.microsoft.com/office/drawing/2014/main" id="{809D3641-B7DA-4A14-4E22-EA81B597C3D5}"/>
              </a:ext>
            </a:extLst>
          </p:cNvPr>
          <p:cNvGraphicFramePr>
            <a:graphicFrameLocks noChangeAspect="1"/>
          </p:cNvGraphicFramePr>
          <p:nvPr>
            <p:extLst>
              <p:ext uri="{D42A27DB-BD31-4B8C-83A1-F6EECF244321}">
                <p14:modId xmlns:p14="http://schemas.microsoft.com/office/powerpoint/2010/main" val="3798100083"/>
              </p:ext>
            </p:extLst>
          </p:nvPr>
        </p:nvGraphicFramePr>
        <p:xfrm>
          <a:off x="8407173" y="118774"/>
          <a:ext cx="614363" cy="695325"/>
        </p:xfrm>
        <a:graphic>
          <a:graphicData uri="http://schemas.openxmlformats.org/presentationml/2006/ole">
            <mc:AlternateContent xmlns:mc="http://schemas.openxmlformats.org/markup-compatibility/2006">
              <mc:Choice xmlns:v="urn:schemas-microsoft-com:vml" Requires="v">
                <p:oleObj name="Worksheet" r:id="rId3" imgW="819113" imgH="927012" progId="Excel.Sheet.12">
                  <p:embed/>
                </p:oleObj>
              </mc:Choice>
              <mc:Fallback>
                <p:oleObj name="Worksheet" r:id="rId3" imgW="819113" imgH="927012" progId="Excel.Sheet.12">
                  <p:embed/>
                  <p:pic>
                    <p:nvPicPr>
                      <p:cNvPr id="8" name="Object 7">
                        <a:extLst>
                          <a:ext uri="{FF2B5EF4-FFF2-40B4-BE49-F238E27FC236}">
                            <a16:creationId xmlns:a16="http://schemas.microsoft.com/office/drawing/2014/main" id="{809D3641-B7DA-4A14-4E22-EA81B597C3D5}"/>
                          </a:ext>
                        </a:extLst>
                      </p:cNvPr>
                      <p:cNvPicPr/>
                      <p:nvPr/>
                    </p:nvPicPr>
                    <p:blipFill>
                      <a:blip r:embed="rId4"/>
                      <a:stretch>
                        <a:fillRect/>
                      </a:stretch>
                    </p:blipFill>
                    <p:spPr>
                      <a:xfrm>
                        <a:off x="8407173" y="118774"/>
                        <a:ext cx="614363" cy="695325"/>
                      </a:xfrm>
                      <a:prstGeom prst="rect">
                        <a:avLst/>
                      </a:prstGeom>
                    </p:spPr>
                  </p:pic>
                </p:oleObj>
              </mc:Fallback>
            </mc:AlternateContent>
          </a:graphicData>
        </a:graphic>
      </p:graphicFrame>
    </p:spTree>
    <p:extLst>
      <p:ext uri="{BB962C8B-B14F-4D97-AF65-F5344CB8AC3E}">
        <p14:creationId xmlns:p14="http://schemas.microsoft.com/office/powerpoint/2010/main" val="17496532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19AA1-0585-7D50-3007-6E89EBBA517C}"/>
            </a:ext>
          </a:extLst>
        </p:cNvPr>
        <p:cNvGrpSpPr/>
        <p:nvPr/>
      </p:nvGrpSpPr>
      <p:grpSpPr>
        <a:xfrm>
          <a:off x="0" y="0"/>
          <a:ext cx="0" cy="0"/>
          <a:chOff x="0" y="0"/>
          <a:chExt cx="0" cy="0"/>
        </a:xfrm>
      </p:grpSpPr>
      <p:sp>
        <p:nvSpPr>
          <p:cNvPr id="5" name="Title 3">
            <a:extLst>
              <a:ext uri="{FF2B5EF4-FFF2-40B4-BE49-F238E27FC236}">
                <a16:creationId xmlns:a16="http://schemas.microsoft.com/office/drawing/2014/main" id="{A6E7230E-3342-38C5-5651-91D1810A3EBB}"/>
              </a:ext>
            </a:extLst>
          </p:cNvPr>
          <p:cNvSpPr>
            <a:spLocks noGrp="1"/>
          </p:cNvSpPr>
          <p:nvPr>
            <p:ph type="title"/>
          </p:nvPr>
        </p:nvSpPr>
        <p:spPr>
          <a:xfrm>
            <a:off x="89871" y="118774"/>
            <a:ext cx="7063024" cy="1143098"/>
          </a:xfrm>
        </p:spPr>
        <p:txBody>
          <a:bodyPr/>
          <a:lstStyle/>
          <a:p>
            <a:r>
              <a:rPr lang="en-GB" sz="3000" noProof="0" dirty="0"/>
              <a:t>EMA NI – attendance confirmation</a:t>
            </a:r>
            <a:br>
              <a:rPr lang="en-GB" noProof="0" dirty="0"/>
            </a:br>
            <a:endParaRPr lang="en-GB" noProof="0" dirty="0"/>
          </a:p>
        </p:txBody>
      </p:sp>
      <p:sp>
        <p:nvSpPr>
          <p:cNvPr id="2" name="TextBox 1">
            <a:extLst>
              <a:ext uri="{FF2B5EF4-FFF2-40B4-BE49-F238E27FC236}">
                <a16:creationId xmlns:a16="http://schemas.microsoft.com/office/drawing/2014/main" id="{1301EC69-AEDA-0AE8-57F0-BD294E9CD7D8}"/>
              </a:ext>
            </a:extLst>
          </p:cNvPr>
          <p:cNvSpPr txBox="1"/>
          <p:nvPr/>
        </p:nvSpPr>
        <p:spPr>
          <a:xfrm>
            <a:off x="200880" y="1167215"/>
            <a:ext cx="6061998" cy="300082"/>
          </a:xfrm>
          <a:prstGeom prst="rect">
            <a:avLst/>
          </a:prstGeom>
          <a:noFill/>
        </p:spPr>
        <p:txBody>
          <a:bodyPr wrap="square" rtlCol="0">
            <a:spAutoFit/>
          </a:bodyPr>
          <a:lstStyle/>
          <a:p>
            <a:r>
              <a:rPr lang="en-GB" sz="1350" noProof="0" dirty="0">
                <a:solidFill>
                  <a:schemeClr val="bg1"/>
                </a:solidFill>
              </a:rPr>
              <a:t>December 2025</a:t>
            </a:r>
          </a:p>
        </p:txBody>
      </p:sp>
      <p:graphicFrame>
        <p:nvGraphicFramePr>
          <p:cNvPr id="6" name="Object 5">
            <a:extLst>
              <a:ext uri="{FF2B5EF4-FFF2-40B4-BE49-F238E27FC236}">
                <a16:creationId xmlns:a16="http://schemas.microsoft.com/office/drawing/2014/main" id="{A9E570BE-E02D-B5F2-AF7C-5D3A744AC047}"/>
              </a:ext>
            </a:extLst>
          </p:cNvPr>
          <p:cNvGraphicFramePr>
            <a:graphicFrameLocks noChangeAspect="1"/>
          </p:cNvGraphicFramePr>
          <p:nvPr>
            <p:extLst>
              <p:ext uri="{D42A27DB-BD31-4B8C-83A1-F6EECF244321}">
                <p14:modId xmlns:p14="http://schemas.microsoft.com/office/powerpoint/2010/main" val="940120132"/>
              </p:ext>
            </p:extLst>
          </p:nvPr>
        </p:nvGraphicFramePr>
        <p:xfrm>
          <a:off x="8407173" y="118774"/>
          <a:ext cx="614363" cy="695325"/>
        </p:xfrm>
        <a:graphic>
          <a:graphicData uri="http://schemas.openxmlformats.org/presentationml/2006/ole">
            <mc:AlternateContent xmlns:mc="http://schemas.openxmlformats.org/markup-compatibility/2006">
              <mc:Choice xmlns:v="urn:schemas-microsoft-com:vml" Requires="v">
                <p:oleObj name="Worksheet" r:id="rId3" imgW="819113" imgH="927012" progId="Excel.Sheet.12">
                  <p:embed/>
                </p:oleObj>
              </mc:Choice>
              <mc:Fallback>
                <p:oleObj name="Worksheet" r:id="rId3" imgW="819113" imgH="927012" progId="Excel.Sheet.12">
                  <p:embed/>
                  <p:pic>
                    <p:nvPicPr>
                      <p:cNvPr id="6" name="Object 5">
                        <a:extLst>
                          <a:ext uri="{FF2B5EF4-FFF2-40B4-BE49-F238E27FC236}">
                            <a16:creationId xmlns:a16="http://schemas.microsoft.com/office/drawing/2014/main" id="{A9E570BE-E02D-B5F2-AF7C-5D3A744AC047}"/>
                          </a:ext>
                        </a:extLst>
                      </p:cNvPr>
                      <p:cNvPicPr/>
                      <p:nvPr/>
                    </p:nvPicPr>
                    <p:blipFill>
                      <a:blip r:embed="rId4"/>
                      <a:stretch>
                        <a:fillRect/>
                      </a:stretch>
                    </p:blipFill>
                    <p:spPr>
                      <a:xfrm>
                        <a:off x="8407173" y="118774"/>
                        <a:ext cx="614363" cy="695325"/>
                      </a:xfrm>
                      <a:prstGeom prst="rect">
                        <a:avLst/>
                      </a:prstGeom>
                    </p:spPr>
                  </p:pic>
                </p:oleObj>
              </mc:Fallback>
            </mc:AlternateContent>
          </a:graphicData>
        </a:graphic>
      </p:graphicFrame>
      <p:graphicFrame>
        <p:nvGraphicFramePr>
          <p:cNvPr id="8" name="Table 7">
            <a:extLst>
              <a:ext uri="{FF2B5EF4-FFF2-40B4-BE49-F238E27FC236}">
                <a16:creationId xmlns:a16="http://schemas.microsoft.com/office/drawing/2014/main" id="{3405701E-EF6E-568E-C352-A7807CC4A296}"/>
              </a:ext>
            </a:extLst>
          </p:cNvPr>
          <p:cNvGraphicFramePr>
            <a:graphicFrameLocks noGrp="1"/>
          </p:cNvGraphicFramePr>
          <p:nvPr>
            <p:extLst>
              <p:ext uri="{D42A27DB-BD31-4B8C-83A1-F6EECF244321}">
                <p14:modId xmlns:p14="http://schemas.microsoft.com/office/powerpoint/2010/main" val="174086331"/>
              </p:ext>
            </p:extLst>
          </p:nvPr>
        </p:nvGraphicFramePr>
        <p:xfrm>
          <a:off x="200880" y="1444214"/>
          <a:ext cx="5715000" cy="2700338"/>
        </p:xfrm>
        <a:graphic>
          <a:graphicData uri="http://schemas.openxmlformats.org/drawingml/2006/table">
            <a:tbl>
              <a:tblPr/>
              <a:tblGrid>
                <a:gridCol w="657225">
                  <a:extLst>
                    <a:ext uri="{9D8B030D-6E8A-4147-A177-3AD203B41FA5}">
                      <a16:colId xmlns:a16="http://schemas.microsoft.com/office/drawing/2014/main" val="669277610"/>
                    </a:ext>
                  </a:extLst>
                </a:gridCol>
                <a:gridCol w="600075">
                  <a:extLst>
                    <a:ext uri="{9D8B030D-6E8A-4147-A177-3AD203B41FA5}">
                      <a16:colId xmlns:a16="http://schemas.microsoft.com/office/drawing/2014/main" val="760221063"/>
                    </a:ext>
                  </a:extLst>
                </a:gridCol>
                <a:gridCol w="552450">
                  <a:extLst>
                    <a:ext uri="{9D8B030D-6E8A-4147-A177-3AD203B41FA5}">
                      <a16:colId xmlns:a16="http://schemas.microsoft.com/office/drawing/2014/main" val="2542650871"/>
                    </a:ext>
                  </a:extLst>
                </a:gridCol>
                <a:gridCol w="685800">
                  <a:extLst>
                    <a:ext uri="{9D8B030D-6E8A-4147-A177-3AD203B41FA5}">
                      <a16:colId xmlns:a16="http://schemas.microsoft.com/office/drawing/2014/main" val="2792011757"/>
                    </a:ext>
                  </a:extLst>
                </a:gridCol>
                <a:gridCol w="552450">
                  <a:extLst>
                    <a:ext uri="{9D8B030D-6E8A-4147-A177-3AD203B41FA5}">
                      <a16:colId xmlns:a16="http://schemas.microsoft.com/office/drawing/2014/main" val="4042378934"/>
                    </a:ext>
                  </a:extLst>
                </a:gridCol>
                <a:gridCol w="552450">
                  <a:extLst>
                    <a:ext uri="{9D8B030D-6E8A-4147-A177-3AD203B41FA5}">
                      <a16:colId xmlns:a16="http://schemas.microsoft.com/office/drawing/2014/main" val="2194579673"/>
                    </a:ext>
                  </a:extLst>
                </a:gridCol>
                <a:gridCol w="457200">
                  <a:extLst>
                    <a:ext uri="{9D8B030D-6E8A-4147-A177-3AD203B41FA5}">
                      <a16:colId xmlns:a16="http://schemas.microsoft.com/office/drawing/2014/main" val="546671951"/>
                    </a:ext>
                  </a:extLst>
                </a:gridCol>
                <a:gridCol w="504825">
                  <a:extLst>
                    <a:ext uri="{9D8B030D-6E8A-4147-A177-3AD203B41FA5}">
                      <a16:colId xmlns:a16="http://schemas.microsoft.com/office/drawing/2014/main" val="778753653"/>
                    </a:ext>
                  </a:extLst>
                </a:gridCol>
                <a:gridCol w="619125">
                  <a:extLst>
                    <a:ext uri="{9D8B030D-6E8A-4147-A177-3AD203B41FA5}">
                      <a16:colId xmlns:a16="http://schemas.microsoft.com/office/drawing/2014/main" val="284157828"/>
                    </a:ext>
                  </a:extLst>
                </a:gridCol>
                <a:gridCol w="533400">
                  <a:extLst>
                    <a:ext uri="{9D8B030D-6E8A-4147-A177-3AD203B41FA5}">
                      <a16:colId xmlns:a16="http://schemas.microsoft.com/office/drawing/2014/main" val="659635198"/>
                    </a:ext>
                  </a:extLst>
                </a:gridCol>
              </a:tblGrid>
              <a:tr h="414338">
                <a:tc>
                  <a:txBody>
                    <a:bodyPr/>
                    <a:lstStyle/>
                    <a:p>
                      <a:pPr algn="ctr" fontAlgn="ctr">
                        <a:buNone/>
                      </a:pPr>
                      <a:r>
                        <a:rPr lang="en-GB" sz="800" b="1" i="0" u="none" strike="noStrike" noProof="0" dirty="0">
                          <a:solidFill>
                            <a:srgbClr val="000000"/>
                          </a:solidFill>
                          <a:effectLst/>
                          <a:latin typeface="Calibri" panose="020F0502020204030204" pitchFamily="34" charset="0"/>
                        </a:rPr>
                        <a:t>Attendance position as at </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5E6A2"/>
                    </a:solidFill>
                  </a:tcPr>
                </a:tc>
                <a:tc>
                  <a:txBody>
                    <a:bodyPr/>
                    <a:lstStyle/>
                    <a:p>
                      <a:pPr algn="ctr" fontAlgn="ctr">
                        <a:buNone/>
                      </a:pPr>
                      <a:r>
                        <a:rPr lang="en-GB" sz="800" b="1" i="0" u="none" strike="noStrike" noProof="0" dirty="0">
                          <a:solidFill>
                            <a:srgbClr val="000000"/>
                          </a:solidFill>
                          <a:effectLst/>
                          <a:latin typeface="Calibri" panose="020F0502020204030204" pitchFamily="34" charset="0"/>
                        </a:rPr>
                        <a:t>Week end date</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5E6A2"/>
                    </a:solidFill>
                  </a:tcPr>
                </a:tc>
                <a:tc>
                  <a:txBody>
                    <a:bodyPr/>
                    <a:lstStyle/>
                    <a:p>
                      <a:pPr algn="ctr" fontAlgn="ctr">
                        <a:buNone/>
                      </a:pPr>
                      <a:r>
                        <a:rPr lang="en-GB" sz="800" b="1" i="0" u="none" strike="noStrike" noProof="0" dirty="0">
                          <a:solidFill>
                            <a:srgbClr val="000000"/>
                          </a:solidFill>
                          <a:effectLst/>
                          <a:latin typeface="Calibri" panose="020F0502020204030204" pitchFamily="34" charset="0"/>
                        </a:rPr>
                        <a:t>Payment date</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5E6A2"/>
                    </a:solidFill>
                  </a:tcPr>
                </a:tc>
                <a:tc>
                  <a:txBody>
                    <a:bodyPr/>
                    <a:lstStyle/>
                    <a:p>
                      <a:pPr algn="ctr" fontAlgn="ctr">
                        <a:buNone/>
                      </a:pPr>
                      <a:r>
                        <a:rPr lang="en-GB" sz="800" b="1" i="0" u="none" strike="noStrike" noProof="0" dirty="0">
                          <a:solidFill>
                            <a:srgbClr val="000000"/>
                          </a:solidFill>
                          <a:effectLst/>
                          <a:latin typeface="Calibri" panose="020F0502020204030204" pitchFamily="34" charset="0"/>
                        </a:rPr>
                        <a:t>Number with learning agreement</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5E6A2"/>
                    </a:solidFill>
                  </a:tcPr>
                </a:tc>
                <a:tc>
                  <a:txBody>
                    <a:bodyPr/>
                    <a:lstStyle/>
                    <a:p>
                      <a:pPr algn="ctr" fontAlgn="ctr">
                        <a:buNone/>
                      </a:pPr>
                      <a:r>
                        <a:rPr lang="en-GB" sz="800" b="1" i="0" u="none" strike="noStrike" noProof="0" dirty="0">
                          <a:solidFill>
                            <a:srgbClr val="000000"/>
                          </a:solidFill>
                          <a:effectLst/>
                          <a:latin typeface="Calibri" panose="020F0502020204030204" pitchFamily="34" charset="0"/>
                        </a:rPr>
                        <a:t>In attendance</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5E6A2"/>
                    </a:solidFill>
                  </a:tcPr>
                </a:tc>
                <a:tc>
                  <a:txBody>
                    <a:bodyPr/>
                    <a:lstStyle/>
                    <a:p>
                      <a:pPr algn="ctr" fontAlgn="ctr">
                        <a:buNone/>
                      </a:pPr>
                      <a:r>
                        <a:rPr lang="en-GB" sz="800" b="1" i="0" u="none" strike="noStrike" noProof="0" dirty="0">
                          <a:solidFill>
                            <a:srgbClr val="000000"/>
                          </a:solidFill>
                          <a:effectLst/>
                          <a:latin typeface="Calibri" panose="020F0502020204030204" pitchFamily="34" charset="0"/>
                        </a:rPr>
                        <a:t>Not In attendance</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5E6A2"/>
                    </a:solidFill>
                  </a:tcPr>
                </a:tc>
                <a:tc>
                  <a:txBody>
                    <a:bodyPr/>
                    <a:lstStyle/>
                    <a:p>
                      <a:pPr algn="ctr" fontAlgn="ctr">
                        <a:buNone/>
                      </a:pPr>
                      <a:r>
                        <a:rPr lang="en-GB" sz="800" b="1" i="0" u="none" strike="noStrike" noProof="0" dirty="0">
                          <a:solidFill>
                            <a:srgbClr val="000000"/>
                          </a:solidFill>
                          <a:effectLst/>
                          <a:latin typeface="Calibri" panose="020F0502020204030204" pitchFamily="34" charset="0"/>
                        </a:rPr>
                        <a:t>On holiday</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5E6A2"/>
                    </a:solidFill>
                  </a:tcPr>
                </a:tc>
                <a:tc>
                  <a:txBody>
                    <a:bodyPr/>
                    <a:lstStyle/>
                    <a:p>
                      <a:pPr algn="ctr" fontAlgn="ctr">
                        <a:buNone/>
                      </a:pPr>
                      <a:r>
                        <a:rPr lang="en-GB" sz="800" b="1" i="0" u="none" strike="noStrike" noProof="0" dirty="0">
                          <a:solidFill>
                            <a:srgbClr val="000000"/>
                          </a:solidFill>
                          <a:effectLst/>
                          <a:latin typeface="Calibri" panose="020F0502020204030204" pitchFamily="34" charset="0"/>
                        </a:rPr>
                        <a:t>Total confirmed </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5E6A2"/>
                    </a:solidFill>
                  </a:tcPr>
                </a:tc>
                <a:tc>
                  <a:txBody>
                    <a:bodyPr/>
                    <a:lstStyle/>
                    <a:p>
                      <a:pPr algn="ctr" fontAlgn="ctr">
                        <a:buNone/>
                      </a:pPr>
                      <a:r>
                        <a:rPr lang="en-GB" sz="800" b="1" i="0" u="none" strike="noStrike" noProof="0" dirty="0">
                          <a:solidFill>
                            <a:srgbClr val="000000"/>
                          </a:solidFill>
                          <a:effectLst/>
                          <a:latin typeface="Calibri" panose="020F0502020204030204" pitchFamily="34" charset="0"/>
                        </a:rPr>
                        <a:t>Total unconfirmed</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5E6A2"/>
                    </a:solidFill>
                  </a:tcPr>
                </a:tc>
                <a:tc>
                  <a:txBody>
                    <a:bodyPr/>
                    <a:lstStyle/>
                    <a:p>
                      <a:pPr algn="ctr" fontAlgn="ctr">
                        <a:buNone/>
                      </a:pPr>
                      <a:r>
                        <a:rPr lang="en-GB" sz="800" b="1" i="0" u="none" strike="noStrike" noProof="0" dirty="0">
                          <a:solidFill>
                            <a:srgbClr val="000000"/>
                          </a:solidFill>
                          <a:effectLst/>
                          <a:latin typeface="Calibri" panose="020F0502020204030204" pitchFamily="34" charset="0"/>
                        </a:rPr>
                        <a:t>Percentage confirmed</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5E6A2"/>
                    </a:solidFill>
                  </a:tcPr>
                </a:tc>
                <a:extLst>
                  <a:ext uri="{0D108BD9-81ED-4DB2-BD59-A6C34878D82A}">
                    <a16:rowId xmlns:a16="http://schemas.microsoft.com/office/drawing/2014/main" val="3397799176"/>
                  </a:ext>
                </a:extLst>
              </a:tr>
              <a:tr h="285750">
                <a:tc>
                  <a:txBody>
                    <a:bodyPr/>
                    <a:lstStyle/>
                    <a:p>
                      <a:pPr algn="ctr" fontAlgn="ctr">
                        <a:buNone/>
                      </a:pPr>
                      <a:r>
                        <a:rPr lang="en-GB" sz="800" b="0" i="0" u="none" strike="noStrike" noProof="0" dirty="0">
                          <a:solidFill>
                            <a:srgbClr val="000000"/>
                          </a:solidFill>
                          <a:effectLst/>
                          <a:latin typeface="Calibri" panose="020F0502020204030204" pitchFamily="34" charset="0"/>
                        </a:rPr>
                        <a:t>11/12/2025</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05/12/2025</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22/12/2025</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7,677</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5,483</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1,959</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0</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7,442</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235</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96.9%</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50"/>
                    </a:solidFill>
                  </a:tcPr>
                </a:tc>
                <a:extLst>
                  <a:ext uri="{0D108BD9-81ED-4DB2-BD59-A6C34878D82A}">
                    <a16:rowId xmlns:a16="http://schemas.microsoft.com/office/drawing/2014/main" val="1667515385"/>
                  </a:ext>
                </a:extLst>
              </a:tr>
              <a:tr h="285750">
                <a:tc>
                  <a:txBody>
                    <a:bodyPr/>
                    <a:lstStyle/>
                    <a:p>
                      <a:pPr algn="ctr" fontAlgn="ctr">
                        <a:buNone/>
                      </a:pPr>
                      <a:r>
                        <a:rPr lang="en-GB" sz="800" b="0" i="0" u="none" strike="noStrike" noProof="0" dirty="0">
                          <a:solidFill>
                            <a:srgbClr val="000000"/>
                          </a:solidFill>
                          <a:effectLst/>
                          <a:latin typeface="Calibri" panose="020F0502020204030204" pitchFamily="34" charset="0"/>
                        </a:rPr>
                        <a:t>18/12/2025</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05/12/2025</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22/12/2025</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7,763</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5,478</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1,767</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0</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7,245</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518</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93.3%</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extLst>
                  <a:ext uri="{0D108BD9-81ED-4DB2-BD59-A6C34878D82A}">
                    <a16:rowId xmlns:a16="http://schemas.microsoft.com/office/drawing/2014/main" val="2255202600"/>
                  </a:ext>
                </a:extLst>
              </a:tr>
              <a:tr h="285750">
                <a:tc>
                  <a:txBody>
                    <a:bodyPr/>
                    <a:lstStyle/>
                    <a:p>
                      <a:pPr algn="ctr" fontAlgn="ctr">
                        <a:buNone/>
                      </a:pPr>
                      <a:r>
                        <a:rPr lang="en-GB" sz="800" b="0" i="0" u="none" strike="noStrike" noProof="0" dirty="0">
                          <a:solidFill>
                            <a:srgbClr val="000000"/>
                          </a:solidFill>
                          <a:effectLst/>
                          <a:latin typeface="Calibri" panose="020F0502020204030204" pitchFamily="34" charset="0"/>
                        </a:rPr>
                        <a:t>18/12/2025</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12/12/2025</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22/12/2025</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7,763</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5,513</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2,063</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0</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7,576</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187</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97.6%</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50"/>
                    </a:solidFill>
                  </a:tcPr>
                </a:tc>
                <a:extLst>
                  <a:ext uri="{0D108BD9-81ED-4DB2-BD59-A6C34878D82A}">
                    <a16:rowId xmlns:a16="http://schemas.microsoft.com/office/drawing/2014/main" val="1374611994"/>
                  </a:ext>
                </a:extLst>
              </a:tr>
              <a:tr h="285750">
                <a:tc>
                  <a:txBody>
                    <a:bodyPr/>
                    <a:lstStyle/>
                    <a:p>
                      <a:pPr algn="ctr" fontAlgn="ctr">
                        <a:buNone/>
                      </a:pPr>
                      <a:r>
                        <a:rPr lang="en-GB" sz="800" b="0" i="0" u="none" strike="noStrike" noProof="0" dirty="0">
                          <a:solidFill>
                            <a:srgbClr val="000000"/>
                          </a:solidFill>
                          <a:effectLst/>
                          <a:latin typeface="Calibri" panose="020F0502020204030204" pitchFamily="34" charset="0"/>
                        </a:rPr>
                        <a:t>25/12/2025</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19/12/2025</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05/01/2026</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7,768 </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4,810 </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1,312 </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3 </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6,125 </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1,643 </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78.8%</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extLst>
                  <a:ext uri="{0D108BD9-81ED-4DB2-BD59-A6C34878D82A}">
                    <a16:rowId xmlns:a16="http://schemas.microsoft.com/office/drawing/2014/main" val="2984574757"/>
                  </a:ext>
                </a:extLst>
              </a:tr>
              <a:tr h="285750">
                <a:tc>
                  <a:txBody>
                    <a:bodyPr/>
                    <a:lstStyle/>
                    <a:p>
                      <a:pPr algn="ctr" fontAlgn="ctr">
                        <a:buNone/>
                      </a:pPr>
                      <a:r>
                        <a:rPr lang="en-GB" sz="800" b="0" i="0" u="none" strike="noStrike" noProof="0" dirty="0">
                          <a:solidFill>
                            <a:srgbClr val="000000"/>
                          </a:solidFill>
                          <a:effectLst/>
                          <a:latin typeface="Calibri" panose="020F0502020204030204" pitchFamily="34" charset="0"/>
                        </a:rPr>
                        <a:t>01/01/2025</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19/12/2025</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05/01/2026</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7,773 </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4,876 </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1,330 </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3 </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6,209 </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1,564 </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79.9%</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extLst>
                  <a:ext uri="{0D108BD9-81ED-4DB2-BD59-A6C34878D82A}">
                    <a16:rowId xmlns:a16="http://schemas.microsoft.com/office/drawing/2014/main" val="980599991"/>
                  </a:ext>
                </a:extLst>
              </a:tr>
              <a:tr h="285750">
                <a:tc>
                  <a:txBody>
                    <a:bodyPr/>
                    <a:lstStyle/>
                    <a:p>
                      <a:pPr algn="ctr" fontAlgn="ctr">
                        <a:buNone/>
                      </a:pPr>
                      <a:r>
                        <a:rPr lang="en-GB" sz="800" b="0" i="0" u="none" strike="noStrike" noProof="0" dirty="0">
                          <a:solidFill>
                            <a:srgbClr val="000000"/>
                          </a:solidFill>
                          <a:effectLst/>
                          <a:latin typeface="Calibri" panose="020F0502020204030204" pitchFamily="34" charset="0"/>
                        </a:rPr>
                        <a:t>01/01/2026</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26/12/2025</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05/01/2026</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7,773 </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0 </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0 </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7,523 </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7,523 </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250 </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96.8%</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50"/>
                    </a:solidFill>
                  </a:tcPr>
                </a:tc>
                <a:extLst>
                  <a:ext uri="{0D108BD9-81ED-4DB2-BD59-A6C34878D82A}">
                    <a16:rowId xmlns:a16="http://schemas.microsoft.com/office/drawing/2014/main" val="3349864076"/>
                  </a:ext>
                </a:extLst>
              </a:tr>
              <a:tr h="285750">
                <a:tc>
                  <a:txBody>
                    <a:bodyPr/>
                    <a:lstStyle/>
                    <a:p>
                      <a:pPr algn="ctr" fontAlgn="ctr">
                        <a:buNone/>
                      </a:pPr>
                      <a:r>
                        <a:rPr lang="en-GB" sz="800" b="0" i="0" u="none" strike="noStrike" noProof="0" dirty="0">
                          <a:solidFill>
                            <a:srgbClr val="000000"/>
                          </a:solidFill>
                          <a:effectLst/>
                          <a:latin typeface="Calibri" panose="020F0502020204030204" pitchFamily="34" charset="0"/>
                        </a:rPr>
                        <a:t>08/01/2026</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02/01/2026</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19/01/2026</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7,823 </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0 </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0 </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7,764 </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7,764 </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59 </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99.2%</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50"/>
                    </a:solidFill>
                  </a:tcPr>
                </a:tc>
                <a:extLst>
                  <a:ext uri="{0D108BD9-81ED-4DB2-BD59-A6C34878D82A}">
                    <a16:rowId xmlns:a16="http://schemas.microsoft.com/office/drawing/2014/main" val="2323052219"/>
                  </a:ext>
                </a:extLst>
              </a:tr>
              <a:tr h="285750">
                <a:tc>
                  <a:txBody>
                    <a:bodyPr/>
                    <a:lstStyle/>
                    <a:p>
                      <a:pPr algn="ctr" fontAlgn="ctr">
                        <a:buNone/>
                      </a:pPr>
                      <a:r>
                        <a:rPr lang="en-GB" sz="800" b="0" i="0" u="none" strike="noStrike" noProof="0" dirty="0">
                          <a:solidFill>
                            <a:srgbClr val="000000"/>
                          </a:solidFill>
                          <a:effectLst/>
                          <a:latin typeface="Calibri" panose="020F0502020204030204" pitchFamily="34" charset="0"/>
                        </a:rPr>
                        <a:t>15/01/2026</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02/01/2026</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19/01/2026</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7,860 </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1 </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0 </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7,825 </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7,826 </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34 </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99.6%</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50"/>
                    </a:solidFill>
                  </a:tcPr>
                </a:tc>
                <a:extLst>
                  <a:ext uri="{0D108BD9-81ED-4DB2-BD59-A6C34878D82A}">
                    <a16:rowId xmlns:a16="http://schemas.microsoft.com/office/drawing/2014/main" val="876925652"/>
                  </a:ext>
                </a:extLst>
              </a:tr>
            </a:tbl>
          </a:graphicData>
        </a:graphic>
      </p:graphicFrame>
      <p:graphicFrame>
        <p:nvGraphicFramePr>
          <p:cNvPr id="10" name="Object 9">
            <a:extLst>
              <a:ext uri="{FF2B5EF4-FFF2-40B4-BE49-F238E27FC236}">
                <a16:creationId xmlns:a16="http://schemas.microsoft.com/office/drawing/2014/main" id="{C70C8AEF-2BA5-B65D-25A3-7B2DBDEF759A}"/>
              </a:ext>
            </a:extLst>
          </p:cNvPr>
          <p:cNvGraphicFramePr>
            <a:graphicFrameLocks noChangeAspect="1"/>
          </p:cNvGraphicFramePr>
          <p:nvPr>
            <p:extLst>
              <p:ext uri="{D42A27DB-BD31-4B8C-83A1-F6EECF244321}">
                <p14:modId xmlns:p14="http://schemas.microsoft.com/office/powerpoint/2010/main" val="1743470121"/>
              </p:ext>
            </p:extLst>
          </p:nvPr>
        </p:nvGraphicFramePr>
        <p:xfrm>
          <a:off x="215167" y="4326894"/>
          <a:ext cx="5700713" cy="576263"/>
        </p:xfrm>
        <a:graphic>
          <a:graphicData uri="http://schemas.openxmlformats.org/presentationml/2006/ole">
            <mc:AlternateContent xmlns:mc="http://schemas.openxmlformats.org/markup-compatibility/2006">
              <mc:Choice xmlns:v="urn:schemas-microsoft-com:vml" Requires="v">
                <p:oleObj name="Worksheet" r:id="rId5" imgW="7600864" imgH="768175" progId="Excel.Sheet.12">
                  <p:embed/>
                </p:oleObj>
              </mc:Choice>
              <mc:Fallback>
                <p:oleObj name="Worksheet" r:id="rId5" imgW="7600864" imgH="768175" progId="Excel.Sheet.12">
                  <p:embed/>
                  <p:pic>
                    <p:nvPicPr>
                      <p:cNvPr id="10" name="Object 9">
                        <a:extLst>
                          <a:ext uri="{FF2B5EF4-FFF2-40B4-BE49-F238E27FC236}">
                            <a16:creationId xmlns:a16="http://schemas.microsoft.com/office/drawing/2014/main" id="{C70C8AEF-2BA5-B65D-25A3-7B2DBDEF759A}"/>
                          </a:ext>
                        </a:extLst>
                      </p:cNvPr>
                      <p:cNvPicPr/>
                      <p:nvPr/>
                    </p:nvPicPr>
                    <p:blipFill>
                      <a:blip r:embed="rId6"/>
                      <a:stretch>
                        <a:fillRect/>
                      </a:stretch>
                    </p:blipFill>
                    <p:spPr>
                      <a:xfrm>
                        <a:off x="215167" y="4326894"/>
                        <a:ext cx="5700713" cy="576263"/>
                      </a:xfrm>
                      <a:prstGeom prst="rect">
                        <a:avLst/>
                      </a:prstGeom>
                    </p:spPr>
                  </p:pic>
                </p:oleObj>
              </mc:Fallback>
            </mc:AlternateContent>
          </a:graphicData>
        </a:graphic>
      </p:graphicFrame>
      <p:pic>
        <p:nvPicPr>
          <p:cNvPr id="13" name="Picture 12">
            <a:extLst>
              <a:ext uri="{FF2B5EF4-FFF2-40B4-BE49-F238E27FC236}">
                <a16:creationId xmlns:a16="http://schemas.microsoft.com/office/drawing/2014/main" id="{78617791-8CC0-DDA9-899D-0157BE8E0445}"/>
              </a:ext>
            </a:extLst>
          </p:cNvPr>
          <p:cNvPicPr>
            <a:picLocks noChangeAspect="1"/>
          </p:cNvPicPr>
          <p:nvPr/>
        </p:nvPicPr>
        <p:blipFill>
          <a:blip r:embed="rId7"/>
          <a:stretch>
            <a:fillRect/>
          </a:stretch>
        </p:blipFill>
        <p:spPr>
          <a:xfrm>
            <a:off x="6199754" y="4326894"/>
            <a:ext cx="2514600" cy="581025"/>
          </a:xfrm>
          <a:prstGeom prst="rect">
            <a:avLst/>
          </a:prstGeom>
        </p:spPr>
      </p:pic>
      <p:pic>
        <p:nvPicPr>
          <p:cNvPr id="16" name="Picture 15">
            <a:extLst>
              <a:ext uri="{FF2B5EF4-FFF2-40B4-BE49-F238E27FC236}">
                <a16:creationId xmlns:a16="http://schemas.microsoft.com/office/drawing/2014/main" id="{E61C556D-CB99-7935-24CF-ADC752CC4B4A}"/>
              </a:ext>
            </a:extLst>
          </p:cNvPr>
          <p:cNvPicPr>
            <a:picLocks noChangeAspect="1"/>
          </p:cNvPicPr>
          <p:nvPr/>
        </p:nvPicPr>
        <p:blipFill>
          <a:blip r:embed="rId8"/>
          <a:stretch>
            <a:fillRect/>
          </a:stretch>
        </p:blipFill>
        <p:spPr>
          <a:xfrm>
            <a:off x="6093786" y="1862540"/>
            <a:ext cx="2927750" cy="2038139"/>
          </a:xfrm>
          <a:prstGeom prst="rect">
            <a:avLst/>
          </a:prstGeom>
        </p:spPr>
      </p:pic>
    </p:spTree>
    <p:extLst>
      <p:ext uri="{BB962C8B-B14F-4D97-AF65-F5344CB8AC3E}">
        <p14:creationId xmlns:p14="http://schemas.microsoft.com/office/powerpoint/2010/main" val="31687564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33336-55DD-D22D-53BB-A332133D595E}"/>
            </a:ext>
          </a:extLst>
        </p:cNvPr>
        <p:cNvGrpSpPr/>
        <p:nvPr/>
      </p:nvGrpSpPr>
      <p:grpSpPr>
        <a:xfrm>
          <a:off x="0" y="0"/>
          <a:ext cx="0" cy="0"/>
          <a:chOff x="0" y="0"/>
          <a:chExt cx="0" cy="0"/>
        </a:xfrm>
      </p:grpSpPr>
      <p:sp>
        <p:nvSpPr>
          <p:cNvPr id="5" name="Title 3">
            <a:extLst>
              <a:ext uri="{FF2B5EF4-FFF2-40B4-BE49-F238E27FC236}">
                <a16:creationId xmlns:a16="http://schemas.microsoft.com/office/drawing/2014/main" id="{0EDDA8DC-CC36-70D5-D99E-8AD17645E1E2}"/>
              </a:ext>
            </a:extLst>
          </p:cNvPr>
          <p:cNvSpPr>
            <a:spLocks noGrp="1"/>
          </p:cNvSpPr>
          <p:nvPr>
            <p:ph type="title"/>
          </p:nvPr>
        </p:nvSpPr>
        <p:spPr>
          <a:xfrm>
            <a:off x="89871" y="118774"/>
            <a:ext cx="7063024" cy="1143098"/>
          </a:xfrm>
        </p:spPr>
        <p:txBody>
          <a:bodyPr/>
          <a:lstStyle/>
          <a:p>
            <a:r>
              <a:rPr lang="en-GB" sz="3000" noProof="0" dirty="0"/>
              <a:t>EMA NI – bonus confirmations </a:t>
            </a:r>
            <a:br>
              <a:rPr lang="en-GB" noProof="0" dirty="0">
                <a:solidFill>
                  <a:srgbClr val="FF0000"/>
                </a:solidFill>
              </a:rPr>
            </a:br>
            <a:endParaRPr lang="en-GB" noProof="0" dirty="0">
              <a:solidFill>
                <a:srgbClr val="FF0000"/>
              </a:solidFill>
            </a:endParaRPr>
          </a:p>
        </p:txBody>
      </p:sp>
      <p:graphicFrame>
        <p:nvGraphicFramePr>
          <p:cNvPr id="8" name="Object 7">
            <a:extLst>
              <a:ext uri="{FF2B5EF4-FFF2-40B4-BE49-F238E27FC236}">
                <a16:creationId xmlns:a16="http://schemas.microsoft.com/office/drawing/2014/main" id="{FE13BF7C-4618-3C6A-AC27-F08C2FCB12B3}"/>
              </a:ext>
            </a:extLst>
          </p:cNvPr>
          <p:cNvGraphicFramePr>
            <a:graphicFrameLocks noChangeAspect="1"/>
          </p:cNvGraphicFramePr>
          <p:nvPr>
            <p:extLst>
              <p:ext uri="{D42A27DB-BD31-4B8C-83A1-F6EECF244321}">
                <p14:modId xmlns:p14="http://schemas.microsoft.com/office/powerpoint/2010/main" val="2759820314"/>
              </p:ext>
            </p:extLst>
          </p:nvPr>
        </p:nvGraphicFramePr>
        <p:xfrm>
          <a:off x="8407173" y="118774"/>
          <a:ext cx="614363" cy="695325"/>
        </p:xfrm>
        <a:graphic>
          <a:graphicData uri="http://schemas.openxmlformats.org/presentationml/2006/ole">
            <mc:AlternateContent xmlns:mc="http://schemas.openxmlformats.org/markup-compatibility/2006">
              <mc:Choice xmlns:v="urn:schemas-microsoft-com:vml" Requires="v">
                <p:oleObj name="Worksheet" r:id="rId3" imgW="819113" imgH="927012" progId="Excel.Sheet.12">
                  <p:embed/>
                </p:oleObj>
              </mc:Choice>
              <mc:Fallback>
                <p:oleObj name="Worksheet" r:id="rId3" imgW="819113" imgH="927012" progId="Excel.Sheet.12">
                  <p:embed/>
                  <p:pic>
                    <p:nvPicPr>
                      <p:cNvPr id="8" name="Object 7">
                        <a:extLst>
                          <a:ext uri="{FF2B5EF4-FFF2-40B4-BE49-F238E27FC236}">
                            <a16:creationId xmlns:a16="http://schemas.microsoft.com/office/drawing/2014/main" id="{FE13BF7C-4618-3C6A-AC27-F08C2FCB12B3}"/>
                          </a:ext>
                        </a:extLst>
                      </p:cNvPr>
                      <p:cNvPicPr/>
                      <p:nvPr/>
                    </p:nvPicPr>
                    <p:blipFill>
                      <a:blip r:embed="rId4"/>
                      <a:stretch>
                        <a:fillRect/>
                      </a:stretch>
                    </p:blipFill>
                    <p:spPr>
                      <a:xfrm>
                        <a:off x="8407173" y="118774"/>
                        <a:ext cx="614363" cy="695325"/>
                      </a:xfrm>
                      <a:prstGeom prst="rect">
                        <a:avLst/>
                      </a:prstGeom>
                    </p:spPr>
                  </p:pic>
                </p:oleObj>
              </mc:Fallback>
            </mc:AlternateContent>
          </a:graphicData>
        </a:graphic>
      </p:graphicFrame>
      <p:graphicFrame>
        <p:nvGraphicFramePr>
          <p:cNvPr id="7" name="Table 6">
            <a:extLst>
              <a:ext uri="{FF2B5EF4-FFF2-40B4-BE49-F238E27FC236}">
                <a16:creationId xmlns:a16="http://schemas.microsoft.com/office/drawing/2014/main" id="{9425ADCE-AA04-C88E-7E1D-7ED8DED96694}"/>
              </a:ext>
            </a:extLst>
          </p:cNvPr>
          <p:cNvGraphicFramePr>
            <a:graphicFrameLocks noGrp="1"/>
          </p:cNvGraphicFramePr>
          <p:nvPr>
            <p:extLst>
              <p:ext uri="{D42A27DB-BD31-4B8C-83A1-F6EECF244321}">
                <p14:modId xmlns:p14="http://schemas.microsoft.com/office/powerpoint/2010/main" val="1746467446"/>
              </p:ext>
            </p:extLst>
          </p:nvPr>
        </p:nvGraphicFramePr>
        <p:xfrm>
          <a:off x="1923898" y="1261872"/>
          <a:ext cx="4806086" cy="1309880"/>
        </p:xfrm>
        <a:graphic>
          <a:graphicData uri="http://schemas.openxmlformats.org/drawingml/2006/table">
            <a:tbl>
              <a:tblPr/>
              <a:tblGrid>
                <a:gridCol w="1864325">
                  <a:extLst>
                    <a:ext uri="{9D8B030D-6E8A-4147-A177-3AD203B41FA5}">
                      <a16:colId xmlns:a16="http://schemas.microsoft.com/office/drawing/2014/main" val="2550755947"/>
                    </a:ext>
                  </a:extLst>
                </a:gridCol>
                <a:gridCol w="980587">
                  <a:extLst>
                    <a:ext uri="{9D8B030D-6E8A-4147-A177-3AD203B41FA5}">
                      <a16:colId xmlns:a16="http://schemas.microsoft.com/office/drawing/2014/main" val="2961871507"/>
                    </a:ext>
                  </a:extLst>
                </a:gridCol>
                <a:gridCol w="980587">
                  <a:extLst>
                    <a:ext uri="{9D8B030D-6E8A-4147-A177-3AD203B41FA5}">
                      <a16:colId xmlns:a16="http://schemas.microsoft.com/office/drawing/2014/main" val="3855645724"/>
                    </a:ext>
                  </a:extLst>
                </a:gridCol>
                <a:gridCol w="980587">
                  <a:extLst>
                    <a:ext uri="{9D8B030D-6E8A-4147-A177-3AD203B41FA5}">
                      <a16:colId xmlns:a16="http://schemas.microsoft.com/office/drawing/2014/main" val="1120976486"/>
                    </a:ext>
                  </a:extLst>
                </a:gridCol>
              </a:tblGrid>
              <a:tr h="327470">
                <a:tc>
                  <a:txBody>
                    <a:bodyPr/>
                    <a:lstStyle/>
                    <a:p>
                      <a:pPr algn="ctr" fontAlgn="ctr">
                        <a:buNone/>
                      </a:pPr>
                      <a:r>
                        <a:rPr lang="en-GB" sz="800" b="1" i="0" u="none" strike="noStrike" noProof="0" dirty="0">
                          <a:solidFill>
                            <a:srgbClr val="000000"/>
                          </a:solidFill>
                          <a:effectLst/>
                          <a:latin typeface="Calibri" panose="020F0502020204030204" pitchFamily="34" charset="0"/>
                        </a:rPr>
                        <a:t>January bonus completion</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5E6A2"/>
                    </a:solidFill>
                  </a:tcPr>
                </a:tc>
                <a:tc>
                  <a:txBody>
                    <a:bodyPr/>
                    <a:lstStyle/>
                    <a:p>
                      <a:pPr algn="ctr" fontAlgn="ctr">
                        <a:buNone/>
                      </a:pPr>
                      <a:r>
                        <a:rPr lang="en-GB" sz="800" b="1" i="0" u="none" strike="noStrike" noProof="0" dirty="0">
                          <a:solidFill>
                            <a:srgbClr val="000000"/>
                          </a:solidFill>
                          <a:effectLst/>
                          <a:latin typeface="Calibri" panose="020F0502020204030204" pitchFamily="34" charset="0"/>
                        </a:rPr>
                        <a:t>AY 2023/24</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5E6A2"/>
                    </a:solidFill>
                  </a:tcPr>
                </a:tc>
                <a:tc>
                  <a:txBody>
                    <a:bodyPr/>
                    <a:lstStyle/>
                    <a:p>
                      <a:pPr algn="ctr" fontAlgn="ctr">
                        <a:buNone/>
                      </a:pPr>
                      <a:r>
                        <a:rPr lang="en-GB" sz="800" b="1" i="0" u="none" strike="noStrike" noProof="0" dirty="0">
                          <a:solidFill>
                            <a:srgbClr val="000000"/>
                          </a:solidFill>
                          <a:effectLst/>
                          <a:latin typeface="Calibri" panose="020F0502020204030204" pitchFamily="34" charset="0"/>
                        </a:rPr>
                        <a:t>AY 2024/25</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5E6A2"/>
                    </a:solidFill>
                  </a:tcPr>
                </a:tc>
                <a:tc>
                  <a:txBody>
                    <a:bodyPr/>
                    <a:lstStyle/>
                    <a:p>
                      <a:pPr algn="ctr" fontAlgn="ctr">
                        <a:buNone/>
                      </a:pPr>
                      <a:r>
                        <a:rPr lang="en-GB" sz="800" b="1" i="0" u="none" strike="noStrike" noProof="0" dirty="0">
                          <a:solidFill>
                            <a:srgbClr val="000000"/>
                          </a:solidFill>
                          <a:effectLst/>
                          <a:latin typeface="Calibri" panose="020F0502020204030204" pitchFamily="34" charset="0"/>
                        </a:rPr>
                        <a:t>AY 2025/26</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5E6A2"/>
                    </a:solidFill>
                  </a:tcPr>
                </a:tc>
                <a:extLst>
                  <a:ext uri="{0D108BD9-81ED-4DB2-BD59-A6C34878D82A}">
                    <a16:rowId xmlns:a16="http://schemas.microsoft.com/office/drawing/2014/main" val="131487419"/>
                  </a:ext>
                </a:extLst>
              </a:tr>
              <a:tr h="327470">
                <a:tc>
                  <a:txBody>
                    <a:bodyPr/>
                    <a:lstStyle/>
                    <a:p>
                      <a:pPr algn="ctr" fontAlgn="ctr">
                        <a:buNone/>
                      </a:pPr>
                      <a:r>
                        <a:rPr lang="en-GB" sz="800" b="0" i="0" u="none" strike="noStrike" noProof="0" dirty="0">
                          <a:solidFill>
                            <a:srgbClr val="000000"/>
                          </a:solidFill>
                          <a:effectLst/>
                          <a:latin typeface="Calibri" panose="020F0502020204030204" pitchFamily="34" charset="0"/>
                        </a:rPr>
                        <a:t>19/01/2026</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81%</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78%</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82%</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3757325831"/>
                  </a:ext>
                </a:extLst>
              </a:tr>
              <a:tr h="327470">
                <a:tc>
                  <a:txBody>
                    <a:bodyPr/>
                    <a:lstStyle/>
                    <a:p>
                      <a:pPr algn="ctr" fontAlgn="ctr">
                        <a:buNone/>
                      </a:pPr>
                      <a:r>
                        <a:rPr lang="en-GB" sz="800" b="0" i="0" u="none" strike="noStrike" noProof="0" dirty="0">
                          <a:solidFill>
                            <a:srgbClr val="000000"/>
                          </a:solidFill>
                          <a:effectLst/>
                          <a:latin typeface="Calibri" panose="020F0502020204030204" pitchFamily="34" charset="0"/>
                        </a:rPr>
                        <a:t>26/01/2026</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90%</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82%</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89%</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3115720417"/>
                  </a:ext>
                </a:extLst>
              </a:tr>
              <a:tr h="327470">
                <a:tc>
                  <a:txBody>
                    <a:bodyPr/>
                    <a:lstStyle/>
                    <a:p>
                      <a:pPr algn="ctr" fontAlgn="ctr">
                        <a:buNone/>
                      </a:pPr>
                      <a:r>
                        <a:rPr lang="en-GB" sz="800" b="0" i="0" u="none" strike="noStrike" noProof="0" dirty="0">
                          <a:solidFill>
                            <a:srgbClr val="000000"/>
                          </a:solidFill>
                          <a:effectLst/>
                          <a:latin typeface="Calibri" panose="020F0502020204030204" pitchFamily="34" charset="0"/>
                        </a:rPr>
                        <a:t>02/02/2026</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91%</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50"/>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90%</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50"/>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93%</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50"/>
                    </a:solidFill>
                  </a:tcPr>
                </a:tc>
                <a:extLst>
                  <a:ext uri="{0D108BD9-81ED-4DB2-BD59-A6C34878D82A}">
                    <a16:rowId xmlns:a16="http://schemas.microsoft.com/office/drawing/2014/main" val="1227723759"/>
                  </a:ext>
                </a:extLst>
              </a:tr>
            </a:tbl>
          </a:graphicData>
        </a:graphic>
      </p:graphicFrame>
      <p:graphicFrame>
        <p:nvGraphicFramePr>
          <p:cNvPr id="11" name="Table 10">
            <a:extLst>
              <a:ext uri="{FF2B5EF4-FFF2-40B4-BE49-F238E27FC236}">
                <a16:creationId xmlns:a16="http://schemas.microsoft.com/office/drawing/2014/main" id="{8D55F2A8-6B51-33E8-A29E-105FE1374920}"/>
              </a:ext>
            </a:extLst>
          </p:cNvPr>
          <p:cNvGraphicFramePr>
            <a:graphicFrameLocks noGrp="1"/>
          </p:cNvGraphicFramePr>
          <p:nvPr>
            <p:extLst>
              <p:ext uri="{D42A27DB-BD31-4B8C-83A1-F6EECF244321}">
                <p14:modId xmlns:p14="http://schemas.microsoft.com/office/powerpoint/2010/main" val="1847519633"/>
              </p:ext>
            </p:extLst>
          </p:nvPr>
        </p:nvGraphicFramePr>
        <p:xfrm>
          <a:off x="2420029" y="3035808"/>
          <a:ext cx="3476020" cy="1377692"/>
        </p:xfrm>
        <a:graphic>
          <a:graphicData uri="http://schemas.openxmlformats.org/drawingml/2006/table">
            <a:tbl>
              <a:tblPr/>
              <a:tblGrid>
                <a:gridCol w="1694010">
                  <a:extLst>
                    <a:ext uri="{9D8B030D-6E8A-4147-A177-3AD203B41FA5}">
                      <a16:colId xmlns:a16="http://schemas.microsoft.com/office/drawing/2014/main" val="2212147959"/>
                    </a:ext>
                  </a:extLst>
                </a:gridCol>
                <a:gridCol w="891005">
                  <a:extLst>
                    <a:ext uri="{9D8B030D-6E8A-4147-A177-3AD203B41FA5}">
                      <a16:colId xmlns:a16="http://schemas.microsoft.com/office/drawing/2014/main" val="2354257937"/>
                    </a:ext>
                  </a:extLst>
                </a:gridCol>
                <a:gridCol w="891005">
                  <a:extLst>
                    <a:ext uri="{9D8B030D-6E8A-4147-A177-3AD203B41FA5}">
                      <a16:colId xmlns:a16="http://schemas.microsoft.com/office/drawing/2014/main" val="2271055849"/>
                    </a:ext>
                  </a:extLst>
                </a:gridCol>
              </a:tblGrid>
              <a:tr h="344423">
                <a:tc>
                  <a:txBody>
                    <a:bodyPr/>
                    <a:lstStyle/>
                    <a:p>
                      <a:pPr algn="ctr" fontAlgn="ctr">
                        <a:buNone/>
                      </a:pPr>
                      <a:r>
                        <a:rPr lang="en-GB" sz="800" b="1" i="0" u="none" strike="noStrike" noProof="0" dirty="0">
                          <a:solidFill>
                            <a:srgbClr val="000000"/>
                          </a:solidFill>
                          <a:effectLst/>
                          <a:latin typeface="Calibri" panose="020F0502020204030204" pitchFamily="34" charset="0"/>
                        </a:rPr>
                        <a:t>June bonus completion</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5E6A2"/>
                    </a:solidFill>
                  </a:tcPr>
                </a:tc>
                <a:tc>
                  <a:txBody>
                    <a:bodyPr/>
                    <a:lstStyle/>
                    <a:p>
                      <a:pPr algn="ctr" fontAlgn="ctr">
                        <a:buNone/>
                      </a:pPr>
                      <a:r>
                        <a:rPr lang="en-GB" sz="800" b="1" i="0" u="none" strike="noStrike" noProof="0" dirty="0">
                          <a:solidFill>
                            <a:srgbClr val="000000"/>
                          </a:solidFill>
                          <a:effectLst/>
                          <a:latin typeface="Calibri" panose="020F0502020204030204" pitchFamily="34" charset="0"/>
                        </a:rPr>
                        <a:t>AY 2023/24</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5E6A2"/>
                    </a:solidFill>
                  </a:tcPr>
                </a:tc>
                <a:tc>
                  <a:txBody>
                    <a:bodyPr/>
                    <a:lstStyle/>
                    <a:p>
                      <a:pPr algn="ctr" fontAlgn="ctr">
                        <a:buNone/>
                      </a:pPr>
                      <a:r>
                        <a:rPr lang="en-GB" sz="800" b="1" i="0" u="none" strike="noStrike" noProof="0" dirty="0">
                          <a:solidFill>
                            <a:srgbClr val="000000"/>
                          </a:solidFill>
                          <a:effectLst/>
                          <a:latin typeface="Calibri" panose="020F0502020204030204" pitchFamily="34" charset="0"/>
                        </a:rPr>
                        <a:t>AY 2024/25</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5E6A2"/>
                    </a:solidFill>
                  </a:tcPr>
                </a:tc>
                <a:extLst>
                  <a:ext uri="{0D108BD9-81ED-4DB2-BD59-A6C34878D82A}">
                    <a16:rowId xmlns:a16="http://schemas.microsoft.com/office/drawing/2014/main" val="221224525"/>
                  </a:ext>
                </a:extLst>
              </a:tr>
              <a:tr h="344423">
                <a:tc>
                  <a:txBody>
                    <a:bodyPr/>
                    <a:lstStyle/>
                    <a:p>
                      <a:pPr algn="ctr" fontAlgn="ctr">
                        <a:buNone/>
                      </a:pPr>
                      <a:r>
                        <a:rPr lang="en-GB" sz="800" b="0" i="0" u="none" strike="noStrike" noProof="0" dirty="0">
                          <a:solidFill>
                            <a:srgbClr val="000000"/>
                          </a:solidFill>
                          <a:effectLst/>
                          <a:latin typeface="Calibri" panose="020F0502020204030204" pitchFamily="34" charset="0"/>
                        </a:rPr>
                        <a:t>04/06/2025</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30%</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34%</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622094593"/>
                  </a:ext>
                </a:extLst>
              </a:tr>
              <a:tr h="344423">
                <a:tc>
                  <a:txBody>
                    <a:bodyPr/>
                    <a:lstStyle/>
                    <a:p>
                      <a:pPr algn="ctr" fontAlgn="ctr">
                        <a:buNone/>
                      </a:pPr>
                      <a:r>
                        <a:rPr lang="en-GB" sz="800" b="0" i="0" u="none" strike="noStrike" noProof="0" dirty="0">
                          <a:solidFill>
                            <a:srgbClr val="000000"/>
                          </a:solidFill>
                          <a:effectLst/>
                          <a:latin typeface="Calibri" panose="020F0502020204030204" pitchFamily="34" charset="0"/>
                        </a:rPr>
                        <a:t>18/06/2025</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76%</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66%</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867239985"/>
                  </a:ext>
                </a:extLst>
              </a:tr>
              <a:tr h="344423">
                <a:tc>
                  <a:txBody>
                    <a:bodyPr/>
                    <a:lstStyle/>
                    <a:p>
                      <a:pPr algn="ctr" fontAlgn="ctr">
                        <a:buNone/>
                      </a:pPr>
                      <a:r>
                        <a:rPr lang="en-GB" sz="800" b="0" i="0" u="none" strike="noStrike" noProof="0" dirty="0">
                          <a:solidFill>
                            <a:srgbClr val="000000"/>
                          </a:solidFill>
                          <a:effectLst/>
                          <a:latin typeface="Calibri" panose="020F0502020204030204" pitchFamily="34" charset="0"/>
                        </a:rPr>
                        <a:t>01/07/2025</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99%</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50"/>
                    </a:solidFill>
                  </a:tcPr>
                </a:tc>
                <a:tc>
                  <a:txBody>
                    <a:bodyPr/>
                    <a:lstStyle/>
                    <a:p>
                      <a:pPr algn="ctr" fontAlgn="ctr">
                        <a:buNone/>
                      </a:pPr>
                      <a:r>
                        <a:rPr lang="en-GB" sz="800" b="0" i="0" u="none" strike="noStrike" noProof="0" dirty="0">
                          <a:solidFill>
                            <a:srgbClr val="000000"/>
                          </a:solidFill>
                          <a:effectLst/>
                          <a:latin typeface="Calibri" panose="020F0502020204030204" pitchFamily="34" charset="0"/>
                        </a:rPr>
                        <a:t>100%</a:t>
                      </a:r>
                    </a:p>
                  </a:txBody>
                  <a:tcPr marL="4763" marR="4763" marT="476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50"/>
                    </a:solidFill>
                  </a:tcPr>
                </a:tc>
                <a:extLst>
                  <a:ext uri="{0D108BD9-81ED-4DB2-BD59-A6C34878D82A}">
                    <a16:rowId xmlns:a16="http://schemas.microsoft.com/office/drawing/2014/main" val="1784755763"/>
                  </a:ext>
                </a:extLst>
              </a:tr>
            </a:tbl>
          </a:graphicData>
        </a:graphic>
      </p:graphicFrame>
    </p:spTree>
    <p:extLst>
      <p:ext uri="{BB962C8B-B14F-4D97-AF65-F5344CB8AC3E}">
        <p14:creationId xmlns:p14="http://schemas.microsoft.com/office/powerpoint/2010/main" val="8128869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30226-89E2-C2E4-A954-BB786FC722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889D0E-5FDC-C397-0632-F2FA35E0B1DE}"/>
              </a:ext>
            </a:extLst>
          </p:cNvPr>
          <p:cNvSpPr>
            <a:spLocks noGrp="1"/>
          </p:cNvSpPr>
          <p:nvPr>
            <p:ph type="title" idx="4294967295"/>
          </p:nvPr>
        </p:nvSpPr>
        <p:spPr>
          <a:xfrm>
            <a:off x="419578" y="195098"/>
            <a:ext cx="3836194" cy="548879"/>
          </a:xfrm>
          <a:prstGeom prst="rect">
            <a:avLst/>
          </a:prstGeom>
        </p:spPr>
        <p:txBody>
          <a:bodyPr/>
          <a:lstStyle/>
          <a:p>
            <a:r>
              <a:rPr lang="en-GB" b="1" noProof="0" dirty="0">
                <a:solidFill>
                  <a:srgbClr val="ABE338"/>
                </a:solidFill>
                <a:latin typeface="+mj-lt"/>
                <a:cs typeface="Helvetica" panose="020B0604020202020204" pitchFamily="34" charset="0"/>
              </a:rPr>
              <a:t>Summary</a:t>
            </a:r>
          </a:p>
        </p:txBody>
      </p:sp>
      <p:sp>
        <p:nvSpPr>
          <p:cNvPr id="3" name="Text Placeholder 2">
            <a:extLst>
              <a:ext uri="{FF2B5EF4-FFF2-40B4-BE49-F238E27FC236}">
                <a16:creationId xmlns:a16="http://schemas.microsoft.com/office/drawing/2014/main" id="{0DFDF616-ECD7-D4B9-1986-4BFB62A2CD54}"/>
              </a:ext>
            </a:extLst>
          </p:cNvPr>
          <p:cNvSpPr>
            <a:spLocks noGrp="1"/>
          </p:cNvSpPr>
          <p:nvPr>
            <p:ph type="body" sz="quarter" idx="4294967295"/>
          </p:nvPr>
        </p:nvSpPr>
        <p:spPr>
          <a:xfrm>
            <a:off x="301337" y="992284"/>
            <a:ext cx="5748333" cy="4423172"/>
          </a:xfrm>
          <a:prstGeom prst="rect">
            <a:avLst/>
          </a:prstGeom>
          <a:noFill/>
        </p:spPr>
        <p:txBody>
          <a:bodyPr/>
          <a:lstStyle/>
          <a:p>
            <a:r>
              <a:rPr lang="en-GB" sz="1500" noProof="0" dirty="0">
                <a:solidFill>
                  <a:schemeClr val="bg1"/>
                </a:solidFill>
                <a:latin typeface="Helvetica" pitchFamily="34" charset="0"/>
              </a:rPr>
              <a:t>Please promote EMA funding by using materials and internal tools provided by SLC.</a:t>
            </a:r>
          </a:p>
          <a:p>
            <a:r>
              <a:rPr lang="en-GB" sz="1500" noProof="0" dirty="0">
                <a:solidFill>
                  <a:schemeClr val="bg1"/>
                </a:solidFill>
                <a:latin typeface="Helvetica" pitchFamily="34" charset="0"/>
              </a:rPr>
              <a:t>You should encourage learners to apply for EMA as soon as possible.</a:t>
            </a:r>
          </a:p>
          <a:p>
            <a:r>
              <a:rPr lang="en-GB" sz="1500" noProof="0" dirty="0">
                <a:solidFill>
                  <a:schemeClr val="bg1"/>
                </a:solidFill>
                <a:latin typeface="Helvetica" pitchFamily="34" charset="0"/>
              </a:rPr>
              <a:t>Make sure that you enter </a:t>
            </a:r>
            <a:r>
              <a:rPr lang="en-GB" sz="1500" noProof="0">
                <a:solidFill>
                  <a:schemeClr val="bg1"/>
                </a:solidFill>
                <a:latin typeface="Helvetica" pitchFamily="34" charset="0"/>
              </a:rPr>
              <a:t>holidays by </a:t>
            </a:r>
            <a:r>
              <a:rPr lang="en-GB" sz="1500" noProof="0" dirty="0">
                <a:solidFill>
                  <a:schemeClr val="bg1"/>
                </a:solidFill>
                <a:latin typeface="Helvetica" pitchFamily="34" charset="0"/>
              </a:rPr>
              <a:t>the start of the academic year.</a:t>
            </a:r>
          </a:p>
          <a:p>
            <a:r>
              <a:rPr lang="en-GB" sz="1500" noProof="0" dirty="0">
                <a:solidFill>
                  <a:schemeClr val="bg1"/>
                </a:solidFill>
                <a:latin typeface="Helvetica" pitchFamily="34" charset="0"/>
              </a:rPr>
              <a:t>You should encourage the early signing of Learning Agreements.</a:t>
            </a:r>
          </a:p>
          <a:p>
            <a:r>
              <a:rPr lang="en-GB" sz="1500" noProof="0" dirty="0">
                <a:solidFill>
                  <a:schemeClr val="bg1"/>
                </a:solidFill>
                <a:latin typeface="Helvetica" pitchFamily="34" charset="0"/>
              </a:rPr>
              <a:t>100% attendances must be administered on a weekly basis.</a:t>
            </a:r>
          </a:p>
          <a:p>
            <a:r>
              <a:rPr lang="en-GB" sz="1500" noProof="0" dirty="0">
                <a:solidFill>
                  <a:schemeClr val="bg1"/>
                </a:solidFill>
                <a:latin typeface="Helvetica" pitchFamily="34" charset="0"/>
              </a:rPr>
              <a:t>Monitor your performance via the LC Portal service standards reports.</a:t>
            </a:r>
          </a:p>
          <a:p>
            <a:r>
              <a:rPr lang="en-GB" sz="1500" noProof="0" dirty="0">
                <a:solidFill>
                  <a:schemeClr val="bg1"/>
                </a:solidFill>
                <a:latin typeface="Helvetica" pitchFamily="34" charset="0"/>
              </a:rPr>
              <a:t>Reach out to your Account Manager for support or training needs.</a:t>
            </a:r>
          </a:p>
          <a:p>
            <a:endParaRPr lang="en-GB" sz="1500" noProof="0" dirty="0">
              <a:solidFill>
                <a:schemeClr val="bg1"/>
              </a:solidFill>
              <a:latin typeface="Helvetica" pitchFamily="34" charset="0"/>
            </a:endParaRPr>
          </a:p>
          <a:p>
            <a:pPr marL="0" indent="0">
              <a:buNone/>
            </a:pPr>
            <a:endParaRPr lang="en-GB" sz="1200" b="1" noProof="0" dirty="0">
              <a:solidFill>
                <a:schemeClr val="bg1"/>
              </a:solidFill>
              <a:latin typeface="Helvetica" panose="020B0604020202020204" pitchFamily="34" charset="0"/>
              <a:cs typeface="Helvetica" panose="020B0604020202020204" pitchFamily="34" charset="0"/>
            </a:endParaRPr>
          </a:p>
        </p:txBody>
      </p:sp>
      <p:pic>
        <p:nvPicPr>
          <p:cNvPr id="4" name="Picture 2" descr="Related image">
            <a:extLst>
              <a:ext uri="{FF2B5EF4-FFF2-40B4-BE49-F238E27FC236}">
                <a16:creationId xmlns:a16="http://schemas.microsoft.com/office/drawing/2014/main" id="{525111DB-7C18-B4F4-AF00-0017B774C1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3691" y="1158334"/>
            <a:ext cx="2548973" cy="2672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7422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FC20E57D-02AD-41A2-0C4E-F56FDF50883D}"/>
              </a:ext>
            </a:extLst>
          </p:cNvPr>
          <p:cNvSpPr txBox="1">
            <a:spLocks/>
          </p:cNvSpPr>
          <p:nvPr/>
        </p:nvSpPr>
        <p:spPr>
          <a:xfrm>
            <a:off x="323782" y="3440061"/>
            <a:ext cx="3350011" cy="1131079"/>
          </a:xfrm>
          <a:prstGeom prst="rect">
            <a:avLst/>
          </a:prstGeom>
          <a:noFill/>
          <a:ln>
            <a:noFill/>
            <a:prstDash/>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ct val="20000"/>
              </a:spcBef>
              <a:defRPr/>
            </a:pPr>
            <a:r>
              <a:rPr lang="en-GB" sz="1500" noProof="0" dirty="0">
                <a:solidFill>
                  <a:schemeClr val="bg1"/>
                </a:solidFill>
                <a:latin typeface="+mn-lt"/>
                <a:ea typeface="+mn-ea"/>
                <a:cs typeface="+mn-cs"/>
              </a:rPr>
              <a:t>FE Account Management Team</a:t>
            </a:r>
          </a:p>
          <a:p>
            <a:pPr>
              <a:lnSpc>
                <a:spcPct val="100000"/>
              </a:lnSpc>
              <a:spcBef>
                <a:spcPct val="20000"/>
              </a:spcBef>
              <a:buFont typeface="Wingdings" pitchFamily="2" charset="2"/>
              <a:buChar char="*"/>
              <a:defRPr/>
            </a:pPr>
            <a:r>
              <a:rPr lang="en-GB" sz="1500" noProof="0" dirty="0">
                <a:solidFill>
                  <a:schemeClr val="bg1"/>
                </a:solidFill>
                <a:latin typeface="+mn-lt"/>
                <a:ea typeface="+mn-ea"/>
                <a:cs typeface="+mn-cs"/>
                <a:sym typeface="Wingdings" pitchFamily="2" charset="2"/>
              </a:rPr>
              <a:t>  emainfo@slc.co.uk</a:t>
            </a:r>
          </a:p>
          <a:p>
            <a:pPr>
              <a:lnSpc>
                <a:spcPct val="100000"/>
              </a:lnSpc>
              <a:spcBef>
                <a:spcPct val="20000"/>
              </a:spcBef>
              <a:defRPr/>
            </a:pPr>
            <a:r>
              <a:rPr lang="en-GB" sz="1500" noProof="0" dirty="0">
                <a:solidFill>
                  <a:schemeClr val="bg1"/>
                </a:solidFill>
                <a:latin typeface="+mn-lt"/>
                <a:ea typeface="+mn-ea"/>
                <a:cs typeface="+mn-cs"/>
                <a:sym typeface="Wingdings" pitchFamily="2" charset="2"/>
              </a:rPr>
              <a:t>www.gov.uk/slc</a:t>
            </a:r>
          </a:p>
          <a:p>
            <a:pPr>
              <a:lnSpc>
                <a:spcPct val="100000"/>
              </a:lnSpc>
              <a:spcBef>
                <a:spcPct val="20000"/>
              </a:spcBef>
              <a:defRPr/>
            </a:pPr>
            <a:endParaRPr lang="en-GB" sz="1500" noProof="0" dirty="0">
              <a:solidFill>
                <a:schemeClr val="bg1"/>
              </a:solidFill>
              <a:latin typeface="+mn-lt"/>
              <a:ea typeface="+mn-ea"/>
              <a:cs typeface="+mn-cs"/>
            </a:endParaRPr>
          </a:p>
        </p:txBody>
      </p:sp>
      <p:pic>
        <p:nvPicPr>
          <p:cNvPr id="3" name="Picture 2">
            <a:extLst>
              <a:ext uri="{FF2B5EF4-FFF2-40B4-BE49-F238E27FC236}">
                <a16:creationId xmlns:a16="http://schemas.microsoft.com/office/drawing/2014/main" id="{49BEDB30-F646-18B3-B2E9-ED3B357CCB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772" y="2879829"/>
            <a:ext cx="904165" cy="464929"/>
          </a:xfrm>
          <a:prstGeom prst="rect">
            <a:avLst/>
          </a:prstGeom>
        </p:spPr>
      </p:pic>
      <p:sp>
        <p:nvSpPr>
          <p:cNvPr id="5" name="TextBox 4">
            <a:extLst>
              <a:ext uri="{FF2B5EF4-FFF2-40B4-BE49-F238E27FC236}">
                <a16:creationId xmlns:a16="http://schemas.microsoft.com/office/drawing/2014/main" id="{1841D74C-EFB9-E88F-5BD6-7765BDA5D19D}"/>
              </a:ext>
            </a:extLst>
          </p:cNvPr>
          <p:cNvSpPr txBox="1"/>
          <p:nvPr/>
        </p:nvSpPr>
        <p:spPr>
          <a:xfrm>
            <a:off x="263472" y="4206017"/>
            <a:ext cx="4572000" cy="307777"/>
          </a:xfrm>
          <a:prstGeom prst="rect">
            <a:avLst/>
          </a:prstGeom>
          <a:noFill/>
        </p:spPr>
        <p:txBody>
          <a:bodyPr wrap="square">
            <a:spAutoFit/>
          </a:bodyPr>
          <a:lstStyle/>
          <a:p>
            <a:r>
              <a:rPr lang="en-GB" sz="1400" u="sng" noProof="0" dirty="0">
                <a:solidFill>
                  <a:schemeClr val="bg1"/>
                </a:solidFill>
                <a:effectLst/>
                <a:ea typeface="Calibri" panose="020F0502020204030204" pitchFamily="34" charset="0"/>
                <a:hlinkClick r:id="rId3">
                  <a:extLst>
                    <a:ext uri="{A12FA001-AC4F-418D-AE19-62706E023703}">
                      <ahyp:hlinkClr xmlns:ahyp="http://schemas.microsoft.com/office/drawing/2018/hyperlinkcolor" val="tx"/>
                    </a:ext>
                  </a:extLst>
                </a:hlinkClick>
              </a:rPr>
              <a:t>EMAinspections@economy-ni.gov.uk</a:t>
            </a:r>
            <a:r>
              <a:rPr lang="en-GB" sz="1400" u="sng" noProof="0" dirty="0">
                <a:solidFill>
                  <a:schemeClr val="bg1"/>
                </a:solidFill>
                <a:effectLst/>
                <a:ea typeface="Calibri" panose="020F0502020204030204" pitchFamily="34" charset="0"/>
              </a:rPr>
              <a:t> </a:t>
            </a:r>
            <a:endParaRPr lang="en-GB" sz="1400" noProof="0" dirty="0">
              <a:solidFill>
                <a:schemeClr val="bg1"/>
              </a:solidFill>
            </a:endParaRPr>
          </a:p>
        </p:txBody>
      </p:sp>
    </p:spTree>
    <p:extLst>
      <p:ext uri="{BB962C8B-B14F-4D97-AF65-F5344CB8AC3E}">
        <p14:creationId xmlns:p14="http://schemas.microsoft.com/office/powerpoint/2010/main" val="1835060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5A508-F47B-5E95-A95D-C8451E38302D}"/>
              </a:ext>
            </a:extLst>
          </p:cNvPr>
          <p:cNvSpPr>
            <a:spLocks noGrp="1"/>
          </p:cNvSpPr>
          <p:nvPr>
            <p:ph type="title"/>
          </p:nvPr>
        </p:nvSpPr>
        <p:spPr>
          <a:xfrm>
            <a:off x="241358" y="226315"/>
            <a:ext cx="7159036" cy="802385"/>
          </a:xfrm>
        </p:spPr>
        <p:txBody>
          <a:bodyPr/>
          <a:lstStyle/>
          <a:p>
            <a:r>
              <a:rPr lang="en-GB" sz="3000" noProof="0" dirty="0"/>
              <a:t>Average attendance confirmations</a:t>
            </a:r>
            <a:br>
              <a:rPr lang="en-GB" noProof="0" dirty="0"/>
            </a:br>
            <a:endParaRPr lang="en-GB" noProof="0" dirty="0"/>
          </a:p>
        </p:txBody>
      </p:sp>
      <p:sp>
        <p:nvSpPr>
          <p:cNvPr id="3" name="Text Placeholder 2">
            <a:extLst>
              <a:ext uri="{FF2B5EF4-FFF2-40B4-BE49-F238E27FC236}">
                <a16:creationId xmlns:a16="http://schemas.microsoft.com/office/drawing/2014/main" id="{B8553A7B-EF13-A084-0785-80A264C550A5}"/>
              </a:ext>
            </a:extLst>
          </p:cNvPr>
          <p:cNvSpPr>
            <a:spLocks noGrp="1"/>
          </p:cNvSpPr>
          <p:nvPr>
            <p:ph type="body" sz="quarter" idx="10"/>
          </p:nvPr>
        </p:nvSpPr>
        <p:spPr/>
        <p:txBody>
          <a:bodyPr/>
          <a:lstStyle/>
          <a:p>
            <a:endParaRPr lang="en-GB" noProof="0" dirty="0"/>
          </a:p>
        </p:txBody>
      </p:sp>
      <p:sp>
        <p:nvSpPr>
          <p:cNvPr id="4" name="Text Placeholder 1">
            <a:extLst>
              <a:ext uri="{FF2B5EF4-FFF2-40B4-BE49-F238E27FC236}">
                <a16:creationId xmlns:a16="http://schemas.microsoft.com/office/drawing/2014/main" id="{BD80EDFE-63C7-29F8-6005-CE50C54BBB15}"/>
              </a:ext>
            </a:extLst>
          </p:cNvPr>
          <p:cNvSpPr txBox="1">
            <a:spLocks/>
          </p:cNvSpPr>
          <p:nvPr/>
        </p:nvSpPr>
        <p:spPr>
          <a:xfrm>
            <a:off x="241358" y="916404"/>
            <a:ext cx="6619082" cy="1237516"/>
          </a:xfrm>
          <a:prstGeom prst="rect">
            <a:avLst/>
          </a:prstGeom>
        </p:spPr>
        <p:txBody>
          <a:bodyPr/>
          <a:lstStyle>
            <a:lvl1pPr marL="342900" indent="-342900" algn="l" defTabSz="457200" rtl="0" eaLnBrk="1" latinLnBrk="0" hangingPunct="1">
              <a:spcBef>
                <a:spcPct val="20000"/>
              </a:spcBef>
              <a:buFont typeface="Arial"/>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200" b="1" noProof="0" dirty="0">
                <a:solidFill>
                  <a:schemeClr val="bg1"/>
                </a:solidFill>
                <a:latin typeface="Arial Nova" panose="020B0604020202020204" pitchFamily="34" charset="0"/>
              </a:rPr>
              <a:t> </a:t>
            </a:r>
            <a:endParaRPr lang="en-GB" sz="1200" noProof="0" dirty="0">
              <a:solidFill>
                <a:schemeClr val="bg1"/>
              </a:solidFill>
            </a:endParaRPr>
          </a:p>
        </p:txBody>
      </p:sp>
      <p:pic>
        <p:nvPicPr>
          <p:cNvPr id="7" name="Picture 6">
            <a:extLst>
              <a:ext uri="{FF2B5EF4-FFF2-40B4-BE49-F238E27FC236}">
                <a16:creationId xmlns:a16="http://schemas.microsoft.com/office/drawing/2014/main" id="{DA89B252-4328-ED9E-7482-0AE45E8B33B3}"/>
              </a:ext>
            </a:extLst>
          </p:cNvPr>
          <p:cNvPicPr>
            <a:picLocks noChangeAspect="1"/>
          </p:cNvPicPr>
          <p:nvPr/>
        </p:nvPicPr>
        <p:blipFill>
          <a:blip r:embed="rId2"/>
          <a:stretch>
            <a:fillRect/>
          </a:stretch>
        </p:blipFill>
        <p:spPr>
          <a:xfrm>
            <a:off x="536757" y="916404"/>
            <a:ext cx="8064745" cy="3310692"/>
          </a:xfrm>
          <a:prstGeom prst="rect">
            <a:avLst/>
          </a:prstGeom>
        </p:spPr>
      </p:pic>
    </p:spTree>
    <p:extLst>
      <p:ext uri="{BB962C8B-B14F-4D97-AF65-F5344CB8AC3E}">
        <p14:creationId xmlns:p14="http://schemas.microsoft.com/office/powerpoint/2010/main" val="4020977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96F7F-F930-E743-4E08-F3C62D01CBCB}"/>
              </a:ext>
            </a:extLst>
          </p:cNvPr>
          <p:cNvSpPr>
            <a:spLocks noGrp="1"/>
          </p:cNvSpPr>
          <p:nvPr>
            <p:ph type="title"/>
          </p:nvPr>
        </p:nvSpPr>
        <p:spPr>
          <a:xfrm>
            <a:off x="241358" y="274321"/>
            <a:ext cx="4594144" cy="695325"/>
          </a:xfrm>
        </p:spPr>
        <p:txBody>
          <a:bodyPr/>
          <a:lstStyle/>
          <a:p>
            <a:r>
              <a:rPr lang="en-GB" sz="3000" noProof="0" dirty="0"/>
              <a:t>January and June bonuses</a:t>
            </a:r>
            <a:br>
              <a:rPr lang="en-GB" noProof="0" dirty="0"/>
            </a:br>
            <a:endParaRPr lang="en-GB" noProof="0" dirty="0"/>
          </a:p>
        </p:txBody>
      </p:sp>
      <p:pic>
        <p:nvPicPr>
          <p:cNvPr id="7" name="Picture 6" descr="A screenshot of a computer&#10;&#10;AI-generated content may be incorrect.">
            <a:extLst>
              <a:ext uri="{FF2B5EF4-FFF2-40B4-BE49-F238E27FC236}">
                <a16:creationId xmlns:a16="http://schemas.microsoft.com/office/drawing/2014/main" id="{9CBE1A05-776A-341F-5DB8-97A72881960B}"/>
              </a:ext>
            </a:extLst>
          </p:cNvPr>
          <p:cNvPicPr>
            <a:picLocks noChangeAspect="1"/>
          </p:cNvPicPr>
          <p:nvPr/>
        </p:nvPicPr>
        <p:blipFill>
          <a:blip r:embed="rId2"/>
          <a:srcRect l="2426" t="29333" r="11861" b="49624"/>
          <a:stretch>
            <a:fillRect/>
          </a:stretch>
        </p:blipFill>
        <p:spPr>
          <a:xfrm>
            <a:off x="409944" y="1186450"/>
            <a:ext cx="8114124" cy="2463401"/>
          </a:xfrm>
          <a:prstGeom prst="rect">
            <a:avLst/>
          </a:prstGeom>
        </p:spPr>
      </p:pic>
      <p:sp>
        <p:nvSpPr>
          <p:cNvPr id="5" name="Text Placeholder 1">
            <a:extLst>
              <a:ext uri="{FF2B5EF4-FFF2-40B4-BE49-F238E27FC236}">
                <a16:creationId xmlns:a16="http://schemas.microsoft.com/office/drawing/2014/main" id="{1071813B-3B7B-B747-2A57-52A2D4B5F251}"/>
              </a:ext>
            </a:extLst>
          </p:cNvPr>
          <p:cNvSpPr txBox="1">
            <a:spLocks/>
          </p:cNvSpPr>
          <p:nvPr/>
        </p:nvSpPr>
        <p:spPr>
          <a:xfrm>
            <a:off x="241358" y="916404"/>
            <a:ext cx="6619082" cy="1237516"/>
          </a:xfrm>
          <a:prstGeom prst="rect">
            <a:avLst/>
          </a:prstGeom>
        </p:spPr>
        <p:txBody>
          <a:bodyPr/>
          <a:lstStyle>
            <a:lvl1pPr marL="342900" indent="-342900" algn="l" defTabSz="457200" rtl="0" eaLnBrk="1" latinLnBrk="0" hangingPunct="1">
              <a:spcBef>
                <a:spcPct val="20000"/>
              </a:spcBef>
              <a:buFont typeface="Arial"/>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200" b="1" noProof="0" dirty="0">
                <a:solidFill>
                  <a:schemeClr val="bg1"/>
                </a:solidFill>
                <a:latin typeface="Arial Nova" panose="020B0604020202020204" pitchFamily="34" charset="0"/>
              </a:rPr>
              <a:t> </a:t>
            </a:r>
          </a:p>
          <a:p>
            <a:pPr marL="0" indent="0">
              <a:buNone/>
            </a:pPr>
            <a:r>
              <a:rPr lang="en-GB" sz="1200" b="1" noProof="0" dirty="0">
                <a:solidFill>
                  <a:schemeClr val="bg1"/>
                </a:solidFill>
                <a:latin typeface="Arial Nova" panose="020B0604020202020204" pitchFamily="34" charset="0"/>
              </a:rPr>
              <a:t> </a:t>
            </a:r>
            <a:endParaRPr lang="en-GB" sz="1200" noProof="0" dirty="0">
              <a:solidFill>
                <a:schemeClr val="bg1"/>
              </a:solidFill>
            </a:endParaRPr>
          </a:p>
        </p:txBody>
      </p:sp>
    </p:spTree>
    <p:extLst>
      <p:ext uri="{BB962C8B-B14F-4D97-AF65-F5344CB8AC3E}">
        <p14:creationId xmlns:p14="http://schemas.microsoft.com/office/powerpoint/2010/main" val="157642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C83AF-E1DE-7C1C-D01D-50B65D36D4A3}"/>
              </a:ext>
            </a:extLst>
          </p:cNvPr>
          <p:cNvSpPr>
            <a:spLocks noGrp="1"/>
          </p:cNvSpPr>
          <p:nvPr>
            <p:ph type="title" idx="4294967295"/>
          </p:nvPr>
        </p:nvSpPr>
        <p:spPr>
          <a:xfrm>
            <a:off x="199954" y="131967"/>
            <a:ext cx="6822281" cy="673945"/>
          </a:xfrm>
          <a:prstGeom prst="rect">
            <a:avLst/>
          </a:prstGeom>
        </p:spPr>
        <p:txBody>
          <a:bodyPr/>
          <a:lstStyle/>
          <a:p>
            <a:r>
              <a:rPr lang="en-GB" b="1" noProof="0" dirty="0">
                <a:solidFill>
                  <a:srgbClr val="ABE338"/>
                </a:solidFill>
                <a:latin typeface="+mj-lt"/>
              </a:rPr>
              <a:t>Promotion – working together</a:t>
            </a:r>
            <a:endParaRPr lang="en-GB" noProof="0" dirty="0">
              <a:latin typeface="+mj-lt"/>
            </a:endParaRPr>
          </a:p>
        </p:txBody>
      </p:sp>
      <p:sp>
        <p:nvSpPr>
          <p:cNvPr id="3" name="Text Placeholder 2">
            <a:extLst>
              <a:ext uri="{FF2B5EF4-FFF2-40B4-BE49-F238E27FC236}">
                <a16:creationId xmlns:a16="http://schemas.microsoft.com/office/drawing/2014/main" id="{0D162F7B-013E-01D5-5729-F755A163D701}"/>
              </a:ext>
            </a:extLst>
          </p:cNvPr>
          <p:cNvSpPr>
            <a:spLocks noGrp="1"/>
          </p:cNvSpPr>
          <p:nvPr>
            <p:ph type="body" sz="quarter" idx="4294967295"/>
          </p:nvPr>
        </p:nvSpPr>
        <p:spPr>
          <a:xfrm>
            <a:off x="1" y="805912"/>
            <a:ext cx="7661672" cy="476250"/>
          </a:xfrm>
          <a:prstGeom prst="rect">
            <a:avLst/>
          </a:prstGeom>
        </p:spPr>
        <p:txBody>
          <a:bodyPr>
            <a:normAutofit/>
          </a:bodyPr>
          <a:lstStyle/>
          <a:p>
            <a:pPr marL="342900" lvl="1" indent="0">
              <a:buNone/>
            </a:pPr>
            <a:r>
              <a:rPr lang="en-GB" sz="1500" b="0" noProof="0" dirty="0">
                <a:solidFill>
                  <a:schemeClr val="bg1"/>
                </a:solidFill>
                <a:latin typeface="+mn-lt"/>
                <a:cs typeface="Helvetica" panose="020B0604020202020204" pitchFamily="34" charset="0"/>
              </a:rPr>
              <a:t>Which SLC resources do you use to promote EMA?</a:t>
            </a:r>
          </a:p>
        </p:txBody>
      </p:sp>
      <p:sp>
        <p:nvSpPr>
          <p:cNvPr id="4" name="TextBox 3">
            <a:extLst>
              <a:ext uri="{FF2B5EF4-FFF2-40B4-BE49-F238E27FC236}">
                <a16:creationId xmlns:a16="http://schemas.microsoft.com/office/drawing/2014/main" id="{707AEB4B-4313-DB82-4482-087507D33D97}"/>
              </a:ext>
            </a:extLst>
          </p:cNvPr>
          <p:cNvSpPr txBox="1"/>
          <p:nvPr/>
        </p:nvSpPr>
        <p:spPr>
          <a:xfrm>
            <a:off x="318054" y="1266096"/>
            <a:ext cx="7786856" cy="3185487"/>
          </a:xfrm>
          <a:prstGeom prst="rect">
            <a:avLst/>
          </a:prstGeom>
          <a:noFill/>
        </p:spPr>
        <p:txBody>
          <a:bodyPr wrap="square" rtlCol="0">
            <a:spAutoFit/>
          </a:bodyPr>
          <a:lstStyle/>
          <a:p>
            <a:pPr marL="628650" lvl="1" indent="-285750">
              <a:buFont typeface="Arial" panose="020B0604020202020204" pitchFamily="34" charset="0"/>
              <a:buChar char="•"/>
            </a:pPr>
            <a:r>
              <a:rPr lang="en-GB" sz="1500" noProof="0" dirty="0">
                <a:solidFill>
                  <a:schemeClr val="bg1"/>
                </a:solidFill>
                <a:cs typeface="Helvetica" panose="020B0604020202020204" pitchFamily="34" charset="0"/>
              </a:rPr>
              <a:t>Little book of EMA</a:t>
            </a:r>
          </a:p>
          <a:p>
            <a:pPr marL="628650" lvl="1" indent="-285750">
              <a:buFont typeface="Arial" panose="020B0604020202020204" pitchFamily="34" charset="0"/>
              <a:buChar char="•"/>
            </a:pPr>
            <a:r>
              <a:rPr lang="en-GB" sz="1500" noProof="0" dirty="0">
                <a:solidFill>
                  <a:schemeClr val="bg1"/>
                </a:solidFill>
                <a:cs typeface="Helvetica" panose="020B0604020202020204" pitchFamily="34" charset="0"/>
              </a:rPr>
              <a:t>Coming soon posters </a:t>
            </a:r>
          </a:p>
          <a:p>
            <a:pPr marL="628650" lvl="1" indent="-285750">
              <a:buFont typeface="Arial" panose="020B0604020202020204" pitchFamily="34" charset="0"/>
              <a:buChar char="•"/>
            </a:pPr>
            <a:r>
              <a:rPr lang="en-GB" sz="1500" noProof="0" dirty="0">
                <a:solidFill>
                  <a:schemeClr val="bg1"/>
                </a:solidFill>
                <a:cs typeface="Helvetica" panose="020B0604020202020204" pitchFamily="34" charset="0"/>
              </a:rPr>
              <a:t>Apply now posters</a:t>
            </a:r>
          </a:p>
          <a:p>
            <a:pPr marL="628650" lvl="1" indent="-285750">
              <a:buFont typeface="Arial" panose="020B0604020202020204" pitchFamily="34" charset="0"/>
              <a:buChar char="•"/>
            </a:pPr>
            <a:r>
              <a:rPr lang="en-GB" sz="1500" noProof="0" dirty="0">
                <a:solidFill>
                  <a:schemeClr val="bg1"/>
                </a:solidFill>
                <a:cs typeface="Helvetica" panose="020B0604020202020204" pitchFamily="34" charset="0"/>
              </a:rPr>
              <a:t>presentation to display on screens </a:t>
            </a:r>
          </a:p>
          <a:p>
            <a:endParaRPr lang="en-GB" sz="1500" noProof="0" dirty="0">
              <a:solidFill>
                <a:schemeClr val="bg1"/>
              </a:solidFill>
              <a:cs typeface="Helvetica" panose="020B0604020202020204" pitchFamily="34" charset="0"/>
            </a:endParaRPr>
          </a:p>
          <a:p>
            <a:r>
              <a:rPr lang="en-GB" sz="1500" noProof="0" dirty="0">
                <a:solidFill>
                  <a:schemeClr val="bg1"/>
                </a:solidFill>
                <a:cs typeface="Helvetica" panose="020B0604020202020204" pitchFamily="34" charset="0"/>
              </a:rPr>
              <a:t>How do you identify potential EMA students and promote the funding?</a:t>
            </a:r>
          </a:p>
          <a:p>
            <a:endParaRPr lang="en-GB" sz="1500" noProof="0" dirty="0">
              <a:solidFill>
                <a:schemeClr val="bg1"/>
              </a:solidFill>
              <a:cs typeface="Helvetica" panose="020B0604020202020204" pitchFamily="34" charset="0"/>
            </a:endParaRPr>
          </a:p>
          <a:p>
            <a:pPr marL="628650" lvl="1" indent="-285750">
              <a:buFont typeface="Arial" panose="020B0604020202020204" pitchFamily="34" charset="0"/>
              <a:buChar char="•"/>
            </a:pPr>
            <a:r>
              <a:rPr lang="en-GB" sz="1500" noProof="0" dirty="0">
                <a:solidFill>
                  <a:schemeClr val="bg1"/>
                </a:solidFill>
                <a:cs typeface="Helvetica" panose="020B0604020202020204" pitchFamily="34" charset="0"/>
              </a:rPr>
              <a:t>parents’ salaries</a:t>
            </a:r>
          </a:p>
          <a:p>
            <a:pPr marL="628650" lvl="1" indent="-285750">
              <a:buFont typeface="Arial" panose="020B0604020202020204" pitchFamily="34" charset="0"/>
              <a:buChar char="•"/>
            </a:pPr>
            <a:r>
              <a:rPr lang="en-GB" sz="1500" noProof="0" dirty="0">
                <a:solidFill>
                  <a:schemeClr val="bg1"/>
                </a:solidFill>
                <a:cs typeface="Helvetica" panose="020B0604020202020204" pitchFamily="34" charset="0"/>
              </a:rPr>
              <a:t>free school meals info</a:t>
            </a:r>
          </a:p>
          <a:p>
            <a:pPr marL="628650" lvl="1" indent="-285750">
              <a:buFont typeface="Arial" panose="020B0604020202020204" pitchFamily="34" charset="0"/>
              <a:buChar char="•"/>
            </a:pPr>
            <a:r>
              <a:rPr lang="en-GB" sz="1500" noProof="0" dirty="0">
                <a:solidFill>
                  <a:schemeClr val="bg1"/>
                </a:solidFill>
                <a:cs typeface="Helvetica" panose="020B0604020202020204" pitchFamily="34" charset="0"/>
              </a:rPr>
              <a:t>class charts</a:t>
            </a:r>
          </a:p>
          <a:p>
            <a:pPr marL="628650" lvl="1" indent="-285750">
              <a:buFont typeface="Arial" panose="020B0604020202020204" pitchFamily="34" charset="0"/>
              <a:buChar char="•"/>
            </a:pPr>
            <a:r>
              <a:rPr lang="en-GB" sz="1500" noProof="0" dirty="0">
                <a:solidFill>
                  <a:schemeClr val="bg1"/>
                </a:solidFill>
                <a:cs typeface="Helvetica" panose="020B0604020202020204" pitchFamily="34" charset="0"/>
              </a:rPr>
              <a:t>social media</a:t>
            </a:r>
          </a:p>
          <a:p>
            <a:endParaRPr lang="en-GB" sz="1500" noProof="0" dirty="0">
              <a:solidFill>
                <a:schemeClr val="bg1"/>
              </a:solidFill>
              <a:cs typeface="Helvetica" panose="020B0604020202020204" pitchFamily="34" charset="0"/>
            </a:endParaRPr>
          </a:p>
          <a:p>
            <a:r>
              <a:rPr lang="en-GB" sz="1500" noProof="0" dirty="0">
                <a:solidFill>
                  <a:schemeClr val="bg1"/>
                </a:solidFill>
                <a:cs typeface="Helvetica" panose="020B0604020202020204" pitchFamily="34" charset="0"/>
              </a:rPr>
              <a:t>If you don’t currently promote EMA, what barriers are you facing?</a:t>
            </a:r>
          </a:p>
        </p:txBody>
      </p:sp>
    </p:spTree>
    <p:extLst>
      <p:ext uri="{BB962C8B-B14F-4D97-AF65-F5344CB8AC3E}">
        <p14:creationId xmlns:p14="http://schemas.microsoft.com/office/powerpoint/2010/main" val="181309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66E293-7B35-9E85-B05E-EE4A2BADF54C}"/>
              </a:ext>
            </a:extLst>
          </p:cNvPr>
          <p:cNvSpPr txBox="1"/>
          <p:nvPr/>
        </p:nvSpPr>
        <p:spPr>
          <a:xfrm>
            <a:off x="149773" y="102476"/>
            <a:ext cx="3886200" cy="466281"/>
          </a:xfrm>
          <a:prstGeom prst="rect">
            <a:avLst/>
          </a:prstGeom>
          <a:noFill/>
        </p:spPr>
        <p:txBody>
          <a:bodyPr wrap="square" rtlCol="0">
            <a:spAutoFit/>
          </a:bodyPr>
          <a:lstStyle/>
          <a:p>
            <a:pPr>
              <a:lnSpc>
                <a:spcPct val="90000"/>
              </a:lnSpc>
              <a:spcBef>
                <a:spcPct val="0"/>
              </a:spcBef>
              <a:spcAft>
                <a:spcPts val="450"/>
              </a:spcAft>
              <a:defRPr/>
            </a:pPr>
            <a:r>
              <a:rPr lang="en-GB" sz="2700" b="1" noProof="0" dirty="0">
                <a:solidFill>
                  <a:srgbClr val="006060"/>
                </a:solidFill>
                <a:latin typeface="+mj-lt"/>
                <a:ea typeface="+mj-ea"/>
                <a:cs typeface="+mj-cs"/>
              </a:rPr>
              <a:t>Timeline</a:t>
            </a:r>
            <a:r>
              <a:rPr lang="en-GB" sz="2400" b="1" noProof="0" dirty="0">
                <a:solidFill>
                  <a:srgbClr val="006060"/>
                </a:solidFill>
                <a:latin typeface="+mj-lt"/>
                <a:ea typeface="+mj-ea"/>
                <a:cs typeface="+mj-cs"/>
              </a:rPr>
              <a:t> </a:t>
            </a:r>
          </a:p>
        </p:txBody>
      </p:sp>
      <p:sp>
        <p:nvSpPr>
          <p:cNvPr id="3" name="Rectangle: Rounded Corners 2">
            <a:extLst>
              <a:ext uri="{FF2B5EF4-FFF2-40B4-BE49-F238E27FC236}">
                <a16:creationId xmlns:a16="http://schemas.microsoft.com/office/drawing/2014/main" id="{0BEFA3F6-BC74-93F2-A22D-D2331B10CDDC}"/>
              </a:ext>
            </a:extLst>
          </p:cNvPr>
          <p:cNvSpPr/>
          <p:nvPr/>
        </p:nvSpPr>
        <p:spPr>
          <a:xfrm>
            <a:off x="120642" y="2282804"/>
            <a:ext cx="8663152" cy="438581"/>
          </a:xfrm>
          <a:prstGeom prst="roundRect">
            <a:avLst/>
          </a:prstGeom>
          <a:solidFill>
            <a:srgbClr val="0099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noProof="0" dirty="0"/>
          </a:p>
        </p:txBody>
      </p:sp>
      <p:sp>
        <p:nvSpPr>
          <p:cNvPr id="16" name="TextBox 15">
            <a:extLst>
              <a:ext uri="{FF2B5EF4-FFF2-40B4-BE49-F238E27FC236}">
                <a16:creationId xmlns:a16="http://schemas.microsoft.com/office/drawing/2014/main" id="{D197CF97-625A-C4AD-3E3C-0F4004E8FFC8}"/>
              </a:ext>
            </a:extLst>
          </p:cNvPr>
          <p:cNvSpPr txBox="1"/>
          <p:nvPr/>
        </p:nvSpPr>
        <p:spPr>
          <a:xfrm>
            <a:off x="360208" y="2383463"/>
            <a:ext cx="1102604" cy="253916"/>
          </a:xfrm>
          <a:prstGeom prst="rect">
            <a:avLst/>
          </a:prstGeom>
          <a:noFill/>
        </p:spPr>
        <p:txBody>
          <a:bodyPr wrap="square" rtlCol="0">
            <a:spAutoFit/>
          </a:bodyPr>
          <a:lstStyle/>
          <a:p>
            <a:r>
              <a:rPr lang="en-GB" sz="1050" b="1" noProof="0" dirty="0">
                <a:solidFill>
                  <a:schemeClr val="bg1"/>
                </a:solidFill>
                <a:latin typeface="Helvetica" panose="020B0604020202020204" pitchFamily="34" charset="0"/>
                <a:cs typeface="Helvetica" panose="020B0604020202020204" pitchFamily="34" charset="0"/>
              </a:rPr>
              <a:t>March 26	  </a:t>
            </a:r>
          </a:p>
        </p:txBody>
      </p:sp>
      <p:sp>
        <p:nvSpPr>
          <p:cNvPr id="17" name="Rectangle: Rounded Corners 16">
            <a:extLst>
              <a:ext uri="{FF2B5EF4-FFF2-40B4-BE49-F238E27FC236}">
                <a16:creationId xmlns:a16="http://schemas.microsoft.com/office/drawing/2014/main" id="{E5CB4145-9A75-834B-FC7B-34D90DC195D7}"/>
              </a:ext>
            </a:extLst>
          </p:cNvPr>
          <p:cNvSpPr/>
          <p:nvPr/>
        </p:nvSpPr>
        <p:spPr>
          <a:xfrm>
            <a:off x="1339434" y="899120"/>
            <a:ext cx="1497725" cy="796158"/>
          </a:xfrm>
          <a:prstGeom prst="roundRect">
            <a:avLst/>
          </a:prstGeom>
          <a:solidFill>
            <a:srgbClr val="AD131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50" noProof="0" dirty="0">
                <a:latin typeface="Helvetica" panose="020B0604020202020204" pitchFamily="34" charset="0"/>
                <a:cs typeface="Helvetica" panose="020B0604020202020204" pitchFamily="34" charset="0"/>
              </a:rPr>
              <a:t>We typically launch for the next AY </a:t>
            </a:r>
          </a:p>
        </p:txBody>
      </p:sp>
      <p:cxnSp>
        <p:nvCxnSpPr>
          <p:cNvPr id="18" name="Straight Arrow Connector 17">
            <a:extLst>
              <a:ext uri="{FF2B5EF4-FFF2-40B4-BE49-F238E27FC236}">
                <a16:creationId xmlns:a16="http://schemas.microsoft.com/office/drawing/2014/main" id="{FB771E6E-DB4B-2D47-ED9A-6BE66A7E65AC}"/>
              </a:ext>
            </a:extLst>
          </p:cNvPr>
          <p:cNvCxnSpPr>
            <a:cxnSpLocks/>
            <a:stCxn id="17" idx="2"/>
          </p:cNvCxnSpPr>
          <p:nvPr/>
        </p:nvCxnSpPr>
        <p:spPr>
          <a:xfrm>
            <a:off x="2088296" y="1695278"/>
            <a:ext cx="0" cy="3445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22AB2A99-A8E0-F9D6-BEEA-6DFC6073AB50}"/>
              </a:ext>
            </a:extLst>
          </p:cNvPr>
          <p:cNvSpPr/>
          <p:nvPr/>
        </p:nvSpPr>
        <p:spPr>
          <a:xfrm>
            <a:off x="3037456" y="814711"/>
            <a:ext cx="1163070" cy="92333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50" noProof="0" dirty="0">
                <a:latin typeface="Helvetica" panose="020B0604020202020204" pitchFamily="34" charset="0"/>
                <a:cs typeface="Helvetica" panose="020B0604020202020204" pitchFamily="34" charset="0"/>
              </a:rPr>
              <a:t>Encourage students to apply </a:t>
            </a:r>
            <a:endParaRPr lang="en-GB" sz="1350" noProof="0" dirty="0"/>
          </a:p>
        </p:txBody>
      </p:sp>
      <p:sp>
        <p:nvSpPr>
          <p:cNvPr id="21" name="TextBox 20">
            <a:extLst>
              <a:ext uri="{FF2B5EF4-FFF2-40B4-BE49-F238E27FC236}">
                <a16:creationId xmlns:a16="http://schemas.microsoft.com/office/drawing/2014/main" id="{6B836C35-1EF3-DF65-C26F-0A82090895B0}"/>
              </a:ext>
            </a:extLst>
          </p:cNvPr>
          <p:cNvSpPr txBox="1"/>
          <p:nvPr/>
        </p:nvSpPr>
        <p:spPr>
          <a:xfrm>
            <a:off x="5454696" y="2383403"/>
            <a:ext cx="1048405" cy="253916"/>
          </a:xfrm>
          <a:prstGeom prst="rect">
            <a:avLst/>
          </a:prstGeom>
          <a:noFill/>
        </p:spPr>
        <p:txBody>
          <a:bodyPr wrap="square" rtlCol="0">
            <a:spAutoFit/>
          </a:bodyPr>
          <a:lstStyle/>
          <a:p>
            <a:r>
              <a:rPr lang="en-GB" sz="1050" b="1" noProof="0" dirty="0">
                <a:solidFill>
                  <a:schemeClr val="bg1"/>
                </a:solidFill>
                <a:latin typeface="Helvetica" panose="020B0604020202020204" pitchFamily="34" charset="0"/>
                <a:cs typeface="Helvetica" panose="020B0604020202020204" pitchFamily="34" charset="0"/>
              </a:rPr>
              <a:t>Sept 26</a:t>
            </a:r>
          </a:p>
        </p:txBody>
      </p:sp>
      <p:sp>
        <p:nvSpPr>
          <p:cNvPr id="27" name="TextBox 26">
            <a:extLst>
              <a:ext uri="{FF2B5EF4-FFF2-40B4-BE49-F238E27FC236}">
                <a16:creationId xmlns:a16="http://schemas.microsoft.com/office/drawing/2014/main" id="{8C3174B7-937F-8E9E-4288-024BA231EB4D}"/>
              </a:ext>
            </a:extLst>
          </p:cNvPr>
          <p:cNvSpPr txBox="1"/>
          <p:nvPr/>
        </p:nvSpPr>
        <p:spPr>
          <a:xfrm>
            <a:off x="4035973" y="2374614"/>
            <a:ext cx="1048405" cy="253916"/>
          </a:xfrm>
          <a:prstGeom prst="rect">
            <a:avLst/>
          </a:prstGeom>
          <a:noFill/>
        </p:spPr>
        <p:txBody>
          <a:bodyPr wrap="square" rtlCol="0">
            <a:spAutoFit/>
          </a:bodyPr>
          <a:lstStyle/>
          <a:p>
            <a:r>
              <a:rPr lang="en-GB" sz="1050" b="1" noProof="0" dirty="0">
                <a:solidFill>
                  <a:schemeClr val="bg1"/>
                </a:solidFill>
                <a:latin typeface="Helvetica" panose="020B0604020202020204" pitchFamily="34" charset="0"/>
                <a:cs typeface="Helvetica" panose="020B0604020202020204" pitchFamily="34" charset="0"/>
              </a:rPr>
              <a:t>June 26 </a:t>
            </a:r>
          </a:p>
        </p:txBody>
      </p:sp>
      <p:sp>
        <p:nvSpPr>
          <p:cNvPr id="31" name="Rectangle: Rounded Corners 30">
            <a:extLst>
              <a:ext uri="{FF2B5EF4-FFF2-40B4-BE49-F238E27FC236}">
                <a16:creationId xmlns:a16="http://schemas.microsoft.com/office/drawing/2014/main" id="{69381460-74BA-2DCB-FEDC-8308539B8307}"/>
              </a:ext>
            </a:extLst>
          </p:cNvPr>
          <p:cNvSpPr/>
          <p:nvPr/>
        </p:nvSpPr>
        <p:spPr>
          <a:xfrm>
            <a:off x="1823588" y="3412198"/>
            <a:ext cx="969579" cy="653869"/>
          </a:xfrm>
          <a:prstGeom prst="roundRec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50" noProof="0" dirty="0">
                <a:latin typeface="Helvetica" panose="020B0604020202020204" pitchFamily="34" charset="0"/>
                <a:cs typeface="Helvetica" panose="020B0604020202020204" pitchFamily="34" charset="0"/>
              </a:rPr>
              <a:t>Little book of EMA</a:t>
            </a:r>
          </a:p>
        </p:txBody>
      </p:sp>
      <p:cxnSp>
        <p:nvCxnSpPr>
          <p:cNvPr id="34" name="Straight Arrow Connector 33">
            <a:extLst>
              <a:ext uri="{FF2B5EF4-FFF2-40B4-BE49-F238E27FC236}">
                <a16:creationId xmlns:a16="http://schemas.microsoft.com/office/drawing/2014/main" id="{078F2AA6-2D4C-102E-B2D3-E6DDAFA03A31}"/>
              </a:ext>
            </a:extLst>
          </p:cNvPr>
          <p:cNvCxnSpPr>
            <a:cxnSpLocks/>
            <a:stCxn id="31" idx="0"/>
          </p:cNvCxnSpPr>
          <p:nvPr/>
        </p:nvCxnSpPr>
        <p:spPr>
          <a:xfrm flipH="1" flipV="1">
            <a:off x="2296556" y="2927137"/>
            <a:ext cx="11822" cy="4850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C4C8CC6E-B9E0-D36E-BDC0-7B4F3C6A6EFA}"/>
              </a:ext>
            </a:extLst>
          </p:cNvPr>
          <p:cNvSpPr/>
          <p:nvPr/>
        </p:nvSpPr>
        <p:spPr>
          <a:xfrm>
            <a:off x="6613016" y="3405114"/>
            <a:ext cx="1468154" cy="848982"/>
          </a:xfrm>
          <a:prstGeom prst="round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50" noProof="0" dirty="0">
                <a:solidFill>
                  <a:schemeClr val="bg1"/>
                </a:solidFill>
                <a:latin typeface="Helvetica" panose="020B0604020202020204" pitchFamily="34" charset="0"/>
                <a:cs typeface="Helvetica" panose="020B0604020202020204" pitchFamily="34" charset="0"/>
              </a:rPr>
              <a:t>Bonus part 2 deadline</a:t>
            </a:r>
          </a:p>
        </p:txBody>
      </p:sp>
      <p:sp>
        <p:nvSpPr>
          <p:cNvPr id="7" name="Rectangle: Rounded Corners 6">
            <a:extLst>
              <a:ext uri="{FF2B5EF4-FFF2-40B4-BE49-F238E27FC236}">
                <a16:creationId xmlns:a16="http://schemas.microsoft.com/office/drawing/2014/main" id="{1ADB48F3-3149-49FF-4CFB-0804DC6A04FA}"/>
              </a:ext>
            </a:extLst>
          </p:cNvPr>
          <p:cNvSpPr/>
          <p:nvPr/>
        </p:nvSpPr>
        <p:spPr>
          <a:xfrm>
            <a:off x="295731" y="3425963"/>
            <a:ext cx="989946" cy="794984"/>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50" noProof="0" dirty="0">
                <a:latin typeface="Helvetica" panose="020B0604020202020204" pitchFamily="34" charset="0"/>
                <a:cs typeface="Helvetica" panose="020B0604020202020204" pitchFamily="34" charset="0"/>
              </a:rPr>
              <a:t>Start promoting to year 12 </a:t>
            </a:r>
          </a:p>
        </p:txBody>
      </p:sp>
      <p:sp>
        <p:nvSpPr>
          <p:cNvPr id="11" name="Title 10">
            <a:extLst>
              <a:ext uri="{FF2B5EF4-FFF2-40B4-BE49-F238E27FC236}">
                <a16:creationId xmlns:a16="http://schemas.microsoft.com/office/drawing/2014/main" id="{58F733D9-75D9-B4E2-F4CE-A45AEB62495C}"/>
              </a:ext>
            </a:extLst>
          </p:cNvPr>
          <p:cNvSpPr>
            <a:spLocks noGrp="1"/>
          </p:cNvSpPr>
          <p:nvPr>
            <p:ph type="title" idx="4294967295"/>
          </p:nvPr>
        </p:nvSpPr>
        <p:spPr>
          <a:xfrm>
            <a:off x="153878" y="242912"/>
            <a:ext cx="7886700" cy="467916"/>
          </a:xfrm>
          <a:prstGeom prst="rect">
            <a:avLst/>
          </a:prstGeom>
        </p:spPr>
        <p:txBody>
          <a:bodyPr/>
          <a:lstStyle/>
          <a:p>
            <a:r>
              <a:rPr lang="en-GB" b="1" noProof="0" dirty="0">
                <a:solidFill>
                  <a:srgbClr val="92D050"/>
                </a:solidFill>
                <a:latin typeface="Helvetica" panose="020B0604020202020204" pitchFamily="34" charset="0"/>
                <a:cs typeface="Helvetica" panose="020B0604020202020204" pitchFamily="34" charset="0"/>
              </a:rPr>
              <a:t>Timeline for applying and promotion</a:t>
            </a:r>
          </a:p>
        </p:txBody>
      </p:sp>
      <p:sp>
        <p:nvSpPr>
          <p:cNvPr id="29" name="TextBox 28">
            <a:extLst>
              <a:ext uri="{FF2B5EF4-FFF2-40B4-BE49-F238E27FC236}">
                <a16:creationId xmlns:a16="http://schemas.microsoft.com/office/drawing/2014/main" id="{DBE7C09A-2747-AB5D-CECA-E23E0B9A78CA}"/>
              </a:ext>
            </a:extLst>
          </p:cNvPr>
          <p:cNvSpPr txBox="1"/>
          <p:nvPr/>
        </p:nvSpPr>
        <p:spPr>
          <a:xfrm>
            <a:off x="1756659" y="2395001"/>
            <a:ext cx="1048405" cy="253916"/>
          </a:xfrm>
          <a:prstGeom prst="rect">
            <a:avLst/>
          </a:prstGeom>
          <a:noFill/>
        </p:spPr>
        <p:txBody>
          <a:bodyPr wrap="square" rtlCol="0">
            <a:spAutoFit/>
          </a:bodyPr>
          <a:lstStyle/>
          <a:p>
            <a:r>
              <a:rPr lang="en-GB" sz="1050" b="1" noProof="0" dirty="0">
                <a:solidFill>
                  <a:schemeClr val="bg1"/>
                </a:solidFill>
                <a:latin typeface="Helvetica" panose="020B0604020202020204" pitchFamily="34" charset="0"/>
                <a:cs typeface="Helvetica" panose="020B0604020202020204" pitchFamily="34" charset="0"/>
              </a:rPr>
              <a:t>April 26 </a:t>
            </a:r>
          </a:p>
        </p:txBody>
      </p:sp>
      <p:cxnSp>
        <p:nvCxnSpPr>
          <p:cNvPr id="30" name="Straight Arrow Connector 29">
            <a:extLst>
              <a:ext uri="{FF2B5EF4-FFF2-40B4-BE49-F238E27FC236}">
                <a16:creationId xmlns:a16="http://schemas.microsoft.com/office/drawing/2014/main" id="{B58A5ED9-4694-E3C2-DDE9-9B30BA2941AC}"/>
              </a:ext>
            </a:extLst>
          </p:cNvPr>
          <p:cNvCxnSpPr>
            <a:cxnSpLocks/>
          </p:cNvCxnSpPr>
          <p:nvPr/>
        </p:nvCxnSpPr>
        <p:spPr>
          <a:xfrm>
            <a:off x="2086604" y="1788508"/>
            <a:ext cx="0" cy="458649"/>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C4767BE9-F085-B3F4-67B9-0E9BD23F60DD}"/>
              </a:ext>
            </a:extLst>
          </p:cNvPr>
          <p:cNvCxnSpPr>
            <a:cxnSpLocks/>
          </p:cNvCxnSpPr>
          <p:nvPr/>
        </p:nvCxnSpPr>
        <p:spPr>
          <a:xfrm flipV="1">
            <a:off x="2086604" y="2770812"/>
            <a:ext cx="0" cy="52386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0C898DA1-70C9-1DD0-3949-0245418F3E35}"/>
              </a:ext>
            </a:extLst>
          </p:cNvPr>
          <p:cNvSpPr txBox="1"/>
          <p:nvPr/>
        </p:nvSpPr>
        <p:spPr>
          <a:xfrm>
            <a:off x="2897265" y="2374614"/>
            <a:ext cx="1048405" cy="253916"/>
          </a:xfrm>
          <a:prstGeom prst="rect">
            <a:avLst/>
          </a:prstGeom>
          <a:noFill/>
        </p:spPr>
        <p:txBody>
          <a:bodyPr wrap="square" rtlCol="0">
            <a:spAutoFit/>
          </a:bodyPr>
          <a:lstStyle/>
          <a:p>
            <a:r>
              <a:rPr lang="en-GB" sz="1050" b="1" noProof="0" dirty="0">
                <a:solidFill>
                  <a:schemeClr val="bg1"/>
                </a:solidFill>
                <a:latin typeface="Helvetica" panose="020B0604020202020204" pitchFamily="34" charset="0"/>
                <a:cs typeface="Helvetica" panose="020B0604020202020204" pitchFamily="34" charset="0"/>
              </a:rPr>
              <a:t>May 26 </a:t>
            </a:r>
          </a:p>
        </p:txBody>
      </p:sp>
      <p:cxnSp>
        <p:nvCxnSpPr>
          <p:cNvPr id="38" name="Straight Arrow Connector 37">
            <a:extLst>
              <a:ext uri="{FF2B5EF4-FFF2-40B4-BE49-F238E27FC236}">
                <a16:creationId xmlns:a16="http://schemas.microsoft.com/office/drawing/2014/main" id="{F155ACBF-F3DA-4A69-9736-34C589C94580}"/>
              </a:ext>
            </a:extLst>
          </p:cNvPr>
          <p:cNvCxnSpPr>
            <a:cxnSpLocks/>
          </p:cNvCxnSpPr>
          <p:nvPr/>
        </p:nvCxnSpPr>
        <p:spPr>
          <a:xfrm>
            <a:off x="3637787" y="1855238"/>
            <a:ext cx="0" cy="458649"/>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3F2E3A3E-A85D-0265-E0C3-602CAD45F60A}"/>
              </a:ext>
            </a:extLst>
          </p:cNvPr>
          <p:cNvSpPr txBox="1"/>
          <p:nvPr/>
        </p:nvSpPr>
        <p:spPr>
          <a:xfrm>
            <a:off x="6815838" y="2388851"/>
            <a:ext cx="1224739" cy="253916"/>
          </a:xfrm>
          <a:prstGeom prst="rect">
            <a:avLst/>
          </a:prstGeom>
          <a:noFill/>
        </p:spPr>
        <p:txBody>
          <a:bodyPr wrap="square" rtlCol="0">
            <a:spAutoFit/>
          </a:bodyPr>
          <a:lstStyle/>
          <a:p>
            <a:r>
              <a:rPr lang="en-GB" sz="1050" b="1" noProof="0" dirty="0">
                <a:solidFill>
                  <a:schemeClr val="bg1"/>
                </a:solidFill>
                <a:latin typeface="Helvetica" panose="020B0604020202020204" pitchFamily="34" charset="0"/>
                <a:cs typeface="Helvetica" panose="020B0604020202020204" pitchFamily="34" charset="0"/>
              </a:rPr>
              <a:t>December 2026</a:t>
            </a:r>
          </a:p>
        </p:txBody>
      </p:sp>
      <p:sp>
        <p:nvSpPr>
          <p:cNvPr id="40" name="Rectangle: Rounded Corners 39">
            <a:extLst>
              <a:ext uri="{FF2B5EF4-FFF2-40B4-BE49-F238E27FC236}">
                <a16:creationId xmlns:a16="http://schemas.microsoft.com/office/drawing/2014/main" id="{A4DF932B-A1BE-C8B2-12E7-CE49E676A90B}"/>
              </a:ext>
            </a:extLst>
          </p:cNvPr>
          <p:cNvSpPr/>
          <p:nvPr/>
        </p:nvSpPr>
        <p:spPr>
          <a:xfrm>
            <a:off x="123398" y="1147439"/>
            <a:ext cx="969579" cy="653869"/>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50" noProof="0" dirty="0">
                <a:latin typeface="Helvetica" panose="020B0604020202020204" pitchFamily="34" charset="0"/>
                <a:cs typeface="Helvetica" panose="020B0604020202020204" pitchFamily="34" charset="0"/>
              </a:rPr>
              <a:t>Coming soon posters </a:t>
            </a:r>
          </a:p>
        </p:txBody>
      </p:sp>
      <p:cxnSp>
        <p:nvCxnSpPr>
          <p:cNvPr id="41" name="Straight Arrow Connector 40">
            <a:extLst>
              <a:ext uri="{FF2B5EF4-FFF2-40B4-BE49-F238E27FC236}">
                <a16:creationId xmlns:a16="http://schemas.microsoft.com/office/drawing/2014/main" id="{2D152B63-68E6-AD32-1180-899F0B2199D9}"/>
              </a:ext>
            </a:extLst>
          </p:cNvPr>
          <p:cNvCxnSpPr>
            <a:cxnSpLocks/>
          </p:cNvCxnSpPr>
          <p:nvPr/>
        </p:nvCxnSpPr>
        <p:spPr>
          <a:xfrm>
            <a:off x="594653" y="1867559"/>
            <a:ext cx="0" cy="387115"/>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1EEEAADF-B8DC-EE4B-0361-ED618821CD59}"/>
              </a:ext>
            </a:extLst>
          </p:cNvPr>
          <p:cNvSpPr/>
          <p:nvPr/>
        </p:nvSpPr>
        <p:spPr>
          <a:xfrm>
            <a:off x="4900725" y="945206"/>
            <a:ext cx="1700780" cy="653869"/>
          </a:xfrm>
          <a:prstGeom prst="roundRect">
            <a:avLst/>
          </a:prstGeom>
          <a:solidFill>
            <a:srgbClr val="D98B8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50" noProof="0" dirty="0">
                <a:solidFill>
                  <a:schemeClr val="bg1"/>
                </a:solidFill>
                <a:latin typeface="Helvetica" panose="020B0604020202020204" pitchFamily="34" charset="0"/>
                <a:cs typeface="Helvetica" panose="020B0604020202020204" pitchFamily="34" charset="0"/>
              </a:rPr>
              <a:t>Learning agreements need signing</a:t>
            </a:r>
          </a:p>
        </p:txBody>
      </p:sp>
      <p:cxnSp>
        <p:nvCxnSpPr>
          <p:cNvPr id="9" name="Straight Arrow Connector 8">
            <a:extLst>
              <a:ext uri="{FF2B5EF4-FFF2-40B4-BE49-F238E27FC236}">
                <a16:creationId xmlns:a16="http://schemas.microsoft.com/office/drawing/2014/main" id="{D39D64AF-5CDF-248F-5CC8-B1F81E5CCC29}"/>
              </a:ext>
            </a:extLst>
          </p:cNvPr>
          <p:cNvCxnSpPr>
            <a:cxnSpLocks/>
          </p:cNvCxnSpPr>
          <p:nvPr/>
        </p:nvCxnSpPr>
        <p:spPr>
          <a:xfrm>
            <a:off x="5751115" y="1704679"/>
            <a:ext cx="0" cy="458649"/>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DB48E67-9610-D296-F2A6-7C2870138711}"/>
              </a:ext>
            </a:extLst>
          </p:cNvPr>
          <p:cNvCxnSpPr>
            <a:cxnSpLocks/>
          </p:cNvCxnSpPr>
          <p:nvPr/>
        </p:nvCxnSpPr>
        <p:spPr>
          <a:xfrm>
            <a:off x="4261704" y="2927137"/>
            <a:ext cx="1358900" cy="0"/>
          </a:xfrm>
          <a:prstGeom prst="straightConnector1">
            <a:avLst/>
          </a:prstGeom>
          <a:ln w="57150">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49" name="Rectangle: Rounded Corners 48">
            <a:extLst>
              <a:ext uri="{FF2B5EF4-FFF2-40B4-BE49-F238E27FC236}">
                <a16:creationId xmlns:a16="http://schemas.microsoft.com/office/drawing/2014/main" id="{5415E347-27C6-FABB-7453-DABF1A79CD77}"/>
              </a:ext>
            </a:extLst>
          </p:cNvPr>
          <p:cNvSpPr/>
          <p:nvPr/>
        </p:nvSpPr>
        <p:spPr>
          <a:xfrm>
            <a:off x="4319706" y="3032742"/>
            <a:ext cx="1261242" cy="767348"/>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noProof="0" dirty="0">
              <a:latin typeface="Helvetica" panose="020B0604020202020204" pitchFamily="34" charset="0"/>
              <a:cs typeface="Helvetica" panose="020B0604020202020204" pitchFamily="34" charset="0"/>
            </a:endParaRPr>
          </a:p>
          <a:p>
            <a:pPr algn="ctr"/>
            <a:r>
              <a:rPr lang="en-GB" sz="1050" noProof="0" dirty="0">
                <a:latin typeface="Helvetica" panose="020B0604020202020204" pitchFamily="34" charset="0"/>
                <a:cs typeface="Helvetica" panose="020B0604020202020204" pitchFamily="34" charset="0"/>
              </a:rPr>
              <a:t>Students should apply over the summer</a:t>
            </a:r>
          </a:p>
          <a:p>
            <a:pPr algn="ctr"/>
            <a:endParaRPr lang="en-GB" sz="1350" noProof="0" dirty="0"/>
          </a:p>
        </p:txBody>
      </p:sp>
      <p:sp>
        <p:nvSpPr>
          <p:cNvPr id="14" name="Rectangle: Rounded Corners 13">
            <a:extLst>
              <a:ext uri="{FF2B5EF4-FFF2-40B4-BE49-F238E27FC236}">
                <a16:creationId xmlns:a16="http://schemas.microsoft.com/office/drawing/2014/main" id="{65060F00-60DB-1CB6-7024-AAA694C1AE77}"/>
              </a:ext>
            </a:extLst>
          </p:cNvPr>
          <p:cNvSpPr/>
          <p:nvPr/>
        </p:nvSpPr>
        <p:spPr>
          <a:xfrm flipH="1">
            <a:off x="1801195" y="4803172"/>
            <a:ext cx="34289" cy="34289"/>
          </a:xfrm>
          <a:prstGeom prst="roundRect">
            <a:avLst/>
          </a:prstGeom>
          <a:solidFill>
            <a:srgbClr val="D98B8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noProof="0" dirty="0">
              <a:latin typeface="Helvetica" panose="020B0604020202020204" pitchFamily="34" charset="0"/>
              <a:cs typeface="Helvetica" panose="020B0604020202020204" pitchFamily="34" charset="0"/>
            </a:endParaRPr>
          </a:p>
        </p:txBody>
      </p:sp>
      <p:cxnSp>
        <p:nvCxnSpPr>
          <p:cNvPr id="48" name="Connector: Elbow 47">
            <a:extLst>
              <a:ext uri="{FF2B5EF4-FFF2-40B4-BE49-F238E27FC236}">
                <a16:creationId xmlns:a16="http://schemas.microsoft.com/office/drawing/2014/main" id="{C0F784E1-D0E7-7222-7D05-6C459D40003B}"/>
              </a:ext>
            </a:extLst>
          </p:cNvPr>
          <p:cNvCxnSpPr>
            <a:cxnSpLocks/>
          </p:cNvCxnSpPr>
          <p:nvPr/>
        </p:nvCxnSpPr>
        <p:spPr>
          <a:xfrm rot="10800000" flipV="1">
            <a:off x="1347779" y="3268144"/>
            <a:ext cx="739725" cy="551435"/>
          </a:xfrm>
          <a:prstGeom prst="bentConnector3">
            <a:avLst>
              <a:gd name="adj1" fmla="val 62700"/>
            </a:avLst>
          </a:prstGeom>
          <a:ln w="57150">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65" name="Straight Arrow Connector 64">
            <a:extLst>
              <a:ext uri="{FF2B5EF4-FFF2-40B4-BE49-F238E27FC236}">
                <a16:creationId xmlns:a16="http://schemas.microsoft.com/office/drawing/2014/main" id="{BF7399F7-0C8C-7EA6-6D5F-DD7404B8CCA9}"/>
              </a:ext>
            </a:extLst>
          </p:cNvPr>
          <p:cNvCxnSpPr>
            <a:cxnSpLocks/>
          </p:cNvCxnSpPr>
          <p:nvPr/>
        </p:nvCxnSpPr>
        <p:spPr>
          <a:xfrm flipV="1">
            <a:off x="2280860" y="2774647"/>
            <a:ext cx="0" cy="571799"/>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Rounded Corners 3">
            <a:extLst>
              <a:ext uri="{FF2B5EF4-FFF2-40B4-BE49-F238E27FC236}">
                <a16:creationId xmlns:a16="http://schemas.microsoft.com/office/drawing/2014/main" id="{872EE758-6EA9-8F03-5B99-347405149B8C}"/>
              </a:ext>
            </a:extLst>
          </p:cNvPr>
          <p:cNvSpPr/>
          <p:nvPr/>
        </p:nvSpPr>
        <p:spPr>
          <a:xfrm>
            <a:off x="2944993" y="3412198"/>
            <a:ext cx="969579" cy="653869"/>
          </a:xfrm>
          <a:prstGeom prst="roundRect">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50" noProof="0" dirty="0">
                <a:latin typeface="Helvetica" panose="020B0604020202020204" pitchFamily="34" charset="0"/>
                <a:cs typeface="Helvetica" panose="020B0604020202020204" pitchFamily="34" charset="0"/>
              </a:rPr>
              <a:t>Start getting LA’s Signed</a:t>
            </a:r>
          </a:p>
        </p:txBody>
      </p:sp>
      <p:cxnSp>
        <p:nvCxnSpPr>
          <p:cNvPr id="10" name="Straight Arrow Connector 9">
            <a:extLst>
              <a:ext uri="{FF2B5EF4-FFF2-40B4-BE49-F238E27FC236}">
                <a16:creationId xmlns:a16="http://schemas.microsoft.com/office/drawing/2014/main" id="{0BC0AA60-E902-57CD-A4F9-3B9F86C6FB81}"/>
              </a:ext>
            </a:extLst>
          </p:cNvPr>
          <p:cNvCxnSpPr>
            <a:cxnSpLocks/>
          </p:cNvCxnSpPr>
          <p:nvPr/>
        </p:nvCxnSpPr>
        <p:spPr>
          <a:xfrm flipV="1">
            <a:off x="7347093" y="2783019"/>
            <a:ext cx="0" cy="571799"/>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BFB4E6DE-D7DD-DA69-30D5-6F204FA92EED}"/>
              </a:ext>
            </a:extLst>
          </p:cNvPr>
          <p:cNvCxnSpPr>
            <a:cxnSpLocks/>
          </p:cNvCxnSpPr>
          <p:nvPr/>
        </p:nvCxnSpPr>
        <p:spPr>
          <a:xfrm flipV="1">
            <a:off x="3391551" y="2783019"/>
            <a:ext cx="0" cy="571799"/>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03013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6092</TotalTime>
  <Words>2951</Words>
  <Application>Microsoft Office PowerPoint</Application>
  <PresentationFormat>On-screen Show (16:9)</PresentationFormat>
  <Paragraphs>467</Paragraphs>
  <Slides>54</Slides>
  <Notes>24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63" baseType="lpstr">
      <vt:lpstr>Aptos</vt:lpstr>
      <vt:lpstr>Arial</vt:lpstr>
      <vt:lpstr>Arial Nova</vt:lpstr>
      <vt:lpstr>Calibri</vt:lpstr>
      <vt:lpstr>Helvetica</vt:lpstr>
      <vt:lpstr>Times New Roman</vt:lpstr>
      <vt:lpstr>Wingdings</vt:lpstr>
      <vt:lpstr>Office Theme</vt:lpstr>
      <vt:lpstr>Worksheet</vt:lpstr>
      <vt:lpstr>EMA Service Review Forums  FE Account Managers - Partner Services </vt:lpstr>
      <vt:lpstr>Agenda</vt:lpstr>
      <vt:lpstr>Service standards </vt:lpstr>
      <vt:lpstr>Reports </vt:lpstr>
      <vt:lpstr>Learning agreement average days </vt:lpstr>
      <vt:lpstr>Average attendance confirmations </vt:lpstr>
      <vt:lpstr>January and June bonuses </vt:lpstr>
      <vt:lpstr>Promotion – working together</vt:lpstr>
      <vt:lpstr>Timeline for applying and promotion</vt:lpstr>
      <vt:lpstr>Applications for EMA </vt:lpstr>
      <vt:lpstr>Volume of applications - comparison </vt:lpstr>
      <vt:lpstr>Missing evidence link </vt:lpstr>
      <vt:lpstr>Common questions</vt:lpstr>
      <vt:lpstr>PowerPoint Presentation</vt:lpstr>
      <vt:lpstr>System enhancements</vt:lpstr>
      <vt:lpstr>Learning agreements</vt:lpstr>
      <vt:lpstr>PowerPoint Presentation</vt:lpstr>
      <vt:lpstr>PowerPoint Presentation</vt:lpstr>
      <vt:lpstr>PowerPoint Presentation</vt:lpstr>
      <vt:lpstr>EMA INSPECTIONS WITH EMA POLICY NI Ensuring compliance through structured regulatory inspections</vt:lpstr>
      <vt:lpstr>EMA INSPECTIONS</vt:lpstr>
      <vt:lpstr>EMA INSPECTIONS</vt:lpstr>
      <vt:lpstr>PURPOSE OF THE EMA INSPECTION</vt:lpstr>
      <vt:lpstr>PowerPoint Presentation</vt:lpstr>
      <vt:lpstr>PowerPoint Presentation</vt:lpstr>
      <vt:lpstr>PowerPoint Presentation</vt:lpstr>
      <vt:lpstr> </vt:lpstr>
      <vt:lpstr>PowerPoint Presentation</vt:lpstr>
      <vt:lpstr>EMA DESK BASED INSPECTION PROCESS (CONTINUED)</vt:lpstr>
      <vt:lpstr>PowerPoint Presentation</vt:lpstr>
      <vt:lpstr>PowerPoint Presentation</vt:lpstr>
      <vt:lpstr>TEST A – THE LEARNING CENTRE EMA POLICY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ALL IRELAND SCHOLARSHIPS NI</vt:lpstr>
      <vt:lpstr>PowerPoint Presentation</vt:lpstr>
      <vt:lpstr>Dates to remember</vt:lpstr>
      <vt:lpstr>Important dates</vt:lpstr>
      <vt:lpstr>Let’s get one step ahead</vt:lpstr>
      <vt:lpstr>AY 2025/26 service update  </vt:lpstr>
      <vt:lpstr>PowerPoint Presentation</vt:lpstr>
      <vt:lpstr>EMA NI - Learning agreements </vt:lpstr>
      <vt:lpstr>EMA NI – attendance confirmation </vt:lpstr>
      <vt:lpstr>EMA NI – bonus confirmations  </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 McNally</dc:creator>
  <cp:lastModifiedBy>Oonagh White</cp:lastModifiedBy>
  <cp:revision>148</cp:revision>
  <dcterms:created xsi:type="dcterms:W3CDTF">2013-05-21T12:22:42Z</dcterms:created>
  <dcterms:modified xsi:type="dcterms:W3CDTF">2026-06-25T07:22:30Z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bd37d9-d9ac-4b79-83be-bb7da6ab464c_Enabled">
    <vt:lpwstr>true</vt:lpwstr>
  </property>
  <property fmtid="{D5CDD505-2E9C-101B-9397-08002B2CF9AE}" pid="3" name="MSIP_Label_7bbd37d9-d9ac-4b79-83be-bb7da6ab464c_SetDate">
    <vt:lpwstr>2026-03-26T13:48:52Z</vt:lpwstr>
  </property>
  <property fmtid="{D5CDD505-2E9C-101B-9397-08002B2CF9AE}" pid="4" name="MSIP_Label_7bbd37d9-d9ac-4b79-83be-bb7da6ab464c_Method">
    <vt:lpwstr>Privileged</vt:lpwstr>
  </property>
  <property fmtid="{D5CDD505-2E9C-101B-9397-08002B2CF9AE}" pid="5" name="MSIP_Label_7bbd37d9-d9ac-4b79-83be-bb7da6ab464c_Name">
    <vt:lpwstr>OFFICIAL</vt:lpwstr>
  </property>
  <property fmtid="{D5CDD505-2E9C-101B-9397-08002B2CF9AE}" pid="6" name="MSIP_Label_7bbd37d9-d9ac-4b79-83be-bb7da6ab464c_SiteId">
    <vt:lpwstr>4c6898a9-8fca-42f9-aa92-82cb3e252bc6</vt:lpwstr>
  </property>
  <property fmtid="{D5CDD505-2E9C-101B-9397-08002B2CF9AE}" pid="7" name="MSIP_Label_7bbd37d9-d9ac-4b79-83be-bb7da6ab464c_ActionId">
    <vt:lpwstr>30a9ce81-7221-486d-a804-dcd961e2f57c</vt:lpwstr>
  </property>
  <property fmtid="{D5CDD505-2E9C-101B-9397-08002B2CF9AE}" pid="8" name="MSIP_Label_7bbd37d9-d9ac-4b79-83be-bb7da6ab464c_ContentBits">
    <vt:lpwstr>3</vt:lpwstr>
  </property>
  <property fmtid="{D5CDD505-2E9C-101B-9397-08002B2CF9AE}" pid="9" name="MSIP_Label_7bbd37d9-d9ac-4b79-83be-bb7da6ab464c_Tag">
    <vt:lpwstr>10, 0, 1, 1</vt:lpwstr>
  </property>
  <property fmtid="{D5CDD505-2E9C-101B-9397-08002B2CF9AE}" pid="10" name="ClassificationContentMarkingFooterLocations">
    <vt:lpwstr>Office Theme:6</vt:lpwstr>
  </property>
  <property fmtid="{D5CDD505-2E9C-101B-9397-08002B2CF9AE}" pid="11" name="ClassificationContentMarkingFooterText">
    <vt:lpwstr>OFFICIAL</vt:lpwstr>
  </property>
  <property fmtid="{D5CDD505-2E9C-101B-9397-08002B2CF9AE}" pid="12" name="ClassificationContentMarkingHeaderLocations">
    <vt:lpwstr>Office Theme:5</vt:lpwstr>
  </property>
  <property fmtid="{D5CDD505-2E9C-101B-9397-08002B2CF9AE}" pid="13" name="ClassificationContentMarkingHeaderText">
    <vt:lpwstr>OFFICIAL</vt:lpwstr>
  </property>
</Properties>
</file>